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1" r:id="rId2"/>
    <p:sldId id="303" r:id="rId3"/>
    <p:sldId id="327" r:id="rId4"/>
    <p:sldId id="328" r:id="rId5"/>
    <p:sldId id="329" r:id="rId6"/>
    <p:sldId id="330" r:id="rId7"/>
    <p:sldId id="331" r:id="rId8"/>
    <p:sldId id="332" r:id="rId9"/>
    <p:sldId id="334" r:id="rId10"/>
    <p:sldId id="333" r:id="rId11"/>
    <p:sldId id="335" r:id="rId12"/>
    <p:sldId id="337" r:id="rId13"/>
    <p:sldId id="336" r:id="rId14"/>
    <p:sldId id="338" r:id="rId15"/>
    <p:sldId id="339" r:id="rId16"/>
    <p:sldId id="340"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04" r:id="rId31"/>
  </p:sldIdLst>
  <p:sldSz cx="9144000" cy="5143500" type="screen16x9"/>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9"/>
    <p:restoredTop sz="91951"/>
  </p:normalViewPr>
  <p:slideViewPr>
    <p:cSldViewPr snapToObjects="1" showGuides="1">
      <p:cViewPr varScale="1">
        <p:scale>
          <a:sx n="87" d="100"/>
          <a:sy n="87" d="100"/>
        </p:scale>
        <p:origin x="208" y="130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11/19/23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11/19/23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r>
              <a:rPr lang="en-US" dirty="0"/>
              <a:t>g25</a:t>
            </a:r>
          </a:p>
          <a:p>
            <a:endParaRPr lang="en-US" dirty="0"/>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52340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98183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22467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381173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372695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5 – </a:t>
            </a:r>
            <a:br>
              <a:rPr lang="de-DE" sz="800" noProof="0" dirty="0"/>
            </a:br>
            <a:r>
              <a:rPr lang="de-DE" sz="800" noProof="0" dirty="0"/>
              <a:t>Verteilung von diskreten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/30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11.jpeg"/><Relationship Id="rId4" Type="http://schemas.openxmlformats.org/officeDocument/2006/relationships/image" Target="../media/image64.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jpeg"/><Relationship Id="rId4" Type="http://schemas.openxmlformats.org/officeDocument/2006/relationships/image" Target="../media/image12.png"/><Relationship Id="rId9" Type="http://schemas.openxmlformats.org/officeDocument/2006/relationships/hyperlink" Target="https://en.wikipedia.org/wiki/File:Galton_box.web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diskreten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7FDA436-5F6F-B41F-1AC3-A9D0A00C3F59}"/>
                  </a:ext>
                </a:extLst>
              </p:cNvPr>
              <p:cNvSpPr>
                <a:spLocks noGrp="1"/>
              </p:cNvSpPr>
              <p:nvPr>
                <p:ph type="body" sz="quarter" idx="13"/>
              </p:nvPr>
            </p:nvSpPr>
            <p:spPr>
              <a:xfrm>
                <a:off x="358776" y="1239837"/>
                <a:ext cx="7021536" cy="1907977"/>
              </a:xfrm>
            </p:spPr>
            <p:txBody>
              <a:bodyPr/>
              <a:lstStyle/>
              <a:p>
                <a:r>
                  <a:rPr lang="de-DE" b="1" dirty="0">
                    <a:solidFill>
                      <a:schemeClr val="accent4"/>
                    </a:solidFill>
                  </a:rPr>
                  <a:t>Beispiel (Produktionsfehler)</a:t>
                </a:r>
                <a:r>
                  <a:rPr lang="de-DE" dirty="0"/>
                  <a:t>. Eine Chipfabrik produziert Speicherchips, wobei die Fehlerrate unabhängig voneinander 1% ist. Die Firma verkauft Speicher in 10-er Packs und gibt eine Geld-zurück-Garantie, wenn mehr als ein Speicher defekt ist. Wie wahrscheinlich ist es, dass ein 10-er Pack zurückkommt? </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b="1" dirty="0"/>
                  <a:t> </a:t>
                </a:r>
                <a:r>
                  <a:rPr lang="de-DE" dirty="0"/>
                  <a:t>die Anzahl der defekten Speicher in einem 10-er Pack. Dann gilt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10,0.01</m:t>
                          </m:r>
                        </m:e>
                      </m:d>
                    </m:oMath>
                  </m:oMathPara>
                </a14:m>
                <a:endParaRPr lang="de-DE" dirty="0"/>
              </a:p>
              <a:p>
                <a:pPr marL="268287" lvl="1" indent="0">
                  <a:buNone/>
                </a:pPr>
                <a:r>
                  <a:rPr lang="de-DE" dirty="0"/>
                  <a:t>Daher ist die Rückgabewahrscheinlichkeit</a:t>
                </a:r>
              </a:p>
            </p:txBody>
          </p:sp>
        </mc:Choice>
        <mc:Fallback xmlns="">
          <p:sp>
            <p:nvSpPr>
              <p:cNvPr id="2" name="Text Placeholder 1">
                <a:extLst>
                  <a:ext uri="{FF2B5EF4-FFF2-40B4-BE49-F238E27FC236}">
                    <a16:creationId xmlns:a16="http://schemas.microsoft.com/office/drawing/2014/main" id="{17FDA436-5F6F-B41F-1AC3-A9D0A00C3F59}"/>
                  </a:ext>
                </a:extLst>
              </p:cNvPr>
              <p:cNvSpPr>
                <a:spLocks noGrp="1" noRot="1" noChangeAspect="1" noMove="1" noResize="1" noEditPoints="1" noAdjustHandles="1" noChangeArrowheads="1" noChangeShapeType="1" noTextEdit="1"/>
              </p:cNvSpPr>
              <p:nvPr>
                <p:ph type="body" sz="quarter" idx="13"/>
              </p:nvPr>
            </p:nvSpPr>
            <p:spPr>
              <a:xfrm>
                <a:off x="358776" y="1239837"/>
                <a:ext cx="7021536" cy="1907977"/>
              </a:xfrm>
              <a:blipFill>
                <a:blip r:embed="rId2"/>
                <a:stretch>
                  <a:fillRect t="-662" r="-18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986B728C-7EBD-C90E-2DCD-DF0DEA5FE8E4}"/>
              </a:ext>
            </a:extLst>
          </p:cNvPr>
          <p:cNvSpPr>
            <a:spLocks noGrp="1"/>
          </p:cNvSpPr>
          <p:nvPr>
            <p:ph type="title"/>
          </p:nvPr>
        </p:nvSpPr>
        <p:spPr/>
        <p:txBody>
          <a:bodyPr/>
          <a:lstStyle/>
          <a:p>
            <a:r>
              <a:rPr lang="de-DE" dirty="0"/>
              <a:t>Beispiele Binomialverteilung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281F37-36F0-9315-E1CF-ACAFAB13D970}"/>
                  </a:ext>
                </a:extLst>
              </p:cNvPr>
              <p:cNvSpPr txBox="1"/>
              <p:nvPr/>
            </p:nvSpPr>
            <p:spPr bwMode="gray">
              <a:xfrm>
                <a:off x="1763688" y="3167396"/>
                <a:ext cx="46863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&gt;1</m:t>
                          </m:r>
                        </m:e>
                      </m:d>
                      <m:r>
                        <a:rPr lang="en-US" sz="1400" b="0" i="1" smtClean="0">
                          <a:latin typeface="Cambria Math" panose="02040503050406030204" pitchFamily="18" charset="0"/>
                        </a:rPr>
                        <m:t>=1−</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=1</m:t>
                          </m:r>
                        </m:e>
                      </m:d>
                    </m:oMath>
                  </m:oMathPara>
                </a14:m>
                <a:endParaRPr lang="de-DE" sz="1400" dirty="0"/>
              </a:p>
            </p:txBody>
          </p:sp>
        </mc:Choice>
        <mc:Fallback xmlns="">
          <p:sp>
            <p:nvSpPr>
              <p:cNvPr id="7" name="TextBox 6">
                <a:extLst>
                  <a:ext uri="{FF2B5EF4-FFF2-40B4-BE49-F238E27FC236}">
                    <a16:creationId xmlns:a16="http://schemas.microsoft.com/office/drawing/2014/main" id="{1E281F37-36F0-9315-E1CF-ACAFAB13D970}"/>
                  </a:ext>
                </a:extLst>
              </p:cNvPr>
              <p:cNvSpPr txBox="1">
                <a:spLocks noRot="1" noChangeAspect="1" noMove="1" noResize="1" noEditPoints="1" noAdjustHandles="1" noChangeArrowheads="1" noChangeShapeType="1" noTextEdit="1"/>
              </p:cNvSpPr>
              <p:nvPr/>
            </p:nvSpPr>
            <p:spPr bwMode="gray">
              <a:xfrm>
                <a:off x="1763688" y="3167396"/>
                <a:ext cx="4686300"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92F217-8F8A-3B03-E0E3-28BECC3C22D7}"/>
                  </a:ext>
                </a:extLst>
              </p:cNvPr>
              <p:cNvSpPr txBox="1"/>
              <p:nvPr/>
            </p:nvSpPr>
            <p:spPr bwMode="gray">
              <a:xfrm>
                <a:off x="2915816" y="3497010"/>
                <a:ext cx="4686300" cy="450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1</m:t>
                                </m:r>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0.01</m:t>
                          </m:r>
                        </m:e>
                        <m:sup>
                          <m:r>
                            <a:rPr lang="en-US" sz="1400" b="0" i="1" smtClean="0">
                              <a:latin typeface="Cambria Math" panose="02040503050406030204" pitchFamily="18" charset="0"/>
                            </a:rPr>
                            <m:t>0</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0.99</m:t>
                          </m:r>
                        </m:e>
                        <m:sup>
                          <m:r>
                            <a:rPr lang="en-US" sz="1400" b="0" i="1" smtClean="0">
                              <a:latin typeface="Cambria Math" panose="02040503050406030204" pitchFamily="18" charset="0"/>
                            </a:rPr>
                            <m:t>10</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1</m:t>
                                </m:r>
                                <m:r>
                                  <a:rPr lang="en-US" sz="1400" i="1">
                                    <a:latin typeface="Cambria Math" panose="02040503050406030204" pitchFamily="18" charset="0"/>
                                  </a:rPr>
                                  <m:t>0</m:t>
                                </m:r>
                              </m:e>
                            </m:mr>
                            <m:mr>
                              <m:e>
                                <m:r>
                                  <a:rPr lang="en-US" sz="1400" b="0" i="1" smtClean="0">
                                    <a:latin typeface="Cambria Math" panose="02040503050406030204" pitchFamily="18" charset="0"/>
                                  </a:rPr>
                                  <m:t>1</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0.01</m:t>
                          </m:r>
                        </m:e>
                        <m:sup>
                          <m:r>
                            <a:rPr lang="en-US" sz="1400" b="0" i="1" smtClean="0">
                              <a:latin typeface="Cambria Math" panose="02040503050406030204" pitchFamily="18" charset="0"/>
                            </a:rPr>
                            <m:t>1</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0.99</m:t>
                          </m:r>
                        </m:e>
                        <m:sup>
                          <m:r>
                            <a:rPr lang="en-US" sz="1400" b="0" i="1" smtClean="0">
                              <a:latin typeface="Cambria Math" panose="02040503050406030204" pitchFamily="18" charset="0"/>
                            </a:rPr>
                            <m:t>9</m:t>
                          </m:r>
                        </m:sup>
                      </m:sSup>
                    </m:oMath>
                  </m:oMathPara>
                </a14:m>
                <a:endParaRPr lang="de-DE" sz="1400" dirty="0"/>
              </a:p>
            </p:txBody>
          </p:sp>
        </mc:Choice>
        <mc:Fallback xmlns="">
          <p:sp>
            <p:nvSpPr>
              <p:cNvPr id="8" name="TextBox 7">
                <a:extLst>
                  <a:ext uri="{FF2B5EF4-FFF2-40B4-BE49-F238E27FC236}">
                    <a16:creationId xmlns:a16="http://schemas.microsoft.com/office/drawing/2014/main" id="{0092F217-8F8A-3B03-E0E3-28BECC3C22D7}"/>
                  </a:ext>
                </a:extLst>
              </p:cNvPr>
              <p:cNvSpPr txBox="1">
                <a:spLocks noRot="1" noChangeAspect="1" noMove="1" noResize="1" noEditPoints="1" noAdjustHandles="1" noChangeArrowheads="1" noChangeShapeType="1" noTextEdit="1"/>
              </p:cNvSpPr>
              <p:nvPr/>
            </p:nvSpPr>
            <p:spPr bwMode="gray">
              <a:xfrm>
                <a:off x="2915816" y="3497010"/>
                <a:ext cx="4686300" cy="450188"/>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4F0B17-808D-C063-5267-7C00BEB1A8E1}"/>
                  </a:ext>
                </a:extLst>
              </p:cNvPr>
              <p:cNvSpPr txBox="1"/>
              <p:nvPr/>
            </p:nvSpPr>
            <p:spPr bwMode="gray">
              <a:xfrm>
                <a:off x="2915816" y="3947198"/>
                <a:ext cx="244827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≈0.0043=0.43%</m:t>
                      </m:r>
                    </m:oMath>
                  </m:oMathPara>
                </a14:m>
                <a:endParaRPr lang="de-DE" sz="1400" dirty="0"/>
              </a:p>
            </p:txBody>
          </p:sp>
        </mc:Choice>
        <mc:Fallback xmlns="">
          <p:sp>
            <p:nvSpPr>
              <p:cNvPr id="9" name="TextBox 8">
                <a:extLst>
                  <a:ext uri="{FF2B5EF4-FFF2-40B4-BE49-F238E27FC236}">
                    <a16:creationId xmlns:a16="http://schemas.microsoft.com/office/drawing/2014/main" id="{AA4F0B17-808D-C063-5267-7C00BEB1A8E1}"/>
                  </a:ext>
                </a:extLst>
              </p:cNvPr>
              <p:cNvSpPr txBox="1">
                <a:spLocks noRot="1" noChangeAspect="1" noMove="1" noResize="1" noEditPoints="1" noAdjustHandles="1" noChangeArrowheads="1" noChangeShapeType="1" noTextEdit="1"/>
              </p:cNvSpPr>
              <p:nvPr/>
            </p:nvSpPr>
            <p:spPr bwMode="gray">
              <a:xfrm>
                <a:off x="2915816" y="3947198"/>
                <a:ext cx="2448272" cy="307777"/>
              </a:xfrm>
              <a:prstGeom prst="rect">
                <a:avLst/>
              </a:prstGeom>
              <a:blipFill>
                <a:blip r:embed="rId5"/>
                <a:stretch>
                  <a:fillRect/>
                </a:stretch>
              </a:blipFill>
            </p:spPr>
            <p:txBody>
              <a:bodyPr/>
              <a:lstStyle/>
              <a:p>
                <a:r>
                  <a:rPr lang="de-DE">
                    <a:noFill/>
                  </a:rPr>
                  <a:t> </a:t>
                </a:r>
              </a:p>
            </p:txBody>
          </p:sp>
        </mc:Fallback>
      </mc:AlternateContent>
      <p:pic>
        <p:nvPicPr>
          <p:cNvPr id="1026" name="Picture 2" descr="Scientists claim that the silicon chips that brought computers to the masses in the 1980s are soon to be a thing of the past (stock image)">
            <a:extLst>
              <a:ext uri="{FF2B5EF4-FFF2-40B4-BE49-F238E27FC236}">
                <a16:creationId xmlns:a16="http://schemas.microsoft.com/office/drawing/2014/main" id="{6F3A36E3-2074-24B5-7377-2C380630E9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63" b="12201"/>
          <a:stretch/>
        </p:blipFill>
        <p:spPr bwMode="auto">
          <a:xfrm>
            <a:off x="7310444" y="1267603"/>
            <a:ext cx="1644975" cy="101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99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1835969"/>
              </a:xfrm>
            </p:spPr>
            <p:txBody>
              <a:bodyPr/>
              <a:lstStyle/>
              <a:p>
                <a:r>
                  <a:rPr lang="de-DE" b="1" dirty="0">
                    <a:solidFill>
                      <a:schemeClr val="accent1"/>
                    </a:solidFill>
                  </a:rPr>
                  <a:t>Satz (Momente binomialverteilter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binomialverteilte Zufallsvariable nach den Parametern </a:t>
                </a:r>
                <a14:m>
                  <m:oMath xmlns:m="http://schemas.openxmlformats.org/officeDocument/2006/math">
                    <m:r>
                      <a:rPr lang="de-DE" b="0" i="1" smtClean="0">
                        <a:latin typeface="Cambria Math" panose="02040503050406030204" pitchFamily="18" charset="0"/>
                      </a:rPr>
                      <m:t>𝑛</m:t>
                    </m:r>
                  </m:oMath>
                </a14:m>
                <a:r>
                  <a:rPr lang="de-DE" dirty="0"/>
                  <a:t> und </a:t>
                </a:r>
                <a14:m>
                  <m:oMath xmlns:m="http://schemas.openxmlformats.org/officeDocument/2006/math">
                    <m:r>
                      <a:rPr lang="de-DE" b="0" i="1" smtClean="0">
                        <a:latin typeface="Cambria Math" panose="02040503050406030204" pitchFamily="18" charset="0"/>
                      </a:rPr>
                      <m:t>𝑝</m:t>
                    </m:r>
                  </m:oMath>
                </a14:m>
                <a:r>
                  <a:rPr lang="de-DE" dirty="0"/>
                  <a:t>. Dann gilt für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b="1" dirty="0"/>
                  <a:t> </a:t>
                </a:r>
                <a:r>
                  <a:rPr lang="de-DE" dirty="0"/>
                  <a:t>eine Menge von </a:t>
                </a:r>
                <a14:m>
                  <m:oMath xmlns:m="http://schemas.openxmlformats.org/officeDocument/2006/math">
                    <m:r>
                      <a:rPr lang="en-US" b="0" i="1" smtClean="0">
                        <a:latin typeface="Cambria Math" panose="02040503050406030204" pitchFamily="18" charset="0"/>
                      </a:rPr>
                      <m:t>𝑛</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835969"/>
              </a:xfrm>
              <a:blipFill>
                <a:blip r:embed="rId2"/>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Momente der Binomialverteilung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55642" y="2939800"/>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55642" y="2939800"/>
                <a:ext cx="4683318" cy="680507"/>
              </a:xfrm>
              <a:prstGeom prst="rect">
                <a:avLst/>
              </a:prstGeom>
              <a:blipFill>
                <a:blip r:embed="rId3"/>
                <a:stretch>
                  <a:fillRect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2230341" y="3603654"/>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oMath>
                  </m:oMathPara>
                </a14:m>
                <a:endParaRPr lang="de-DE" sz="14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2230341" y="3603654"/>
                <a:ext cx="4683318" cy="680507"/>
              </a:xfrm>
              <a:prstGeom prst="rect">
                <a:avLst/>
              </a:prstGeom>
              <a:blipFill>
                <a:blip r:embed="rId4"/>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EE1D02-2FAC-C492-1E2D-8F2226EB351D}"/>
                  </a:ext>
                </a:extLst>
              </p:cNvPr>
              <p:cNvSpPr txBox="1"/>
              <p:nvPr/>
            </p:nvSpPr>
            <p:spPr bwMode="gray">
              <a:xfrm>
                <a:off x="2559649" y="4267507"/>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oMath>
                  </m:oMathPara>
                </a14:m>
                <a:endParaRPr lang="de-DE" sz="1400" dirty="0"/>
              </a:p>
            </p:txBody>
          </p:sp>
        </mc:Choice>
        <mc:Fallback xmlns="">
          <p:sp>
            <p:nvSpPr>
              <p:cNvPr id="7" name="TextBox 6">
                <a:extLst>
                  <a:ext uri="{FF2B5EF4-FFF2-40B4-BE49-F238E27FC236}">
                    <a16:creationId xmlns:a16="http://schemas.microsoft.com/office/drawing/2014/main" id="{82EE1D02-2FAC-C492-1E2D-8F2226EB351D}"/>
                  </a:ext>
                </a:extLst>
              </p:cNvPr>
              <p:cNvSpPr txBox="1">
                <a:spLocks noRot="1" noChangeAspect="1" noMove="1" noResize="1" noEditPoints="1" noAdjustHandles="1" noChangeArrowheads="1" noChangeShapeType="1" noTextEdit="1"/>
              </p:cNvSpPr>
              <p:nvPr/>
            </p:nvSpPr>
            <p:spPr bwMode="gray">
              <a:xfrm>
                <a:off x="2559649" y="4267507"/>
                <a:ext cx="4683318" cy="680507"/>
              </a:xfrm>
              <a:prstGeom prst="rect">
                <a:avLst/>
              </a:prstGeom>
              <a:blipFill>
                <a:blip r:embed="rId5"/>
                <a:stretch>
                  <a:fillRect t="-98148" b="-153704"/>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a:stCxn id="9" idx="1"/>
          </p:cNvCxnSpPr>
          <p:nvPr/>
        </p:nvCxnSpPr>
        <p:spPr bwMode="gray">
          <a:xfrm flipH="1">
            <a:off x="5220072" y="3465190"/>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AC5E05-FDC6-F01E-C0F3-E20E59E672B6}"/>
              </a:ext>
            </a:extLst>
          </p:cNvPr>
          <p:cNvSpPr txBox="1"/>
          <p:nvPr/>
        </p:nvSpPr>
        <p:spPr bwMode="gray">
          <a:xfrm>
            <a:off x="5796136" y="3298055"/>
            <a:ext cx="2156367"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p>
        </p:txBody>
      </p:sp>
      <p:sp>
        <p:nvSpPr>
          <p:cNvPr id="10" name="Rounded Rectangle 9">
            <a:extLst>
              <a:ext uri="{FF2B5EF4-FFF2-40B4-BE49-F238E27FC236}">
                <a16:creationId xmlns:a16="http://schemas.microsoft.com/office/drawing/2014/main" id="{8A761855-A54D-3B89-7C2E-51997A413DE9}"/>
              </a:ext>
            </a:extLst>
          </p:cNvPr>
          <p:cNvSpPr/>
          <p:nvPr/>
        </p:nvSpPr>
        <p:spPr bwMode="gray">
          <a:xfrm>
            <a:off x="3779912" y="3632325"/>
            <a:ext cx="168691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E8B938B-787E-1443-8228-052CF1711071}"/>
              </a:ext>
            </a:extLst>
          </p:cNvPr>
          <p:cNvCxnSpPr>
            <a:cxnSpLocks/>
            <a:stCxn id="16" idx="1"/>
          </p:cNvCxnSpPr>
          <p:nvPr/>
        </p:nvCxnSpPr>
        <p:spPr bwMode="gray">
          <a:xfrm flipH="1" flipV="1">
            <a:off x="5453348" y="4812009"/>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541F52-D6A5-E3AF-9A2A-FB851B68750A}"/>
                  </a:ext>
                </a:extLst>
              </p:cNvPr>
              <p:cNvSpPr txBox="1"/>
              <p:nvPr/>
            </p:nvSpPr>
            <p:spPr bwMode="gray">
              <a:xfrm>
                <a:off x="6022690" y="4775769"/>
                <a:ext cx="158698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 der </a:t>
                </a:r>
                <a14:m>
                  <m:oMath xmlns:m="http://schemas.openxmlformats.org/officeDocument/2006/math">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𝑋</m:t>
                        </m:r>
                      </m:e>
                      <m:sub>
                        <m:r>
                          <a:rPr lang="en-US" sz="1050" b="0" i="1" smtClean="0">
                            <a:solidFill>
                              <a:srgbClr val="C00000"/>
                            </a:solidFill>
                            <a:latin typeface="Cambria Math" panose="02040503050406030204" pitchFamily="18" charset="0"/>
                          </a:rPr>
                          <m:t>𝑖</m:t>
                        </m:r>
                      </m:sub>
                    </m:sSub>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F6541F52-D6A5-E3AF-9A2A-FB851B68750A}"/>
                  </a:ext>
                </a:extLst>
              </p:cNvPr>
              <p:cNvSpPr txBox="1">
                <a:spLocks noRot="1" noChangeAspect="1" noMove="1" noResize="1" noEditPoints="1" noAdjustHandles="1" noChangeArrowheads="1" noChangeShapeType="1" noTextEdit="1"/>
              </p:cNvSpPr>
              <p:nvPr/>
            </p:nvSpPr>
            <p:spPr bwMode="gray">
              <a:xfrm>
                <a:off x="6022690" y="4775769"/>
                <a:ext cx="1586989" cy="334270"/>
              </a:xfrm>
              <a:prstGeom prst="rect">
                <a:avLst/>
              </a:prstGeom>
              <a:blipFill>
                <a:blip r:embed="rId6"/>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A882C452-2A2B-ED47-2066-E9E0E247865F}"/>
              </a:ext>
            </a:extLst>
          </p:cNvPr>
          <p:cNvSpPr/>
          <p:nvPr/>
        </p:nvSpPr>
        <p:spPr bwMode="gray">
          <a:xfrm>
            <a:off x="3779912" y="4296178"/>
            <a:ext cx="160818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74078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right)">
                                      <p:cBhvr>
                                        <p:cTn id="36" dur="500"/>
                                        <p:tgtEl>
                                          <p:spTgt spid="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22" presetClass="entr" presetSubtype="2"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animBg="1"/>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165552" cy="1835969"/>
              </a:xfrm>
            </p:spPr>
            <p:txBody>
              <a:bodyPr/>
              <a:lstStyle/>
              <a:p>
                <a:r>
                  <a:rPr lang="de-DE" b="1" dirty="0">
                    <a:solidFill>
                      <a:schemeClr val="accent1"/>
                    </a:solidFill>
                  </a:rPr>
                  <a:t>Satz (Summe binomialverteilter Zufallsvariablen)</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zwei binomialverteilte Zufallsvariablen mit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Dann ist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de-DE" b="1" dirty="0"/>
                  <a:t> </a:t>
                </a:r>
                <a:r>
                  <a:rPr lang="de-DE" dirty="0"/>
                  <a:t>eine Menge von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165552" cy="1835969"/>
              </a:xfrm>
              <a:blipFill>
                <a:blip r:embed="rId3"/>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Summe </a:t>
            </a:r>
            <a:r>
              <a:rPr lang="de-DE"/>
              <a:t>von Binomialverteilungen</a:t>
            </a:r>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03648" y="2571750"/>
                <a:ext cx="4683318"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03648" y="2571750"/>
                <a:ext cx="4683318"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9AB355-DB39-193B-7A85-AC5C44042E0D}"/>
                  </a:ext>
                </a:extLst>
              </p:cNvPr>
              <p:cNvSpPr txBox="1"/>
              <p:nvPr/>
            </p:nvSpPr>
            <p:spPr bwMode="gray">
              <a:xfrm>
                <a:off x="1547664" y="3283793"/>
                <a:ext cx="4608512"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oMath>
                  </m:oMathPara>
                </a14:m>
                <a:endParaRPr lang="de-DE" sz="1400" dirty="0"/>
              </a:p>
            </p:txBody>
          </p:sp>
        </mc:Choice>
        <mc:Fallback xmlns="">
          <p:sp>
            <p:nvSpPr>
              <p:cNvPr id="4" name="TextBox 3">
                <a:extLst>
                  <a:ext uri="{FF2B5EF4-FFF2-40B4-BE49-F238E27FC236}">
                    <a16:creationId xmlns:a16="http://schemas.microsoft.com/office/drawing/2014/main" id="{669AB355-DB39-193B-7A85-AC5C44042E0D}"/>
                  </a:ext>
                </a:extLst>
              </p:cNvPr>
              <p:cNvSpPr txBox="1">
                <a:spLocks noRot="1" noChangeAspect="1" noMove="1" noResize="1" noEditPoints="1" noAdjustHandles="1" noChangeArrowheads="1" noChangeShapeType="1" noTextEdit="1"/>
              </p:cNvSpPr>
              <p:nvPr/>
            </p:nvSpPr>
            <p:spPr bwMode="gray">
              <a:xfrm>
                <a:off x="1547664" y="3283793"/>
                <a:ext cx="4608512" cy="704873"/>
              </a:xfrm>
              <a:prstGeom prst="rect">
                <a:avLst/>
              </a:prstGeom>
              <a:blipFill>
                <a:blip r:embed="rId5"/>
                <a:stretch>
                  <a:fillRect t="-94643" b="-1464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7CE7FF-68B2-C012-2ACC-0F9A8EDB79F1}"/>
                  </a:ext>
                </a:extLst>
              </p:cNvPr>
              <p:cNvSpPr txBox="1"/>
              <p:nvPr/>
            </p:nvSpPr>
            <p:spPr bwMode="gray">
              <a:xfrm>
                <a:off x="2051720" y="3995835"/>
                <a:ext cx="4683318" cy="715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𝑗</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𝑖</m:t>
                          </m:r>
                          <m:r>
                            <a:rPr lang="en-US" sz="1400" i="1">
                              <a:latin typeface="Cambria Math" panose="02040503050406030204" pitchFamily="18" charset="0"/>
                            </a:rPr>
                            <m:t>=1</m:t>
                          </m:r>
                        </m:sub>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i="1" smtClean="0">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11" name="TextBox 10">
                <a:extLst>
                  <a:ext uri="{FF2B5EF4-FFF2-40B4-BE49-F238E27FC236}">
                    <a16:creationId xmlns:a16="http://schemas.microsoft.com/office/drawing/2014/main" id="{1F7CE7FF-68B2-C012-2ACC-0F9A8EDB79F1}"/>
                  </a:ext>
                </a:extLst>
              </p:cNvPr>
              <p:cNvSpPr txBox="1">
                <a:spLocks noRot="1" noChangeAspect="1" noMove="1" noResize="1" noEditPoints="1" noAdjustHandles="1" noChangeArrowheads="1" noChangeShapeType="1" noTextEdit="1"/>
              </p:cNvSpPr>
              <p:nvPr/>
            </p:nvSpPr>
            <p:spPr bwMode="gray">
              <a:xfrm>
                <a:off x="2051720" y="3995835"/>
                <a:ext cx="4683318" cy="715581"/>
              </a:xfrm>
              <a:prstGeom prst="rect">
                <a:avLst/>
              </a:prstGeom>
              <a:blipFill>
                <a:blip r:embed="rId6"/>
                <a:stretch>
                  <a:fillRect t="-87931" b="-139655"/>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ACFEB5DD-36D1-EDBF-17C9-B5A73815CAB1}"/>
              </a:ext>
            </a:extLst>
          </p:cNvPr>
          <p:cNvCxnSpPr>
            <a:cxnSpLocks/>
            <a:stCxn id="13" idx="1"/>
          </p:cNvCxnSpPr>
          <p:nvPr/>
        </p:nvCxnSpPr>
        <p:spPr bwMode="gray">
          <a:xfrm flipH="1">
            <a:off x="5652120" y="3454041"/>
            <a:ext cx="576065" cy="526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F8B692-087F-C33A-60E2-757EBDFA367C}"/>
                  </a:ext>
                </a:extLst>
              </p:cNvPr>
              <p:cNvSpPr txBox="1"/>
              <p:nvPr/>
            </p:nvSpPr>
            <p:spPr bwMode="gray">
              <a:xfrm>
                <a:off x="6228185" y="3286906"/>
                <a:ext cx="194421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einer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𝑚</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2EF8B692-087F-C33A-60E2-757EBDFA367C}"/>
                  </a:ext>
                </a:extLst>
              </p:cNvPr>
              <p:cNvSpPr txBox="1">
                <a:spLocks noRot="1" noChangeAspect="1" noMove="1" noResize="1" noEditPoints="1" noAdjustHandles="1" noChangeArrowheads="1" noChangeShapeType="1" noTextEdit="1"/>
              </p:cNvSpPr>
              <p:nvPr/>
            </p:nvSpPr>
            <p:spPr bwMode="gray">
              <a:xfrm>
                <a:off x="6228185" y="3286906"/>
                <a:ext cx="1944216" cy="334270"/>
              </a:xfrm>
              <a:prstGeom prst="rect">
                <a:avLst/>
              </a:prstGeom>
              <a:blipFill>
                <a:blip r:embed="rId7"/>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103204D2-7293-1C31-213A-9F0868E6FD97}"/>
              </a:ext>
            </a:extLst>
          </p:cNvPr>
          <p:cNvSpPr/>
          <p:nvPr/>
        </p:nvSpPr>
        <p:spPr bwMode="gray">
          <a:xfrm>
            <a:off x="5220072" y="3995835"/>
            <a:ext cx="576064"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8482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dissolv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dissolv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F68B2D4-B910-BCAD-A918-D6881FEB29E1}"/>
                  </a:ext>
                </a:extLst>
              </p:cNvPr>
              <p:cNvSpPr>
                <a:spLocks noGrp="1"/>
              </p:cNvSpPr>
              <p:nvPr>
                <p:ph type="body" sz="quarter" idx="13"/>
              </p:nvPr>
            </p:nvSpPr>
            <p:spPr/>
            <p:txBody>
              <a:bodyPr/>
              <a:lstStyle/>
              <a:p>
                <a:r>
                  <a:rPr lang="de-DE" b="1" dirty="0">
                    <a:solidFill>
                      <a:schemeClr val="accent4"/>
                    </a:solidFill>
                  </a:rPr>
                  <a:t>Beispiel (Erwartungswert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Wie hoch ist die erwartete Anzahl von Sechsen?</a:t>
                </a:r>
              </a:p>
              <a:p>
                <a:pPr lvl="1"/>
                <a:r>
                  <a:rPr lang="de-DE" sz="1200" b="1" dirty="0"/>
                  <a:t>Lösung</a:t>
                </a:r>
                <a:r>
                  <a:rPr lang="de-DE" sz="1200" dirty="0"/>
                  <a:t>. Offensichtlich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den Erwartungswert:</a:t>
                </a:r>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de-DE" sz="1200" b="0" i="1" smtClean="0">
                          <a:latin typeface="Cambria Math" panose="02040503050406030204" pitchFamily="18" charset="0"/>
                        </a:rPr>
                        <m:t>≈</m:t>
                      </m:r>
                      <m:r>
                        <a:rPr lang="en-US" sz="1200" i="1">
                          <a:latin typeface="Cambria Math" panose="02040503050406030204" pitchFamily="18" charset="0"/>
                        </a:rPr>
                        <m:t>16.7</m:t>
                      </m:r>
                    </m:oMath>
                  </m:oMathPara>
                </a14:m>
                <a:endParaRPr lang="de-DE" sz="1200" dirty="0"/>
              </a:p>
              <a:p>
                <a:r>
                  <a:rPr lang="de-DE" b="1" dirty="0">
                    <a:solidFill>
                      <a:schemeClr val="accent4"/>
                    </a:solidFill>
                  </a:rPr>
                  <a:t>Beispiel (Varianz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Um wieviel streut die Anzahl der Sechsen um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6</m:t>
                        </m:r>
                      </m:den>
                    </m:f>
                  </m:oMath>
                </a14:m>
                <a:r>
                  <a:rPr lang="de-DE" dirty="0"/>
                  <a:t>? </a:t>
                </a:r>
              </a:p>
              <a:p>
                <a:pPr lvl="1"/>
                <a:r>
                  <a:rPr lang="de-DE" sz="1200" b="1" dirty="0"/>
                  <a:t>Lösung</a:t>
                </a:r>
                <a:r>
                  <a:rPr lang="de-DE" sz="1200" dirty="0"/>
                  <a:t>. Es gilt immer noch, dass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die Varianz:</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6</m:t>
                          </m:r>
                        </m:den>
                      </m:f>
                      <m:r>
                        <a:rPr lang="de-DE" sz="1200" b="0" i="1" smtClean="0">
                          <a:latin typeface="Cambria Math" panose="02040503050406030204" pitchFamily="18" charset="0"/>
                        </a:rPr>
                        <m:t>≈</m:t>
                      </m:r>
                      <m:r>
                        <a:rPr lang="en-US" sz="1200" b="0" i="1" smtClean="0">
                          <a:latin typeface="Cambria Math" panose="02040503050406030204" pitchFamily="18" charset="0"/>
                        </a:rPr>
                        <m:t>13.9</m:t>
                      </m:r>
                    </m:oMath>
                  </m:oMathPara>
                </a14:m>
                <a:endParaRPr lang="de-DE" sz="1200"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6F68B2D4-B910-BCAD-A918-D6881FEB29E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F4714E8-823F-660F-A491-35B0A99C4EE3}"/>
              </a:ext>
            </a:extLst>
          </p:cNvPr>
          <p:cNvSpPr>
            <a:spLocks noGrp="1"/>
          </p:cNvSpPr>
          <p:nvPr>
            <p:ph type="title"/>
          </p:nvPr>
        </p:nvSpPr>
        <p:spPr/>
        <p:txBody>
          <a:bodyPr/>
          <a:lstStyle/>
          <a:p>
            <a:r>
              <a:rPr lang="de-DE" dirty="0"/>
              <a:t>Beispiel: Momente der Binomialverteilung</a:t>
            </a:r>
          </a:p>
        </p:txBody>
      </p:sp>
      <p:pic>
        <p:nvPicPr>
          <p:cNvPr id="4" name="Picture 2" descr="Two white falling dice  on white. casino gambling template concept.">
            <a:extLst>
              <a:ext uri="{FF2B5EF4-FFF2-40B4-BE49-F238E27FC236}">
                <a16:creationId xmlns:a16="http://schemas.microsoft.com/office/drawing/2014/main" id="{29339EA3-D660-97E6-0931-EFBE66F5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4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dissolv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9FC3425-DB12-6C16-640E-765110F87CE9}"/>
                  </a:ext>
                </a:extLst>
              </p:cNvPr>
              <p:cNvSpPr>
                <a:spLocks noGrp="1"/>
              </p:cNvSpPr>
              <p:nvPr>
                <p:ph type="body" sz="quarter" idx="13"/>
              </p:nvPr>
            </p:nvSpPr>
            <p:spPr/>
            <p:txBody>
              <a:bodyPr/>
              <a:lstStyle/>
              <a:p>
                <a:r>
                  <a:rPr lang="de-DE" b="1" dirty="0">
                    <a:solidFill>
                      <a:schemeClr val="accent4"/>
                    </a:solidFill>
                  </a:rPr>
                  <a:t>Beispiel (Lostopf)</a:t>
                </a:r>
                <a:r>
                  <a:rPr lang="de-DE" dirty="0"/>
                  <a:t>. In einem Lostopf befinden sich 1000 Lose. Davon sind 100 Preise und 900 Nieten. Du ziehst 10 Lose aus dem Topf. Wie viele Preise erwarten wir zu erhalten?</a:t>
                </a:r>
              </a:p>
              <a:p>
                <a:r>
                  <a:rPr lang="de-DE" b="1" dirty="0"/>
                  <a:t>Lösung</a:t>
                </a:r>
                <a:r>
                  <a:rPr lang="de-DE" dirty="0"/>
                  <a:t>. Unter Annahme einer Binomialverteilung mit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=10</m:t>
                    </m:r>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1000</m:t>
                        </m:r>
                      </m:den>
                    </m:f>
                    <m:r>
                      <a:rPr lang="en-US" b="0" i="1" smtClean="0">
                        <a:latin typeface="Cambria Math" panose="02040503050406030204" pitchFamily="18" charset="0"/>
                      </a:rPr>
                      <m:t>=</m:t>
                    </m:r>
                    <m:r>
                      <a:rPr lang="de-DE" b="0" i="1" smtClean="0">
                        <a:latin typeface="Cambria Math" panose="02040503050406030204" pitchFamily="18" charset="0"/>
                      </a:rPr>
                      <m:t>0.1</m:t>
                    </m:r>
                  </m:oMath>
                </a14:m>
                <a:r>
                  <a:rPr lang="de-DE" dirty="0"/>
                  <a:t> ergibt sich eine erwartete Anzahl von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a:t>
                </a:r>
              </a:p>
              <a:p>
                <a:endParaRPr lang="de-DE" dirty="0"/>
              </a:p>
              <a:p>
                <a:r>
                  <a:rPr lang="de-DE" b="1" dirty="0">
                    <a:solidFill>
                      <a:schemeClr val="accent2"/>
                    </a:solidFill>
                  </a:rPr>
                  <a:t>Bemerkungen (Binomialverteilung für Ziehen ohne Zurücklegen)</a:t>
                </a:r>
              </a:p>
              <a:p>
                <a:pPr lvl="1"/>
                <a:r>
                  <a:rPr lang="de-DE" sz="1200" dirty="0"/>
                  <a:t>Diese Modellierung kann problematisch sein.</a:t>
                </a:r>
              </a:p>
              <a:p>
                <a:pPr lvl="1"/>
                <a:r>
                  <a:rPr lang="de-DE" sz="1200" dirty="0"/>
                  <a:t>Mit Ziehen des ersten Loses ändert sich das Verhältnis zwischen Preisen und Nieten, und damit auch die Erfolgswahrscheinlichkeit.</a:t>
                </a:r>
              </a:p>
              <a:p>
                <a:pPr lvl="1"/>
                <a:r>
                  <a:rPr lang="de-DE" sz="1200" dirty="0"/>
                  <a:t>Wir dürfen eine Binomialverteilung annehmen, wenn die Anzahl aller Lose (Population) </a:t>
                </a:r>
                <a:r>
                  <a:rPr lang="de-DE" sz="1200" b="1" dirty="0"/>
                  <a:t>sehr groß</a:t>
                </a:r>
                <a:r>
                  <a:rPr lang="de-DE" sz="1200" dirty="0"/>
                  <a:t> ist und die Anzahl der Ziehungen (Stichprobe) </a:t>
                </a:r>
                <a:r>
                  <a:rPr lang="de-DE" sz="1200" b="1" dirty="0"/>
                  <a:t>sehr klein</a:t>
                </a:r>
                <a:r>
                  <a:rPr lang="de-DE" sz="1200" dirty="0"/>
                  <a:t>, da die Auswirkungen auf die Erfolgswahrscheinlichkeit dann minimal sind.</a:t>
                </a:r>
              </a:p>
              <a:p>
                <a:endParaRPr lang="de-DE" dirty="0"/>
              </a:p>
            </p:txBody>
          </p:sp>
        </mc:Choice>
        <mc:Fallback xmlns="">
          <p:sp>
            <p:nvSpPr>
              <p:cNvPr id="2" name="Text Placeholder 1">
                <a:extLst>
                  <a:ext uri="{FF2B5EF4-FFF2-40B4-BE49-F238E27FC236}">
                    <a16:creationId xmlns:a16="http://schemas.microsoft.com/office/drawing/2014/main" id="{39FC3425-DB12-6C16-640E-765110F87CE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21E050F3-29CD-E26D-709B-CB3E989985ED}"/>
              </a:ext>
            </a:extLst>
          </p:cNvPr>
          <p:cNvSpPr>
            <a:spLocks noGrp="1"/>
          </p:cNvSpPr>
          <p:nvPr>
            <p:ph type="title"/>
          </p:nvPr>
        </p:nvSpPr>
        <p:spPr/>
        <p:txBody>
          <a:bodyPr/>
          <a:lstStyle/>
          <a:p>
            <a:r>
              <a:rPr lang="de-DE" dirty="0"/>
              <a:t>Beispiel: Lostopf</a:t>
            </a:r>
          </a:p>
        </p:txBody>
      </p:sp>
      <p:pic>
        <p:nvPicPr>
          <p:cNvPr id="2050" name="Picture 2">
            <a:extLst>
              <a:ext uri="{FF2B5EF4-FFF2-40B4-BE49-F238E27FC236}">
                <a16:creationId xmlns:a16="http://schemas.microsoft.com/office/drawing/2014/main" id="{4543ACA0-967A-7AB3-9DEF-97EF8E4A9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1239837"/>
            <a:ext cx="1254150" cy="105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8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b="1"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853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Definition (Hypergeometrische Verteilung)</a:t>
                </a:r>
                <a:r>
                  <a:rPr lang="de-DE" dirty="0"/>
                  <a:t>. Gegeben eine Population, in welcher sich </a:t>
                </a:r>
                <a14:m>
                  <m:oMath xmlns:m="http://schemas.openxmlformats.org/officeDocument/2006/math">
                    <m:r>
                      <a:rPr lang="de-DE" b="0" i="1" smtClean="0">
                        <a:latin typeface="Cambria Math" panose="02040503050406030204" pitchFamily="18" charset="0"/>
                      </a:rPr>
                      <m:t>𝑀</m:t>
                    </m:r>
                  </m:oMath>
                </a14:m>
                <a:r>
                  <a:rPr lang="de-DE" dirty="0"/>
                  <a:t> Erfolgselemente und </a:t>
                </a:r>
                <a14:m>
                  <m:oMath xmlns:m="http://schemas.openxmlformats.org/officeDocument/2006/math">
                    <m:r>
                      <a:rPr lang="en-US" b="0" i="1" smtClean="0">
                        <a:latin typeface="Cambria Math" panose="02040503050406030204" pitchFamily="18" charset="0"/>
                      </a:rPr>
                      <m:t>𝑁</m:t>
                    </m:r>
                  </m:oMath>
                </a14:m>
                <a:r>
                  <a:rPr lang="de-DE" dirty="0"/>
                  <a:t> Fehlelemente befinden und wir eine Stichprobe der Größe </a:t>
                </a:r>
                <a14:m>
                  <m:oMath xmlns:m="http://schemas.openxmlformats.org/officeDocument/2006/math">
                    <m:r>
                      <a:rPr lang="de-DE" b="0" i="1" smtClean="0">
                        <a:latin typeface="Cambria Math" panose="02040503050406030204" pitchFamily="18" charset="0"/>
                      </a:rPr>
                      <m:t>𝑛</m:t>
                    </m:r>
                  </m:oMath>
                </a14:m>
                <a:r>
                  <a:rPr lang="de-DE" dirty="0"/>
                  <a:t> ziehen. Für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en-US" b="0" i="1" smtClean="0">
                        <a:latin typeface="Cambria Math" panose="02040503050406030204" pitchFamily="18" charset="0"/>
                      </a:rPr>
                      <m:t>0,</m:t>
                    </m:r>
                    <m:r>
                      <a:rPr lang="de-DE" b="0" i="1" smtClean="0">
                        <a:latin typeface="Cambria Math" panose="02040503050406030204" pitchFamily="18" charset="0"/>
                      </a:rPr>
                      <m:t>…</m:t>
                    </m:r>
                    <m:r>
                      <a:rPr lang="en-US" b="0" i="0" smtClean="0">
                        <a:latin typeface="Cambria Math" panose="02040503050406030204" pitchFamily="18" charset="0"/>
                      </a:rPr>
                      <m:t>,</m:t>
                    </m:r>
                    <m:r>
                      <m:rPr>
                        <m:sty m:val="p"/>
                      </m:rPr>
                      <a:rPr lang="de-DE" b="0" i="0" smtClean="0">
                        <a:latin typeface="Cambria Math" panose="02040503050406030204" pitchFamily="18" charset="0"/>
                      </a:rPr>
                      <m:t>min</m:t>
                    </m:r>
                    <m:r>
                      <a:rPr lang="de-DE" b="0" i="1" smtClean="0">
                        <a:latin typeface="Cambria Math" panose="02040503050406030204" pitchFamily="18" charset="0"/>
                      </a:rPr>
                      <m:t>⁡(</m:t>
                    </m:r>
                    <m:r>
                      <a:rPr lang="de-DE" b="0" i="1" smtClean="0">
                        <a:latin typeface="Cambria Math" panose="02040503050406030204" pitchFamily="18" charset="0"/>
                      </a:rPr>
                      <m:t>𝑀</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 }</m:t>
                    </m:r>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oMath>
                </a14:m>
                <a:r>
                  <a:rPr lang="de-DE" dirty="0"/>
                  <a:t> als hypergeometrische Verteilung, falls für alle </a:t>
                </a:r>
                <a14:m>
                  <m:oMath xmlns:m="http://schemas.openxmlformats.org/officeDocument/2006/math">
                    <m:r>
                      <a:rPr lang="en-US" b="0" i="1" smtClean="0">
                        <a:latin typeface="Cambria Math" panose="02040503050406030204" pitchFamily="18" charset="0"/>
                      </a:rPr>
                      <m:t>𝑘</m:t>
                    </m:r>
                    <m:r>
                      <a:rPr lang="de-DE" i="1">
                        <a:latin typeface="Cambria Math" panose="02040503050406030204" pitchFamily="18" charset="0"/>
                      </a:rPr>
                      <m:t>∈</m:t>
                    </m:r>
                    <m:r>
                      <m:rPr>
                        <m:sty m:val="p"/>
                      </m:rPr>
                      <a:rPr lang="de-DE">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𝑀</m:t>
                          </m:r>
                          <m:r>
                            <a:rPr lang="en-US" i="1">
                              <a:latin typeface="Cambria Math" panose="02040503050406030204" pitchFamily="18" charset="0"/>
                            </a:rPr>
                            <m:t>,</m:t>
                          </m:r>
                          <m:r>
                            <a:rPr lang="en-US" i="1" smtClean="0">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𝑛</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𝑀</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𝑁</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den>
                              </m:f>
                            </m:e>
                          </m:d>
                        </m:num>
                        <m:den>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rPr>
                                    <m:t>+</m:t>
                                  </m:r>
                                  <m:r>
                                    <a:rPr lang="de-DE" b="0" i="1" smtClean="0">
                                      <a:latin typeface="Cambria Math" panose="02040503050406030204" pitchFamily="18" charset="0"/>
                                    </a:rPr>
                                    <m:t>𝑁</m:t>
                                  </m:r>
                                </m:num>
                                <m:den>
                                  <m:r>
                                    <a:rPr lang="de-DE" b="0" i="1" smtClean="0">
                                      <a:latin typeface="Cambria Math" panose="02040503050406030204" pitchFamily="18" charset="0"/>
                                    </a:rPr>
                                    <m:t>𝑛</m:t>
                                  </m:r>
                                </m:den>
                              </m:f>
                            </m:e>
                          </m:d>
                        </m:den>
                      </m:f>
                    </m:oMath>
                  </m:oMathPara>
                </a14:m>
                <a:endParaRPr lang="de-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(Hypergeometrische Verteilung)</a:t>
                </a:r>
              </a:p>
              <a:p>
                <a:pPr lvl="1"/>
                <a:r>
                  <a:rPr lang="de-DE" sz="1200" dirty="0"/>
                  <a:t>Im Prinzip ist es nur eine besondere Form der Gleichverteilung, denn auch hier teilen wir die Anzahl günstiger Ergebnisse durch die Anzahl möglicher Ergebnisse (</a:t>
                </a:r>
                <a:r>
                  <a:rPr lang="en-US" sz="1200" i="1" dirty="0"/>
                  <a:t>counting</a:t>
                </a:r>
                <a:r>
                  <a:rPr lang="de-DE" sz="1200" i="1" dirty="0"/>
                  <a:t> </a:t>
                </a:r>
                <a:r>
                  <a:rPr lang="de-DE" sz="1200" dirty="0"/>
                  <a:t>Prinzip)</a:t>
                </a:r>
              </a:p>
              <a:p>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Verteilung</a:t>
            </a:r>
          </a:p>
        </p:txBody>
      </p:sp>
      <p:sp>
        <p:nvSpPr>
          <p:cNvPr id="4" name="Rounded Rectangle 3">
            <a:extLst>
              <a:ext uri="{FF2B5EF4-FFF2-40B4-BE49-F238E27FC236}">
                <a16:creationId xmlns:a16="http://schemas.microsoft.com/office/drawing/2014/main" id="{24801D08-D254-E942-2ABB-20AC8843A1DB}"/>
              </a:ext>
            </a:extLst>
          </p:cNvPr>
          <p:cNvSpPr/>
          <p:nvPr/>
        </p:nvSpPr>
        <p:spPr bwMode="gray">
          <a:xfrm>
            <a:off x="4355976" y="2692488"/>
            <a:ext cx="484440"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18B9046F-CED6-D0A6-5B84-778778AEA872}"/>
              </a:ext>
            </a:extLst>
          </p:cNvPr>
          <p:cNvCxnSpPr>
            <a:cxnSpLocks/>
          </p:cNvCxnSpPr>
          <p:nvPr/>
        </p:nvCxnSpPr>
        <p:spPr bwMode="gray">
          <a:xfrm flipH="1" flipV="1">
            <a:off x="4642283"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237808-6D3B-79DA-8EC6-2D9D570DE877}"/>
                  </a:ext>
                </a:extLst>
              </p:cNvPr>
              <p:cNvSpPr txBox="1"/>
              <p:nvPr/>
            </p:nvSpPr>
            <p:spPr bwMode="gray">
              <a:xfrm>
                <a:off x="5256565"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i="1">
                        <a:solidFill>
                          <a:srgbClr val="C00000"/>
                        </a:solidFill>
                        <a:latin typeface="Cambria Math" panose="02040503050406030204" pitchFamily="18" charset="0"/>
                      </a:rPr>
                      <m:t>𝑛</m:t>
                    </m:r>
                  </m:oMath>
                </a14:m>
                <a:r>
                  <a:rPr lang="de-DE" sz="1050" dirty="0">
                    <a:solidFill>
                      <a:srgbClr val="C00000"/>
                    </a:solidFill>
                  </a:rPr>
                  <a:t> Elemente 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𝑁</m:t>
                    </m:r>
                  </m:oMath>
                </a14:m>
                <a:br>
                  <a:rPr lang="de-DE" sz="1050" dirty="0">
                    <a:solidFill>
                      <a:srgbClr val="C00000"/>
                    </a:solidFill>
                  </a:rPr>
                </a:br>
                <a:r>
                  <a:rPr lang="de-DE" sz="1050" dirty="0">
                    <a:solidFill>
                      <a:srgbClr val="C00000"/>
                    </a:solidFill>
                  </a:rPr>
                  <a:t>Elementen ausgewählt werden können</a:t>
                </a:r>
              </a:p>
            </p:txBody>
          </p:sp>
        </mc:Choice>
        <mc:Fallback xmlns="">
          <p:sp>
            <p:nvSpPr>
              <p:cNvPr id="6" name="TextBox 5">
                <a:extLst>
                  <a:ext uri="{FF2B5EF4-FFF2-40B4-BE49-F238E27FC236}">
                    <a16:creationId xmlns:a16="http://schemas.microsoft.com/office/drawing/2014/main" id="{3B237808-6D3B-79DA-8EC6-2D9D570DE877}"/>
                  </a:ext>
                </a:extLst>
              </p:cNvPr>
              <p:cNvSpPr txBox="1">
                <a:spLocks noRot="1" noChangeAspect="1" noMove="1" noResize="1" noEditPoints="1" noAdjustHandles="1" noChangeArrowheads="1" noChangeShapeType="1" noTextEdit="1"/>
              </p:cNvSpPr>
              <p:nvPr/>
            </p:nvSpPr>
            <p:spPr bwMode="gray">
              <a:xfrm>
                <a:off x="5256565" y="3096032"/>
                <a:ext cx="3240360" cy="334270"/>
              </a:xfrm>
              <a:prstGeom prst="rect">
                <a:avLst/>
              </a:prstGeom>
              <a:blipFill>
                <a:blip r:embed="rId3"/>
                <a:stretch>
                  <a:fillRect t="-10714" b="-17857"/>
                </a:stretch>
              </a:blipFill>
            </p:spPr>
            <p:txBody>
              <a:bodyPr/>
              <a:lstStyle/>
              <a:p>
                <a:r>
                  <a:rPr lang="de-DE">
                    <a:noFill/>
                  </a:rPr>
                  <a:t> </a:t>
                </a:r>
              </a:p>
            </p:txBody>
          </p:sp>
        </mc:Fallback>
      </mc:AlternateContent>
      <p:sp>
        <p:nvSpPr>
          <p:cNvPr id="7" name="Rounded Rectangle 6">
            <a:extLst>
              <a:ext uri="{FF2B5EF4-FFF2-40B4-BE49-F238E27FC236}">
                <a16:creationId xmlns:a16="http://schemas.microsoft.com/office/drawing/2014/main" id="{A0F007EB-2CC9-7CD7-FA94-81A6CB457A0C}"/>
              </a:ext>
            </a:extLst>
          </p:cNvPr>
          <p:cNvSpPr/>
          <p:nvPr/>
        </p:nvSpPr>
        <p:spPr bwMode="gray">
          <a:xfrm>
            <a:off x="4572000" y="2375732"/>
            <a:ext cx="484440"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8" name="Straight Arrow Connector 7">
            <a:extLst>
              <a:ext uri="{FF2B5EF4-FFF2-40B4-BE49-F238E27FC236}">
                <a16:creationId xmlns:a16="http://schemas.microsoft.com/office/drawing/2014/main" id="{A7A6CBFA-9B0D-A081-B3FA-E5FD21CEC077}"/>
              </a:ext>
            </a:extLst>
          </p:cNvPr>
          <p:cNvCxnSpPr>
            <a:cxnSpLocks/>
            <a:endCxn id="7" idx="3"/>
          </p:cNvCxnSpPr>
          <p:nvPr/>
        </p:nvCxnSpPr>
        <p:spPr bwMode="gray">
          <a:xfrm flipH="1">
            <a:off x="5056440" y="2519749"/>
            <a:ext cx="5935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544492-113B-7FAB-212D-D51FBFD33CDF}"/>
                  </a:ext>
                </a:extLst>
              </p:cNvPr>
              <p:cNvSpPr txBox="1"/>
              <p:nvPr/>
            </p:nvSpPr>
            <p:spPr bwMode="gray">
              <a:xfrm>
                <a:off x="5705040" y="2251719"/>
                <a:ext cx="2971416" cy="5360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0" smtClean="0">
                        <a:solidFill>
                          <a:srgbClr val="C00000"/>
                        </a:solidFill>
                        <a:latin typeface="Cambria Math" panose="02040503050406030204" pitchFamily="18" charset="0"/>
                      </a:rPr>
                      <m:t> </m:t>
                    </m:r>
                  </m:oMath>
                </a14:m>
                <a:r>
                  <a:rPr lang="de-DE" sz="1050" dirty="0">
                    <a:solidFill>
                      <a:srgbClr val="C00000"/>
                    </a:solidFill>
                  </a:rPr>
                  <a:t>Fehlelemente </a:t>
                </a:r>
                <a:br>
                  <a:rPr lang="de-DE" sz="1050" dirty="0">
                    <a:solidFill>
                      <a:srgbClr val="C00000"/>
                    </a:solidFill>
                  </a:rPr>
                </a:br>
                <a:r>
                  <a:rPr lang="de-DE" sz="1050" dirty="0">
                    <a:solidFill>
                      <a:srgbClr val="C00000"/>
                    </a:solidFill>
                  </a:rPr>
                  <a:t>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𝑁</m:t>
                    </m:r>
                  </m:oMath>
                </a14:m>
                <a:r>
                  <a:rPr lang="de-DE" sz="1050" dirty="0">
                    <a:solidFill>
                      <a:srgbClr val="C00000"/>
                    </a:solidFill>
                  </a:rPr>
                  <a:t> Fehlelementen ausgewählt werden können</a:t>
                </a:r>
              </a:p>
            </p:txBody>
          </p:sp>
        </mc:Choice>
        <mc:Fallback xmlns="">
          <p:sp>
            <p:nvSpPr>
              <p:cNvPr id="9" name="TextBox 8">
                <a:extLst>
                  <a:ext uri="{FF2B5EF4-FFF2-40B4-BE49-F238E27FC236}">
                    <a16:creationId xmlns:a16="http://schemas.microsoft.com/office/drawing/2014/main" id="{D8544492-113B-7FAB-212D-D51FBFD33CDF}"/>
                  </a:ext>
                </a:extLst>
              </p:cNvPr>
              <p:cNvSpPr txBox="1">
                <a:spLocks noRot="1" noChangeAspect="1" noMove="1" noResize="1" noEditPoints="1" noAdjustHandles="1" noChangeArrowheads="1" noChangeShapeType="1" noTextEdit="1"/>
              </p:cNvSpPr>
              <p:nvPr/>
            </p:nvSpPr>
            <p:spPr bwMode="gray">
              <a:xfrm>
                <a:off x="5705040" y="2251719"/>
                <a:ext cx="2971416" cy="536055"/>
              </a:xfrm>
              <a:prstGeom prst="rect">
                <a:avLst/>
              </a:prstGeom>
              <a:blipFill>
                <a:blip r:embed="rId4"/>
                <a:stretch>
                  <a:fillRect l="-1702" t="-2326" r="-2553" b="-11628"/>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47662447-5D48-4EAC-D350-07F3C8C81E87}"/>
              </a:ext>
            </a:extLst>
          </p:cNvPr>
          <p:cNvSpPr/>
          <p:nvPr/>
        </p:nvSpPr>
        <p:spPr bwMode="gray">
          <a:xfrm>
            <a:off x="4157524" y="2375732"/>
            <a:ext cx="306797"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8F53317A-F63A-526C-32A8-6846A90AAE3D}"/>
              </a:ext>
            </a:extLst>
          </p:cNvPr>
          <p:cNvCxnSpPr>
            <a:cxnSpLocks/>
          </p:cNvCxnSpPr>
          <p:nvPr/>
        </p:nvCxnSpPr>
        <p:spPr bwMode="gray">
          <a:xfrm>
            <a:off x="2627784" y="2445740"/>
            <a:ext cx="1511640"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0997BA-0DB0-49F7-8590-CA7C6567D949}"/>
                  </a:ext>
                </a:extLst>
              </p:cNvPr>
              <p:cNvSpPr txBox="1"/>
              <p:nvPr/>
            </p:nvSpPr>
            <p:spPr bwMode="gray">
              <a:xfrm>
                <a:off x="467544" y="2401340"/>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Erfolgselemente aus </a:t>
                </a:r>
                <a14:m>
                  <m:oMath xmlns:m="http://schemas.openxmlformats.org/officeDocument/2006/math">
                    <m:r>
                      <a:rPr lang="en-US" sz="1050" b="0" i="1" smtClean="0">
                        <a:solidFill>
                          <a:srgbClr val="C00000"/>
                        </a:solidFill>
                        <a:latin typeface="Cambria Math" panose="02040503050406030204" pitchFamily="18" charset="0"/>
                      </a:rPr>
                      <m:t>𝑀</m:t>
                    </m:r>
                  </m:oMath>
                </a14:m>
                <a:r>
                  <a:rPr lang="de-DE" sz="1050" dirty="0">
                    <a:solidFill>
                      <a:srgbClr val="C00000"/>
                    </a:solidFill>
                  </a:rPr>
                  <a:t> Erfolgselementen ausgesucht </a:t>
                </a:r>
                <a:br>
                  <a:rPr lang="de-DE" sz="1050" dirty="0">
                    <a:solidFill>
                      <a:srgbClr val="C00000"/>
                    </a:solidFill>
                  </a:rPr>
                </a:br>
                <a:r>
                  <a:rPr lang="de-DE" sz="1050" dirty="0">
                    <a:solidFill>
                      <a:srgbClr val="C00000"/>
                    </a:solidFill>
                  </a:rPr>
                  <a:t>werden können</a:t>
                </a:r>
              </a:p>
            </p:txBody>
          </p:sp>
        </mc:Choice>
        <mc:Fallback xmlns="">
          <p:sp>
            <p:nvSpPr>
              <p:cNvPr id="12" name="TextBox 11">
                <a:extLst>
                  <a:ext uri="{FF2B5EF4-FFF2-40B4-BE49-F238E27FC236}">
                    <a16:creationId xmlns:a16="http://schemas.microsoft.com/office/drawing/2014/main" id="{E30997BA-0DB0-49F7-8590-CA7C6567D949}"/>
                  </a:ext>
                </a:extLst>
              </p:cNvPr>
              <p:cNvSpPr txBox="1">
                <a:spLocks noRot="1" noChangeAspect="1" noMove="1" noResize="1" noEditPoints="1" noAdjustHandles="1" noChangeArrowheads="1" noChangeShapeType="1" noTextEdit="1"/>
              </p:cNvSpPr>
              <p:nvPr/>
            </p:nvSpPr>
            <p:spPr bwMode="gray">
              <a:xfrm>
                <a:off x="467544" y="2401340"/>
                <a:ext cx="2411760" cy="582296"/>
              </a:xfrm>
              <a:prstGeom prst="rect">
                <a:avLst/>
              </a:prstGeom>
              <a:blipFill>
                <a:blip r:embed="rId5"/>
                <a:stretch>
                  <a:fillRect t="-13043" b="-21739"/>
                </a:stretch>
              </a:blipFill>
            </p:spPr>
            <p:txBody>
              <a:bodyPr/>
              <a:lstStyle/>
              <a:p>
                <a:r>
                  <a:rPr lang="de-DE">
                    <a:noFill/>
                  </a:rPr>
                  <a:t> </a:t>
                </a:r>
              </a:p>
            </p:txBody>
          </p:sp>
        </mc:Fallback>
      </mc:AlternateContent>
    </p:spTree>
    <p:extLst>
      <p:ext uri="{BB962C8B-B14F-4D97-AF65-F5344CB8AC3E}">
        <p14:creationId xmlns:p14="http://schemas.microsoft.com/office/powerpoint/2010/main" val="802216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22" presetClass="entr" presetSubtype="2"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dissolve">
                                      <p:cBhvr>
                                        <p:cTn id="48" dur="500"/>
                                        <p:tgtEl>
                                          <p:spTgt spid="2">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dissolve">
                                      <p:cBhvr>
                                        <p:cTn id="5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4" name="Group 703">
            <a:extLst>
              <a:ext uri="{FF2B5EF4-FFF2-40B4-BE49-F238E27FC236}">
                <a16:creationId xmlns:a16="http://schemas.microsoft.com/office/drawing/2014/main" id="{D2232835-46CA-D8E4-A568-BACF5C1B94E1}"/>
              </a:ext>
            </a:extLst>
          </p:cNvPr>
          <p:cNvGrpSpPr/>
          <p:nvPr/>
        </p:nvGrpSpPr>
        <p:grpSpPr>
          <a:xfrm>
            <a:off x="6098915" y="1827546"/>
            <a:ext cx="2772686" cy="1848457"/>
            <a:chOff x="6098915" y="1827546"/>
            <a:chExt cx="2772686" cy="1848457"/>
          </a:xfrm>
        </p:grpSpPr>
        <p:sp>
          <p:nvSpPr>
            <p:cNvPr id="600" name="Freeform 599">
              <a:extLst>
                <a:ext uri="{FF2B5EF4-FFF2-40B4-BE49-F238E27FC236}">
                  <a16:creationId xmlns:a16="http://schemas.microsoft.com/office/drawing/2014/main" id="{EF7FB6CA-AE51-D6A5-7863-116821597F10}"/>
                </a:ext>
              </a:extLst>
            </p:cNvPr>
            <p:cNvSpPr/>
            <p:nvPr/>
          </p:nvSpPr>
          <p:spPr>
            <a:xfrm>
              <a:off x="6098915"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601" name="Freeform 600">
              <a:extLst>
                <a:ext uri="{FF2B5EF4-FFF2-40B4-BE49-F238E27FC236}">
                  <a16:creationId xmlns:a16="http://schemas.microsoft.com/office/drawing/2014/main" id="{A08507AD-4705-4CFB-C080-343C74344028}"/>
                </a:ext>
              </a:extLst>
            </p:cNvPr>
            <p:cNvSpPr/>
            <p:nvPr/>
          </p:nvSpPr>
          <p:spPr>
            <a:xfrm>
              <a:off x="6498185"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940FE649-CAB8-0993-59FD-DCB9953C3A96}"/>
                </a:ext>
              </a:extLst>
            </p:cNvPr>
            <p:cNvSpPr/>
            <p:nvPr/>
          </p:nvSpPr>
          <p:spPr>
            <a:xfrm>
              <a:off x="67021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3" name="Freeform 602">
              <a:extLst>
                <a:ext uri="{FF2B5EF4-FFF2-40B4-BE49-F238E27FC236}">
                  <a16:creationId xmlns:a16="http://schemas.microsoft.com/office/drawing/2014/main" id="{CC21B3D2-8E0E-376C-BA5A-6EC0CE021FDC}"/>
                </a:ext>
              </a:extLst>
            </p:cNvPr>
            <p:cNvSpPr/>
            <p:nvPr/>
          </p:nvSpPr>
          <p:spPr>
            <a:xfrm>
              <a:off x="7179882"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4" name="Freeform 603">
              <a:extLst>
                <a:ext uri="{FF2B5EF4-FFF2-40B4-BE49-F238E27FC236}">
                  <a16:creationId xmlns:a16="http://schemas.microsoft.com/office/drawing/2014/main" id="{FF375A2B-3503-26B8-ED1C-7E2283239C69}"/>
                </a:ext>
              </a:extLst>
            </p:cNvPr>
            <p:cNvSpPr/>
            <p:nvPr/>
          </p:nvSpPr>
          <p:spPr>
            <a:xfrm>
              <a:off x="765760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5" name="Freeform 604">
              <a:extLst>
                <a:ext uri="{FF2B5EF4-FFF2-40B4-BE49-F238E27FC236}">
                  <a16:creationId xmlns:a16="http://schemas.microsoft.com/office/drawing/2014/main" id="{D2C07EB1-4E85-3C09-60E8-9C0F2034C102}"/>
                </a:ext>
              </a:extLst>
            </p:cNvPr>
            <p:cNvSpPr/>
            <p:nvPr/>
          </p:nvSpPr>
          <p:spPr>
            <a:xfrm>
              <a:off x="813532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5E1756E0-EC88-7A98-5F62-2735287BF802}"/>
                </a:ext>
              </a:extLst>
            </p:cNvPr>
            <p:cNvSpPr/>
            <p:nvPr/>
          </p:nvSpPr>
          <p:spPr>
            <a:xfrm>
              <a:off x="86130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F1DD3B00-5A59-EFF7-13DC-39BD1D00DFAA}"/>
                </a:ext>
              </a:extLst>
            </p:cNvPr>
            <p:cNvSpPr/>
            <p:nvPr/>
          </p:nvSpPr>
          <p:spPr>
            <a:xfrm>
              <a:off x="6498185"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259C156F-86E8-893D-61B7-712B1E9F8DA2}"/>
                </a:ext>
              </a:extLst>
            </p:cNvPr>
            <p:cNvSpPr/>
            <p:nvPr/>
          </p:nvSpPr>
          <p:spPr>
            <a:xfrm>
              <a:off x="67021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0E8A67EB-DCAB-C14D-41A5-F07834AE8691}"/>
                </a:ext>
              </a:extLst>
            </p:cNvPr>
            <p:cNvSpPr/>
            <p:nvPr/>
          </p:nvSpPr>
          <p:spPr>
            <a:xfrm>
              <a:off x="7179882"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821F4096-7E1B-D255-3D97-54946EEF28CA}"/>
                </a:ext>
              </a:extLst>
            </p:cNvPr>
            <p:cNvSpPr/>
            <p:nvPr/>
          </p:nvSpPr>
          <p:spPr>
            <a:xfrm>
              <a:off x="765760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3C269621-56EC-A414-7ED0-D74624E80D83}"/>
                </a:ext>
              </a:extLst>
            </p:cNvPr>
            <p:cNvSpPr/>
            <p:nvPr/>
          </p:nvSpPr>
          <p:spPr>
            <a:xfrm>
              <a:off x="8135325"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9763E27-0355-0C7A-8BC0-398E7236894B}"/>
                </a:ext>
              </a:extLst>
            </p:cNvPr>
            <p:cNvSpPr/>
            <p:nvPr/>
          </p:nvSpPr>
          <p:spPr>
            <a:xfrm>
              <a:off x="86130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161369AC-939B-75FC-CD84-F2D844A13F05}"/>
                </a:ext>
              </a:extLst>
            </p:cNvPr>
            <p:cNvSpPr/>
            <p:nvPr/>
          </p:nvSpPr>
          <p:spPr>
            <a:xfrm>
              <a:off x="6632289"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14" name="Freeform 613">
              <a:extLst>
                <a:ext uri="{FF2B5EF4-FFF2-40B4-BE49-F238E27FC236}">
                  <a16:creationId xmlns:a16="http://schemas.microsoft.com/office/drawing/2014/main" id="{278181C0-37F8-5289-7CC6-1B1BEBACCA6D}"/>
                </a:ext>
              </a:extLst>
            </p:cNvPr>
            <p:cNvSpPr/>
            <p:nvPr/>
          </p:nvSpPr>
          <p:spPr>
            <a:xfrm>
              <a:off x="6697200"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5" name="Freeform 614">
              <a:extLst>
                <a:ext uri="{FF2B5EF4-FFF2-40B4-BE49-F238E27FC236}">
                  <a16:creationId xmlns:a16="http://schemas.microsoft.com/office/drawing/2014/main" id="{060B4F66-2093-A4F5-5513-5B8338E7AE11}"/>
                </a:ext>
              </a:extLst>
            </p:cNvPr>
            <p:cNvSpPr/>
            <p:nvPr/>
          </p:nvSpPr>
          <p:spPr>
            <a:xfrm>
              <a:off x="6723735"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16" name="Freeform 615">
              <a:extLst>
                <a:ext uri="{FF2B5EF4-FFF2-40B4-BE49-F238E27FC236}">
                  <a16:creationId xmlns:a16="http://schemas.microsoft.com/office/drawing/2014/main" id="{80D3532F-923C-0372-E372-D9A4A9591388}"/>
                </a:ext>
              </a:extLst>
            </p:cNvPr>
            <p:cNvSpPr/>
            <p:nvPr/>
          </p:nvSpPr>
          <p:spPr>
            <a:xfrm>
              <a:off x="7111368"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617" name="Freeform 616">
              <a:extLst>
                <a:ext uri="{FF2B5EF4-FFF2-40B4-BE49-F238E27FC236}">
                  <a16:creationId xmlns:a16="http://schemas.microsoft.com/office/drawing/2014/main" id="{79DEF1DE-88DA-C8E3-1E55-045ADC903730}"/>
                </a:ext>
              </a:extLst>
            </p:cNvPr>
            <p:cNvSpPr/>
            <p:nvPr/>
          </p:nvSpPr>
          <p:spPr>
            <a:xfrm>
              <a:off x="717557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8" name="Freeform 617">
              <a:extLst>
                <a:ext uri="{FF2B5EF4-FFF2-40B4-BE49-F238E27FC236}">
                  <a16:creationId xmlns:a16="http://schemas.microsoft.com/office/drawing/2014/main" id="{E205E60A-E98A-170E-5577-9080CBC16DC7}"/>
                </a:ext>
              </a:extLst>
            </p:cNvPr>
            <p:cNvSpPr/>
            <p:nvPr/>
          </p:nvSpPr>
          <p:spPr>
            <a:xfrm>
              <a:off x="7203188"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19" name="Freeform 618">
              <a:extLst>
                <a:ext uri="{FF2B5EF4-FFF2-40B4-BE49-F238E27FC236}">
                  <a16:creationId xmlns:a16="http://schemas.microsoft.com/office/drawing/2014/main" id="{CE3A60CF-584D-20B1-C4B2-B419F963E5DE}"/>
                </a:ext>
              </a:extLst>
            </p:cNvPr>
            <p:cNvSpPr/>
            <p:nvPr/>
          </p:nvSpPr>
          <p:spPr>
            <a:xfrm>
              <a:off x="7588274"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0" name="Freeform 619">
              <a:extLst>
                <a:ext uri="{FF2B5EF4-FFF2-40B4-BE49-F238E27FC236}">
                  <a16:creationId xmlns:a16="http://schemas.microsoft.com/office/drawing/2014/main" id="{39702A8F-098F-50EE-C482-C0ECCA746C31}"/>
                </a:ext>
              </a:extLst>
            </p:cNvPr>
            <p:cNvSpPr/>
            <p:nvPr/>
          </p:nvSpPr>
          <p:spPr>
            <a:xfrm>
              <a:off x="7652104"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ABC84A59-6D8D-DF67-4D5E-B5D9721F89FB}"/>
                </a:ext>
              </a:extLst>
            </p:cNvPr>
            <p:cNvSpPr/>
            <p:nvPr/>
          </p:nvSpPr>
          <p:spPr>
            <a:xfrm>
              <a:off x="7678641"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86C5A4A1-A26A-EF04-3418-250814050B4A}"/>
                </a:ext>
              </a:extLst>
            </p:cNvPr>
            <p:cNvSpPr/>
            <p:nvPr/>
          </p:nvSpPr>
          <p:spPr>
            <a:xfrm>
              <a:off x="8067233"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C6761909-CC9F-6E8D-832F-C697EEC71282}"/>
                </a:ext>
              </a:extLst>
            </p:cNvPr>
            <p:cNvSpPr/>
            <p:nvPr/>
          </p:nvSpPr>
          <p:spPr>
            <a:xfrm>
              <a:off x="8130600"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9937CFBB-BB1C-C4F0-FE6A-F3FE5DCEEB22}"/>
                </a:ext>
              </a:extLst>
            </p:cNvPr>
            <p:cNvSpPr/>
            <p:nvPr/>
          </p:nvSpPr>
          <p:spPr>
            <a:xfrm>
              <a:off x="8158211"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949706BE-F00B-B303-B10A-D8839BA4A09D}"/>
                </a:ext>
              </a:extLst>
            </p:cNvPr>
            <p:cNvSpPr/>
            <p:nvPr/>
          </p:nvSpPr>
          <p:spPr>
            <a:xfrm>
              <a:off x="8514790"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9BCD7567-74C8-CAF8-DABD-2A414F19F15E}"/>
                </a:ext>
              </a:extLst>
            </p:cNvPr>
            <p:cNvSpPr/>
            <p:nvPr/>
          </p:nvSpPr>
          <p:spPr>
            <a:xfrm>
              <a:off x="8571561"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539CC4ED-DB91-6FED-8A36-AB88C232F28D}"/>
                </a:ext>
              </a:extLst>
            </p:cNvPr>
            <p:cNvSpPr/>
            <p:nvPr/>
          </p:nvSpPr>
          <p:spPr>
            <a:xfrm>
              <a:off x="8636465"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E4ADE62A-10ED-325C-DB3A-8F2F92501F4E}"/>
                </a:ext>
              </a:extLst>
            </p:cNvPr>
            <p:cNvSpPr/>
            <p:nvPr/>
          </p:nvSpPr>
          <p:spPr>
            <a:xfrm>
              <a:off x="8663002"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A0D8B43C-E3AC-2231-7229-108E7053521D}"/>
                </a:ext>
              </a:extLst>
            </p:cNvPr>
            <p:cNvSpPr/>
            <p:nvPr/>
          </p:nvSpPr>
          <p:spPr>
            <a:xfrm>
              <a:off x="7629010"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B4CA2E01-3E17-7E0C-0F2F-4DDB87672C32}"/>
                </a:ext>
              </a:extLst>
            </p:cNvPr>
            <p:cNvSpPr/>
            <p:nvPr/>
          </p:nvSpPr>
          <p:spPr>
            <a:xfrm>
              <a:off x="6498185"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1" name="Freeform 630">
              <a:extLst>
                <a:ext uri="{FF2B5EF4-FFF2-40B4-BE49-F238E27FC236}">
                  <a16:creationId xmlns:a16="http://schemas.microsoft.com/office/drawing/2014/main" id="{2E071F30-1FA6-3933-F361-68AB9B386990}"/>
                </a:ext>
              </a:extLst>
            </p:cNvPr>
            <p:cNvSpPr/>
            <p:nvPr/>
          </p:nvSpPr>
          <p:spPr>
            <a:xfrm>
              <a:off x="6498185" y="3079228"/>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2" name="Freeform 631">
              <a:extLst>
                <a:ext uri="{FF2B5EF4-FFF2-40B4-BE49-F238E27FC236}">
                  <a16:creationId xmlns:a16="http://schemas.microsoft.com/office/drawing/2014/main" id="{E4E1443F-616C-6FFC-9E91-961B817538D9}"/>
                </a:ext>
              </a:extLst>
            </p:cNvPr>
            <p:cNvSpPr/>
            <p:nvPr/>
          </p:nvSpPr>
          <p:spPr>
            <a:xfrm>
              <a:off x="6498185" y="278506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3" name="Freeform 632">
              <a:extLst>
                <a:ext uri="{FF2B5EF4-FFF2-40B4-BE49-F238E27FC236}">
                  <a16:creationId xmlns:a16="http://schemas.microsoft.com/office/drawing/2014/main" id="{6F455521-42FE-C1DE-572F-277AF9B065E5}"/>
                </a:ext>
              </a:extLst>
            </p:cNvPr>
            <p:cNvSpPr/>
            <p:nvPr/>
          </p:nvSpPr>
          <p:spPr>
            <a:xfrm>
              <a:off x="6498185" y="2490904"/>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4" name="Freeform 633">
              <a:extLst>
                <a:ext uri="{FF2B5EF4-FFF2-40B4-BE49-F238E27FC236}">
                  <a16:creationId xmlns:a16="http://schemas.microsoft.com/office/drawing/2014/main" id="{D476F3BE-9BE8-5FAF-16C5-36EE5A726C80}"/>
                </a:ext>
              </a:extLst>
            </p:cNvPr>
            <p:cNvSpPr/>
            <p:nvPr/>
          </p:nvSpPr>
          <p:spPr>
            <a:xfrm>
              <a:off x="6498185" y="2196741"/>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5" name="Freeform 634">
              <a:extLst>
                <a:ext uri="{FF2B5EF4-FFF2-40B4-BE49-F238E27FC236}">
                  <a16:creationId xmlns:a16="http://schemas.microsoft.com/office/drawing/2014/main" id="{9D85CDAC-5829-4B50-5D36-68B67DB1496C}"/>
                </a:ext>
              </a:extLst>
            </p:cNvPr>
            <p:cNvSpPr/>
            <p:nvPr/>
          </p:nvSpPr>
          <p:spPr>
            <a:xfrm>
              <a:off x="6498185" y="190257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6" name="Freeform 635">
              <a:extLst>
                <a:ext uri="{FF2B5EF4-FFF2-40B4-BE49-F238E27FC236}">
                  <a16:creationId xmlns:a16="http://schemas.microsoft.com/office/drawing/2014/main" id="{2CF84F75-F24F-4A6C-CCE3-B8291849E5F5}"/>
                </a:ext>
              </a:extLst>
            </p:cNvPr>
            <p:cNvSpPr/>
            <p:nvPr/>
          </p:nvSpPr>
          <p:spPr>
            <a:xfrm>
              <a:off x="649818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637" name="Freeform 636">
              <a:extLst>
                <a:ext uri="{FF2B5EF4-FFF2-40B4-BE49-F238E27FC236}">
                  <a16:creationId xmlns:a16="http://schemas.microsoft.com/office/drawing/2014/main" id="{50300341-6394-7809-0122-FC4ABD4EBCBB}"/>
                </a:ext>
              </a:extLst>
            </p:cNvPr>
            <p:cNvSpPr/>
            <p:nvPr/>
          </p:nvSpPr>
          <p:spPr>
            <a:xfrm>
              <a:off x="6498185"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8" name="Freeform 637">
              <a:extLst>
                <a:ext uri="{FF2B5EF4-FFF2-40B4-BE49-F238E27FC236}">
                  <a16:creationId xmlns:a16="http://schemas.microsoft.com/office/drawing/2014/main" id="{72D8D837-AE6F-EF38-EF80-BCD8E1D3C871}"/>
                </a:ext>
              </a:extLst>
            </p:cNvPr>
            <p:cNvSpPr/>
            <p:nvPr/>
          </p:nvSpPr>
          <p:spPr>
            <a:xfrm>
              <a:off x="6498185" y="3079228"/>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9" name="Freeform 638">
              <a:extLst>
                <a:ext uri="{FF2B5EF4-FFF2-40B4-BE49-F238E27FC236}">
                  <a16:creationId xmlns:a16="http://schemas.microsoft.com/office/drawing/2014/main" id="{6A8D5EE9-B59D-2692-9D47-426ACFF3A81D}"/>
                </a:ext>
              </a:extLst>
            </p:cNvPr>
            <p:cNvSpPr/>
            <p:nvPr/>
          </p:nvSpPr>
          <p:spPr>
            <a:xfrm>
              <a:off x="6498185" y="278506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0" name="Freeform 639">
              <a:extLst>
                <a:ext uri="{FF2B5EF4-FFF2-40B4-BE49-F238E27FC236}">
                  <a16:creationId xmlns:a16="http://schemas.microsoft.com/office/drawing/2014/main" id="{E0378E0E-4283-FF95-E6AA-3E69532613E9}"/>
                </a:ext>
              </a:extLst>
            </p:cNvPr>
            <p:cNvSpPr/>
            <p:nvPr/>
          </p:nvSpPr>
          <p:spPr>
            <a:xfrm>
              <a:off x="6498185" y="249090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1" name="Freeform 640">
              <a:extLst>
                <a:ext uri="{FF2B5EF4-FFF2-40B4-BE49-F238E27FC236}">
                  <a16:creationId xmlns:a16="http://schemas.microsoft.com/office/drawing/2014/main" id="{B954EBF8-F3C4-E413-7E06-76077357E2C1}"/>
                </a:ext>
              </a:extLst>
            </p:cNvPr>
            <p:cNvSpPr/>
            <p:nvPr/>
          </p:nvSpPr>
          <p:spPr>
            <a:xfrm>
              <a:off x="6498185" y="2196741"/>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2" name="Freeform 641">
              <a:extLst>
                <a:ext uri="{FF2B5EF4-FFF2-40B4-BE49-F238E27FC236}">
                  <a16:creationId xmlns:a16="http://schemas.microsoft.com/office/drawing/2014/main" id="{E357E7CC-ACD2-1C70-D75C-2A4C699F43D5}"/>
                </a:ext>
              </a:extLst>
            </p:cNvPr>
            <p:cNvSpPr/>
            <p:nvPr/>
          </p:nvSpPr>
          <p:spPr>
            <a:xfrm>
              <a:off x="6498185" y="190257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3" name="Freeform 642">
              <a:extLst>
                <a:ext uri="{FF2B5EF4-FFF2-40B4-BE49-F238E27FC236}">
                  <a16:creationId xmlns:a16="http://schemas.microsoft.com/office/drawing/2014/main" id="{D86575FA-4AEB-4D91-A817-4AD7B8F40DBE}"/>
                </a:ext>
              </a:extLst>
            </p:cNvPr>
            <p:cNvSpPr/>
            <p:nvPr/>
          </p:nvSpPr>
          <p:spPr>
            <a:xfrm>
              <a:off x="6255872"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4" name="Freeform 643">
              <a:extLst>
                <a:ext uri="{FF2B5EF4-FFF2-40B4-BE49-F238E27FC236}">
                  <a16:creationId xmlns:a16="http://schemas.microsoft.com/office/drawing/2014/main" id="{A561C23B-7A64-F17F-C969-90F769EFF11E}"/>
                </a:ext>
              </a:extLst>
            </p:cNvPr>
            <p:cNvSpPr/>
            <p:nvPr/>
          </p:nvSpPr>
          <p:spPr>
            <a:xfrm>
              <a:off x="6320783"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5" name="Freeform 644">
              <a:extLst>
                <a:ext uri="{FF2B5EF4-FFF2-40B4-BE49-F238E27FC236}">
                  <a16:creationId xmlns:a16="http://schemas.microsoft.com/office/drawing/2014/main" id="{047835E6-B04E-A74E-4E08-E8196B82463E}"/>
                </a:ext>
              </a:extLst>
            </p:cNvPr>
            <p:cNvSpPr/>
            <p:nvPr/>
          </p:nvSpPr>
          <p:spPr>
            <a:xfrm>
              <a:off x="6347318"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46" name="Freeform 645">
              <a:extLst>
                <a:ext uri="{FF2B5EF4-FFF2-40B4-BE49-F238E27FC236}">
                  <a16:creationId xmlns:a16="http://schemas.microsoft.com/office/drawing/2014/main" id="{968ECE4A-7298-139F-5AC8-AA7CF5038806}"/>
                </a:ext>
              </a:extLst>
            </p:cNvPr>
            <p:cNvSpPr/>
            <p:nvPr/>
          </p:nvSpPr>
          <p:spPr>
            <a:xfrm>
              <a:off x="640829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7" name="Freeform 646">
              <a:extLst>
                <a:ext uri="{FF2B5EF4-FFF2-40B4-BE49-F238E27FC236}">
                  <a16:creationId xmlns:a16="http://schemas.microsoft.com/office/drawing/2014/main" id="{2DBA9C94-1E0B-F472-6CCA-593169B1AE53}"/>
                </a:ext>
              </a:extLst>
            </p:cNvPr>
            <p:cNvSpPr/>
            <p:nvPr/>
          </p:nvSpPr>
          <p:spPr>
            <a:xfrm>
              <a:off x="6257884" y="3043033"/>
              <a:ext cx="48296" cy="72482"/>
            </a:xfrm>
            <a:custGeom>
              <a:avLst/>
              <a:gdLst>
                <a:gd name="connsiteX0" fmla="*/ 24149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9 w 48296"/>
                <a:gd name="connsiteY4" fmla="*/ 64996 h 72482"/>
                <a:gd name="connsiteX5" fmla="*/ 35146 w 48296"/>
                <a:gd name="connsiteY5" fmla="*/ 57845 h 72482"/>
                <a:gd name="connsiteX6" fmla="*/ 38844 w 48296"/>
                <a:gd name="connsiteY6" fmla="*/ 36264 h 72482"/>
                <a:gd name="connsiteX7" fmla="*/ 35146 w 48296"/>
                <a:gd name="connsiteY7" fmla="*/ 14695 h 72482"/>
                <a:gd name="connsiteX8" fmla="*/ 24149 w 48296"/>
                <a:gd name="connsiteY8" fmla="*/ 7486 h 72482"/>
                <a:gd name="connsiteX9" fmla="*/ 24149 w 48296"/>
                <a:gd name="connsiteY9" fmla="*/ 0 h 72482"/>
                <a:gd name="connsiteX10" fmla="*/ 42073 w 48296"/>
                <a:gd name="connsiteY10" fmla="*/ 9312 h 72482"/>
                <a:gd name="connsiteX11" fmla="*/ 48297 w 48296"/>
                <a:gd name="connsiteY11" fmla="*/ 36264 h 72482"/>
                <a:gd name="connsiteX12" fmla="*/ 42073 w 48296"/>
                <a:gd name="connsiteY12" fmla="*/ 63217 h 72482"/>
                <a:gd name="connsiteX13" fmla="*/ 24149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9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9" y="7486"/>
                  </a:moveTo>
                  <a:cubicBezTo>
                    <a:pt x="19282" y="7486"/>
                    <a:pt x="15615" y="9889"/>
                    <a:pt x="13151" y="14695"/>
                  </a:cubicBezTo>
                  <a:cubicBezTo>
                    <a:pt x="10716" y="19467"/>
                    <a:pt x="9500" y="26653"/>
                    <a:pt x="9500" y="36264"/>
                  </a:cubicBezTo>
                  <a:cubicBezTo>
                    <a:pt x="9500" y="45842"/>
                    <a:pt x="10716" y="53039"/>
                    <a:pt x="13151" y="57845"/>
                  </a:cubicBezTo>
                  <a:cubicBezTo>
                    <a:pt x="15615" y="62617"/>
                    <a:pt x="19282" y="64996"/>
                    <a:pt x="24149" y="64996"/>
                  </a:cubicBezTo>
                  <a:cubicBezTo>
                    <a:pt x="29047" y="64996"/>
                    <a:pt x="32713" y="62617"/>
                    <a:pt x="35146" y="57845"/>
                  </a:cubicBezTo>
                  <a:cubicBezTo>
                    <a:pt x="37611" y="53039"/>
                    <a:pt x="38844" y="45842"/>
                    <a:pt x="38844" y="36264"/>
                  </a:cubicBezTo>
                  <a:cubicBezTo>
                    <a:pt x="38844" y="26653"/>
                    <a:pt x="37611" y="19467"/>
                    <a:pt x="35146" y="14695"/>
                  </a:cubicBezTo>
                  <a:cubicBezTo>
                    <a:pt x="32713" y="9889"/>
                    <a:pt x="29047" y="7486"/>
                    <a:pt x="24149" y="7486"/>
                  </a:cubicBezTo>
                  <a:moveTo>
                    <a:pt x="24149" y="0"/>
                  </a:moveTo>
                  <a:cubicBezTo>
                    <a:pt x="31979" y="0"/>
                    <a:pt x="37955" y="3108"/>
                    <a:pt x="42073" y="9312"/>
                  </a:cubicBezTo>
                  <a:cubicBezTo>
                    <a:pt x="46222" y="15492"/>
                    <a:pt x="48297" y="24469"/>
                    <a:pt x="48297" y="36264"/>
                  </a:cubicBezTo>
                  <a:cubicBezTo>
                    <a:pt x="48297" y="48025"/>
                    <a:pt x="46222" y="57013"/>
                    <a:pt x="42073" y="63217"/>
                  </a:cubicBezTo>
                  <a:cubicBezTo>
                    <a:pt x="37955" y="69398"/>
                    <a:pt x="31979"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8" name="Freeform 647">
              <a:extLst>
                <a:ext uri="{FF2B5EF4-FFF2-40B4-BE49-F238E27FC236}">
                  <a16:creationId xmlns:a16="http://schemas.microsoft.com/office/drawing/2014/main" id="{E8C6F413-B76F-F3CE-1FAB-EB62E498AFC3}"/>
                </a:ext>
              </a:extLst>
            </p:cNvPr>
            <p:cNvSpPr/>
            <p:nvPr/>
          </p:nvSpPr>
          <p:spPr>
            <a:xfrm>
              <a:off x="6322795" y="310227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9" name="Freeform 648">
              <a:extLst>
                <a:ext uri="{FF2B5EF4-FFF2-40B4-BE49-F238E27FC236}">
                  <a16:creationId xmlns:a16="http://schemas.microsoft.com/office/drawing/2014/main" id="{CEA7506F-20AC-0A71-8F1B-059342F2FE53}"/>
                </a:ext>
              </a:extLst>
            </p:cNvPr>
            <p:cNvSpPr/>
            <p:nvPr/>
          </p:nvSpPr>
          <p:spPr>
            <a:xfrm>
              <a:off x="6349331" y="3043033"/>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3"/>
                    <a:pt x="9500" y="36264"/>
                  </a:cubicBezTo>
                  <a:cubicBezTo>
                    <a:pt x="9500" y="45842"/>
                    <a:pt x="10716" y="53039"/>
                    <a:pt x="13151" y="57845"/>
                  </a:cubicBezTo>
                  <a:cubicBezTo>
                    <a:pt x="15615" y="62617"/>
                    <a:pt x="19281" y="64996"/>
                    <a:pt x="24148" y="64996"/>
                  </a:cubicBezTo>
                  <a:cubicBezTo>
                    <a:pt x="29046" y="64996"/>
                    <a:pt x="32712" y="62617"/>
                    <a:pt x="35146" y="57845"/>
                  </a:cubicBezTo>
                  <a:cubicBezTo>
                    <a:pt x="37610" y="53039"/>
                    <a:pt x="38843" y="45842"/>
                    <a:pt x="38843" y="36264"/>
                  </a:cubicBezTo>
                  <a:cubicBezTo>
                    <a:pt x="38843" y="26653"/>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50" name="Freeform 649">
              <a:extLst>
                <a:ext uri="{FF2B5EF4-FFF2-40B4-BE49-F238E27FC236}">
                  <a16:creationId xmlns:a16="http://schemas.microsoft.com/office/drawing/2014/main" id="{5035D7B5-70A1-1D55-5D76-D0E00BFEF0F1}"/>
                </a:ext>
              </a:extLst>
            </p:cNvPr>
            <p:cNvSpPr/>
            <p:nvPr/>
          </p:nvSpPr>
          <p:spPr>
            <a:xfrm>
              <a:off x="6411387" y="3044292"/>
              <a:ext cx="45207" cy="71223"/>
            </a:xfrm>
            <a:custGeom>
              <a:avLst/>
              <a:gdLst>
                <a:gd name="connsiteX0" fmla="*/ 2948 w 45207"/>
                <a:gd name="connsiteY0" fmla="*/ 0 h 71223"/>
                <a:gd name="connsiteX1" fmla="*/ 40060 w 45207"/>
                <a:gd name="connsiteY1" fmla="*/ 0 h 71223"/>
                <a:gd name="connsiteX2" fmla="*/ 40060 w 45207"/>
                <a:gd name="connsiteY2" fmla="*/ 7960 h 71223"/>
                <a:gd name="connsiteX3" fmla="*/ 11606 w 45207"/>
                <a:gd name="connsiteY3" fmla="*/ 7960 h 71223"/>
                <a:gd name="connsiteX4" fmla="*/ 11606 w 45207"/>
                <a:gd name="connsiteY4" fmla="*/ 25081 h 71223"/>
                <a:gd name="connsiteX5" fmla="*/ 15725 w 45207"/>
                <a:gd name="connsiteY5" fmla="*/ 24053 h 71223"/>
                <a:gd name="connsiteX6" fmla="*/ 19843 w 45207"/>
                <a:gd name="connsiteY6" fmla="*/ 23683 h 71223"/>
                <a:gd name="connsiteX7" fmla="*/ 38375 w 45207"/>
                <a:gd name="connsiteY7" fmla="*/ 30095 h 71223"/>
                <a:gd name="connsiteX8" fmla="*/ 45208 w 45207"/>
                <a:gd name="connsiteY8" fmla="*/ 47459 h 71223"/>
                <a:gd name="connsiteX9" fmla="*/ 38188 w 45207"/>
                <a:gd name="connsiteY9" fmla="*/ 65008 h 71223"/>
                <a:gd name="connsiteX10" fmla="*/ 18392 w 45207"/>
                <a:gd name="connsiteY10" fmla="*/ 71223 h 71223"/>
                <a:gd name="connsiteX11" fmla="*/ 9406 w 45207"/>
                <a:gd name="connsiteY11" fmla="*/ 70484 h 71223"/>
                <a:gd name="connsiteX12" fmla="*/ 0 w 45207"/>
                <a:gd name="connsiteY12" fmla="*/ 68231 h 71223"/>
                <a:gd name="connsiteX13" fmla="*/ 0 w 45207"/>
                <a:gd name="connsiteY13" fmla="*/ 58735 h 71223"/>
                <a:gd name="connsiteX14" fmla="*/ 8704 w 45207"/>
                <a:gd name="connsiteY14" fmla="*/ 62154 h 71223"/>
                <a:gd name="connsiteX15" fmla="*/ 18205 w 45207"/>
                <a:gd name="connsiteY15" fmla="*/ 63275 h 71223"/>
                <a:gd name="connsiteX16" fmla="*/ 31028 w 45207"/>
                <a:gd name="connsiteY16" fmla="*/ 59012 h 71223"/>
                <a:gd name="connsiteX17" fmla="*/ 35755 w 45207"/>
                <a:gd name="connsiteY17" fmla="*/ 47459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60"/>
                  </a:lnTo>
                  <a:lnTo>
                    <a:pt x="11606" y="7960"/>
                  </a:lnTo>
                  <a:lnTo>
                    <a:pt x="11606" y="25081"/>
                  </a:lnTo>
                  <a:cubicBezTo>
                    <a:pt x="12978" y="24619"/>
                    <a:pt x="14351" y="24273"/>
                    <a:pt x="15725" y="24053"/>
                  </a:cubicBezTo>
                  <a:cubicBezTo>
                    <a:pt x="17097" y="23811"/>
                    <a:pt x="18470" y="23683"/>
                    <a:pt x="19843" y="23683"/>
                  </a:cubicBezTo>
                  <a:cubicBezTo>
                    <a:pt x="27643" y="23683"/>
                    <a:pt x="33820" y="25821"/>
                    <a:pt x="38375" y="30095"/>
                  </a:cubicBezTo>
                  <a:cubicBezTo>
                    <a:pt x="42930" y="34370"/>
                    <a:pt x="45208" y="40158"/>
                    <a:pt x="45208" y="47459"/>
                  </a:cubicBezTo>
                  <a:cubicBezTo>
                    <a:pt x="45208" y="54980"/>
                    <a:pt x="42868" y="60826"/>
                    <a:pt x="38188" y="65008"/>
                  </a:cubicBezTo>
                  <a:cubicBezTo>
                    <a:pt x="33508" y="69156"/>
                    <a:pt x="26910" y="71223"/>
                    <a:pt x="18392" y="71223"/>
                  </a:cubicBezTo>
                  <a:cubicBezTo>
                    <a:pt x="15459" y="71223"/>
                    <a:pt x="12464" y="70981"/>
                    <a:pt x="9406" y="70484"/>
                  </a:cubicBezTo>
                  <a:cubicBezTo>
                    <a:pt x="6381" y="69987"/>
                    <a:pt x="3245" y="69236"/>
                    <a:pt x="0" y="68231"/>
                  </a:cubicBezTo>
                  <a:lnTo>
                    <a:pt x="0" y="58735"/>
                  </a:lnTo>
                  <a:cubicBezTo>
                    <a:pt x="2809" y="60260"/>
                    <a:pt x="5709" y="61403"/>
                    <a:pt x="8704" y="62154"/>
                  </a:cubicBezTo>
                  <a:cubicBezTo>
                    <a:pt x="11700" y="62905"/>
                    <a:pt x="14866" y="63275"/>
                    <a:pt x="18205" y="63275"/>
                  </a:cubicBezTo>
                  <a:cubicBezTo>
                    <a:pt x="23603" y="63275"/>
                    <a:pt x="27877" y="61854"/>
                    <a:pt x="31028" y="59012"/>
                  </a:cubicBezTo>
                  <a:cubicBezTo>
                    <a:pt x="34179" y="56182"/>
                    <a:pt x="35755" y="52323"/>
                    <a:pt x="35755" y="47459"/>
                  </a:cubicBezTo>
                  <a:cubicBezTo>
                    <a:pt x="35755" y="42595"/>
                    <a:pt x="34179" y="38737"/>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51" name="Freeform 650">
              <a:extLst>
                <a:ext uri="{FF2B5EF4-FFF2-40B4-BE49-F238E27FC236}">
                  <a16:creationId xmlns:a16="http://schemas.microsoft.com/office/drawing/2014/main" id="{854C06AF-5DEB-1990-B197-82D3CA4896A7}"/>
                </a:ext>
              </a:extLst>
            </p:cNvPr>
            <p:cNvSpPr/>
            <p:nvPr/>
          </p:nvSpPr>
          <p:spPr>
            <a:xfrm>
              <a:off x="6255872"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2" name="Freeform 651">
              <a:extLst>
                <a:ext uri="{FF2B5EF4-FFF2-40B4-BE49-F238E27FC236}">
                  <a16:creationId xmlns:a16="http://schemas.microsoft.com/office/drawing/2014/main" id="{71EE2428-C488-2F6B-0A8A-07DA7ED4F4D9}"/>
                </a:ext>
              </a:extLst>
            </p:cNvPr>
            <p:cNvSpPr/>
            <p:nvPr/>
          </p:nvSpPr>
          <p:spPr>
            <a:xfrm>
              <a:off x="6320783" y="280811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3" name="Freeform 652">
              <a:extLst>
                <a:ext uri="{FF2B5EF4-FFF2-40B4-BE49-F238E27FC236}">
                  <a16:creationId xmlns:a16="http://schemas.microsoft.com/office/drawing/2014/main" id="{7B9DDA0E-716B-26BD-E6F4-87D20D443B7D}"/>
                </a:ext>
              </a:extLst>
            </p:cNvPr>
            <p:cNvSpPr/>
            <p:nvPr/>
          </p:nvSpPr>
          <p:spPr>
            <a:xfrm>
              <a:off x="6351530" y="2750130"/>
              <a:ext cx="41604" cy="69871"/>
            </a:xfrm>
            <a:custGeom>
              <a:avLst/>
              <a:gdLst>
                <a:gd name="connsiteX0" fmla="*/ 1356 w 41604"/>
                <a:gd name="connsiteY0" fmla="*/ 61916 h 69871"/>
                <a:gd name="connsiteX1" fmla="*/ 16800 w 41604"/>
                <a:gd name="connsiteY1" fmla="*/ 61916 h 69871"/>
                <a:gd name="connsiteX2" fmla="*/ 16800 w 41604"/>
                <a:gd name="connsiteY2" fmla="*/ 8611 h 69871"/>
                <a:gd name="connsiteX3" fmla="*/ 0 w 41604"/>
                <a:gd name="connsiteY3" fmla="*/ 11981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1"/>
                  </a:lnTo>
                  <a:lnTo>
                    <a:pt x="0" y="11981"/>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4" name="Freeform 653">
              <a:extLst>
                <a:ext uri="{FF2B5EF4-FFF2-40B4-BE49-F238E27FC236}">
                  <a16:creationId xmlns:a16="http://schemas.microsoft.com/office/drawing/2014/main" id="{6F708C45-1314-D418-F998-3F142EA54993}"/>
                </a:ext>
              </a:extLst>
            </p:cNvPr>
            <p:cNvSpPr/>
            <p:nvPr/>
          </p:nvSpPr>
          <p:spPr>
            <a:xfrm>
              <a:off x="6408298"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EC6B4F4-D797-61E7-6B0E-F53FB8005AC4}"/>
                </a:ext>
              </a:extLst>
            </p:cNvPr>
            <p:cNvSpPr/>
            <p:nvPr/>
          </p:nvSpPr>
          <p:spPr>
            <a:xfrm>
              <a:off x="6257884" y="2454705"/>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79" y="0"/>
                    <a:pt x="37955" y="3104"/>
                    <a:pt x="42073" y="9313"/>
                  </a:cubicBezTo>
                  <a:cubicBezTo>
                    <a:pt x="46222" y="15490"/>
                    <a:pt x="48297" y="24476"/>
                    <a:pt x="48297" y="36269"/>
                  </a:cubicBezTo>
                  <a:cubicBezTo>
                    <a:pt x="48297" y="48031"/>
                    <a:pt x="46222" y="57017"/>
                    <a:pt x="42073" y="63225"/>
                  </a:cubicBezTo>
                  <a:cubicBezTo>
                    <a:pt x="37955" y="69403"/>
                    <a:pt x="31979"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5EA294F8-7891-14B6-0402-45FE4E052DD6}"/>
                </a:ext>
              </a:extLst>
            </p:cNvPr>
            <p:cNvSpPr/>
            <p:nvPr/>
          </p:nvSpPr>
          <p:spPr>
            <a:xfrm>
              <a:off x="6322795" y="2513953"/>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06C0EB5C-021D-118F-8A60-A63D52945A25}"/>
                </a:ext>
              </a:extLst>
            </p:cNvPr>
            <p:cNvSpPr/>
            <p:nvPr/>
          </p:nvSpPr>
          <p:spPr>
            <a:xfrm>
              <a:off x="6353543" y="2455968"/>
              <a:ext cx="41604" cy="69871"/>
            </a:xfrm>
            <a:custGeom>
              <a:avLst/>
              <a:gdLst>
                <a:gd name="connsiteX0" fmla="*/ 1356 w 41604"/>
                <a:gd name="connsiteY0" fmla="*/ 61916 h 69871"/>
                <a:gd name="connsiteX1" fmla="*/ 16800 w 41604"/>
                <a:gd name="connsiteY1" fmla="*/ 61916 h 69871"/>
                <a:gd name="connsiteX2" fmla="*/ 16800 w 41604"/>
                <a:gd name="connsiteY2" fmla="*/ 8612 h 69871"/>
                <a:gd name="connsiteX3" fmla="*/ 0 w 41604"/>
                <a:gd name="connsiteY3" fmla="*/ 11982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2"/>
                  </a:lnTo>
                  <a:lnTo>
                    <a:pt x="0" y="11982"/>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D5D48ED6-AA98-A738-D886-5666A6E50F0E}"/>
                </a:ext>
              </a:extLst>
            </p:cNvPr>
            <p:cNvSpPr/>
            <p:nvPr/>
          </p:nvSpPr>
          <p:spPr>
            <a:xfrm>
              <a:off x="6411387" y="2455968"/>
              <a:ext cx="45207" cy="71229"/>
            </a:xfrm>
            <a:custGeom>
              <a:avLst/>
              <a:gdLst>
                <a:gd name="connsiteX0" fmla="*/ 2948 w 45207"/>
                <a:gd name="connsiteY0" fmla="*/ 0 h 71229"/>
                <a:gd name="connsiteX1" fmla="*/ 40060 w 45207"/>
                <a:gd name="connsiteY1" fmla="*/ 0 h 71229"/>
                <a:gd name="connsiteX2" fmla="*/ 40060 w 45207"/>
                <a:gd name="connsiteY2" fmla="*/ 7956 h 71229"/>
                <a:gd name="connsiteX3" fmla="*/ 11606 w 45207"/>
                <a:gd name="connsiteY3" fmla="*/ 7956 h 71229"/>
                <a:gd name="connsiteX4" fmla="*/ 11606 w 45207"/>
                <a:gd name="connsiteY4" fmla="*/ 25085 h 71229"/>
                <a:gd name="connsiteX5" fmla="*/ 15725 w 45207"/>
                <a:gd name="connsiteY5" fmla="*/ 24055 h 71229"/>
                <a:gd name="connsiteX6" fmla="*/ 19843 w 45207"/>
                <a:gd name="connsiteY6" fmla="*/ 23681 h 71229"/>
                <a:gd name="connsiteX7" fmla="*/ 38375 w 45207"/>
                <a:gd name="connsiteY7" fmla="*/ 30093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81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4 h 71229"/>
                <a:gd name="connsiteX16" fmla="*/ 31028 w 45207"/>
                <a:gd name="connsiteY16" fmla="*/ 59014 h 71229"/>
                <a:gd name="connsiteX17" fmla="*/ 35755 w 45207"/>
                <a:gd name="connsiteY17" fmla="*/ 47455 h 71229"/>
                <a:gd name="connsiteX18" fmla="*/ 31028 w 45207"/>
                <a:gd name="connsiteY18" fmla="*/ 35896 h 71229"/>
                <a:gd name="connsiteX19" fmla="*/ 18205 w 45207"/>
                <a:gd name="connsiteY19" fmla="*/ 31636 h 71229"/>
                <a:gd name="connsiteX20" fmla="*/ 10623 w 45207"/>
                <a:gd name="connsiteY20" fmla="*/ 32480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6"/>
                  </a:lnTo>
                  <a:lnTo>
                    <a:pt x="11606" y="7956"/>
                  </a:lnTo>
                  <a:lnTo>
                    <a:pt x="11606" y="25085"/>
                  </a:lnTo>
                  <a:cubicBezTo>
                    <a:pt x="12978" y="24617"/>
                    <a:pt x="14351" y="24274"/>
                    <a:pt x="15725" y="24055"/>
                  </a:cubicBezTo>
                  <a:cubicBezTo>
                    <a:pt x="17097" y="23806"/>
                    <a:pt x="18470" y="23681"/>
                    <a:pt x="19843" y="23681"/>
                  </a:cubicBezTo>
                  <a:cubicBezTo>
                    <a:pt x="27643" y="23681"/>
                    <a:pt x="33820" y="25818"/>
                    <a:pt x="38375" y="30093"/>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81"/>
                  </a:cubicBezTo>
                  <a:cubicBezTo>
                    <a:pt x="6381" y="69981"/>
                    <a:pt x="3245" y="69233"/>
                    <a:pt x="0" y="68233"/>
                  </a:cubicBezTo>
                  <a:lnTo>
                    <a:pt x="0" y="58734"/>
                  </a:lnTo>
                  <a:cubicBezTo>
                    <a:pt x="2809" y="60262"/>
                    <a:pt x="5709" y="61401"/>
                    <a:pt x="8704" y="62150"/>
                  </a:cubicBezTo>
                  <a:cubicBezTo>
                    <a:pt x="11700" y="62900"/>
                    <a:pt x="14866" y="63274"/>
                    <a:pt x="18205" y="63274"/>
                  </a:cubicBezTo>
                  <a:cubicBezTo>
                    <a:pt x="23603" y="63274"/>
                    <a:pt x="27877" y="61854"/>
                    <a:pt x="31028" y="59014"/>
                  </a:cubicBezTo>
                  <a:cubicBezTo>
                    <a:pt x="34179" y="56176"/>
                    <a:pt x="35755" y="52322"/>
                    <a:pt x="35755" y="47455"/>
                  </a:cubicBezTo>
                  <a:cubicBezTo>
                    <a:pt x="35755" y="42587"/>
                    <a:pt x="34179" y="38734"/>
                    <a:pt x="31028" y="35896"/>
                  </a:cubicBezTo>
                  <a:cubicBezTo>
                    <a:pt x="27877" y="33056"/>
                    <a:pt x="23603" y="31636"/>
                    <a:pt x="18205" y="31636"/>
                  </a:cubicBezTo>
                  <a:cubicBezTo>
                    <a:pt x="15677" y="31636"/>
                    <a:pt x="13149" y="31917"/>
                    <a:pt x="10623" y="32480"/>
                  </a:cubicBezTo>
                  <a:cubicBezTo>
                    <a:pt x="8127" y="33041"/>
                    <a:pt x="5570" y="33915"/>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795D2352-C80F-A4F0-90AE-EB15A4CB1CC1}"/>
                </a:ext>
              </a:extLst>
            </p:cNvPr>
            <p:cNvSpPr/>
            <p:nvPr/>
          </p:nvSpPr>
          <p:spPr>
            <a:xfrm>
              <a:off x="6255872"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0691C6F6-828B-E7E8-B554-40C01B1D4526}"/>
                </a:ext>
              </a:extLst>
            </p:cNvPr>
            <p:cNvSpPr/>
            <p:nvPr/>
          </p:nvSpPr>
          <p:spPr>
            <a:xfrm>
              <a:off x="6320783" y="2219790"/>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D064642C-03E2-CE06-747A-A63323542A07}"/>
                </a:ext>
              </a:extLst>
            </p:cNvPr>
            <p:cNvSpPr/>
            <p:nvPr/>
          </p:nvSpPr>
          <p:spPr>
            <a:xfrm>
              <a:off x="6348020" y="2160543"/>
              <a:ext cx="44366" cy="71134"/>
            </a:xfrm>
            <a:custGeom>
              <a:avLst/>
              <a:gdLst>
                <a:gd name="connsiteX0" fmla="*/ 11373 w 44366"/>
                <a:gd name="connsiteY0" fmla="*/ 63179 h 71134"/>
                <a:gd name="connsiteX1" fmla="*/ 44366 w 44366"/>
                <a:gd name="connsiteY1" fmla="*/ 63179 h 71134"/>
                <a:gd name="connsiteX2" fmla="*/ 44366 w 44366"/>
                <a:gd name="connsiteY2" fmla="*/ 71134 h 71134"/>
                <a:gd name="connsiteX3" fmla="*/ 0 w 44366"/>
                <a:gd name="connsiteY3" fmla="*/ 71134 h 71134"/>
                <a:gd name="connsiteX4" fmla="*/ 0 w 44366"/>
                <a:gd name="connsiteY4" fmla="*/ 63179 h 71134"/>
                <a:gd name="connsiteX5" fmla="*/ 14649 w 44366"/>
                <a:gd name="connsiteY5" fmla="*/ 48249 h 71134"/>
                <a:gd name="connsiteX6" fmla="*/ 26349 w 44366"/>
                <a:gd name="connsiteY6" fmla="*/ 36129 h 71134"/>
                <a:gd name="connsiteX7" fmla="*/ 32667 w 44366"/>
                <a:gd name="connsiteY7" fmla="*/ 27518 h 71134"/>
                <a:gd name="connsiteX8" fmla="*/ 34492 w 44366"/>
                <a:gd name="connsiteY8" fmla="*/ 20544 h 71134"/>
                <a:gd name="connsiteX9" fmla="*/ 30561 w 44366"/>
                <a:gd name="connsiteY9" fmla="*/ 11465 h 71134"/>
                <a:gd name="connsiteX10" fmla="*/ 20405 w 44366"/>
                <a:gd name="connsiteY10" fmla="*/ 7955 h 71134"/>
                <a:gd name="connsiteX11" fmla="*/ 10998 w 44366"/>
                <a:gd name="connsiteY11" fmla="*/ 9500 h 71134"/>
                <a:gd name="connsiteX12" fmla="*/ 469 w 44366"/>
                <a:gd name="connsiteY12" fmla="*/ 14180 h 71134"/>
                <a:gd name="connsiteX13" fmla="*/ 469 w 44366"/>
                <a:gd name="connsiteY13" fmla="*/ 4633 h 71134"/>
                <a:gd name="connsiteX14" fmla="*/ 11139 w 44366"/>
                <a:gd name="connsiteY14" fmla="*/ 1169 h 71134"/>
                <a:gd name="connsiteX15" fmla="*/ 20218 w 44366"/>
                <a:gd name="connsiteY15" fmla="*/ 0 h 71134"/>
                <a:gd name="connsiteX16" fmla="*/ 37534 w 44366"/>
                <a:gd name="connsiteY16" fmla="*/ 5429 h 71134"/>
                <a:gd name="connsiteX17" fmla="*/ 43992 w 44366"/>
                <a:gd name="connsiteY17" fmla="*/ 19936 h 71134"/>
                <a:gd name="connsiteX18" fmla="*/ 42354 w 44366"/>
                <a:gd name="connsiteY18" fmla="*/ 28127 h 71134"/>
                <a:gd name="connsiteX19" fmla="*/ 36505 w 44366"/>
                <a:gd name="connsiteY19" fmla="*/ 37205 h 71134"/>
                <a:gd name="connsiteX20" fmla="*/ 29064 w 44366"/>
                <a:gd name="connsiteY20" fmla="*/ 45068 h 71134"/>
                <a:gd name="connsiteX21" fmla="*/ 11373 w 44366"/>
                <a:gd name="connsiteY21" fmla="*/ 63179 h 7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4">
                  <a:moveTo>
                    <a:pt x="11373" y="63179"/>
                  </a:moveTo>
                  <a:lnTo>
                    <a:pt x="44366" y="63179"/>
                  </a:lnTo>
                  <a:lnTo>
                    <a:pt x="44366" y="71134"/>
                  </a:lnTo>
                  <a:lnTo>
                    <a:pt x="0" y="71134"/>
                  </a:lnTo>
                  <a:lnTo>
                    <a:pt x="0" y="63179"/>
                  </a:lnTo>
                  <a:cubicBezTo>
                    <a:pt x="3588" y="59466"/>
                    <a:pt x="8472" y="54489"/>
                    <a:pt x="14649" y="48249"/>
                  </a:cubicBezTo>
                  <a:cubicBezTo>
                    <a:pt x="20858" y="41978"/>
                    <a:pt x="24758" y="37938"/>
                    <a:pt x="26349" y="36129"/>
                  </a:cubicBezTo>
                  <a:cubicBezTo>
                    <a:pt x="29374" y="32728"/>
                    <a:pt x="31480" y="29857"/>
                    <a:pt x="32667" y="27518"/>
                  </a:cubicBezTo>
                  <a:cubicBezTo>
                    <a:pt x="33883" y="25146"/>
                    <a:pt x="34492" y="22822"/>
                    <a:pt x="34492" y="20544"/>
                  </a:cubicBezTo>
                  <a:cubicBezTo>
                    <a:pt x="34492" y="16831"/>
                    <a:pt x="33182" y="13805"/>
                    <a:pt x="30561" y="11465"/>
                  </a:cubicBezTo>
                  <a:cubicBezTo>
                    <a:pt x="27972" y="9126"/>
                    <a:pt x="24586" y="7955"/>
                    <a:pt x="20405" y="7955"/>
                  </a:cubicBezTo>
                  <a:cubicBezTo>
                    <a:pt x="17441" y="7955"/>
                    <a:pt x="14306" y="8471"/>
                    <a:pt x="10998" y="9500"/>
                  </a:cubicBezTo>
                  <a:cubicBezTo>
                    <a:pt x="7723" y="10529"/>
                    <a:pt x="4213" y="12090"/>
                    <a:pt x="469" y="14180"/>
                  </a:cubicBezTo>
                  <a:lnTo>
                    <a:pt x="469" y="4633"/>
                  </a:lnTo>
                  <a:cubicBezTo>
                    <a:pt x="4276" y="3104"/>
                    <a:pt x="7832" y="1949"/>
                    <a:pt x="11139" y="1169"/>
                  </a:cubicBezTo>
                  <a:cubicBezTo>
                    <a:pt x="14447" y="389"/>
                    <a:pt x="17473" y="0"/>
                    <a:pt x="20218" y="0"/>
                  </a:cubicBezTo>
                  <a:cubicBezTo>
                    <a:pt x="27455" y="0"/>
                    <a:pt x="33228" y="1809"/>
                    <a:pt x="37534" y="5429"/>
                  </a:cubicBezTo>
                  <a:cubicBezTo>
                    <a:pt x="41840" y="9048"/>
                    <a:pt x="43992" y="13883"/>
                    <a:pt x="43992" y="19936"/>
                  </a:cubicBezTo>
                  <a:cubicBezTo>
                    <a:pt x="43992" y="22806"/>
                    <a:pt x="43446" y="25536"/>
                    <a:pt x="42354" y="28127"/>
                  </a:cubicBezTo>
                  <a:cubicBezTo>
                    <a:pt x="41293" y="30684"/>
                    <a:pt x="39343" y="33710"/>
                    <a:pt x="36505" y="37205"/>
                  </a:cubicBezTo>
                  <a:cubicBezTo>
                    <a:pt x="35725" y="38109"/>
                    <a:pt x="33245" y="40731"/>
                    <a:pt x="29064" y="45068"/>
                  </a:cubicBezTo>
                  <a:cubicBezTo>
                    <a:pt x="24883" y="49373"/>
                    <a:pt x="18985" y="55410"/>
                    <a:pt x="11373" y="63179"/>
                  </a:cubicBezTo>
                  <a:close/>
                </a:path>
              </a:pathLst>
            </a:custGeom>
            <a:solidFill>
              <a:srgbClr val="000000"/>
            </a:solidFill>
            <a:ln w="1155"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8DEDE0E1-4F4B-0C4F-D945-56254F708ECE}"/>
                </a:ext>
              </a:extLst>
            </p:cNvPr>
            <p:cNvSpPr/>
            <p:nvPr/>
          </p:nvSpPr>
          <p:spPr>
            <a:xfrm>
              <a:off x="6408298"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46D6F78A-717C-EFE6-CE41-B19B7292265C}"/>
                </a:ext>
              </a:extLst>
            </p:cNvPr>
            <p:cNvSpPr/>
            <p:nvPr/>
          </p:nvSpPr>
          <p:spPr>
            <a:xfrm>
              <a:off x="6257884" y="1866380"/>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5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5"/>
                    <a:pt x="24149" y="65005"/>
                  </a:cubicBezTo>
                  <a:cubicBezTo>
                    <a:pt x="29047" y="65005"/>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C584B763-04C0-B7E2-D242-72CA8A8CA235}"/>
                </a:ext>
              </a:extLst>
            </p:cNvPr>
            <p:cNvSpPr/>
            <p:nvPr/>
          </p:nvSpPr>
          <p:spPr>
            <a:xfrm>
              <a:off x="6322795" y="1925628"/>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AEC06D6-29E5-82F0-CCFF-94008D1A8A27}"/>
                </a:ext>
              </a:extLst>
            </p:cNvPr>
            <p:cNvSpPr/>
            <p:nvPr/>
          </p:nvSpPr>
          <p:spPr>
            <a:xfrm>
              <a:off x="6350032" y="1866380"/>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4"/>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3BC68D44-B895-2C0E-167C-ED83A17F9470}"/>
                </a:ext>
              </a:extLst>
            </p:cNvPr>
            <p:cNvSpPr/>
            <p:nvPr/>
          </p:nvSpPr>
          <p:spPr>
            <a:xfrm>
              <a:off x="6411387" y="186764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7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7"/>
                    <a:pt x="18205" y="31637"/>
                  </a:cubicBezTo>
                  <a:cubicBezTo>
                    <a:pt x="15677" y="31637"/>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1D14F4FD-F7EF-D6A7-A534-0C87E4AB2A12}"/>
                </a:ext>
              </a:extLst>
            </p:cNvPr>
            <p:cNvSpPr/>
            <p:nvPr/>
          </p:nvSpPr>
          <p:spPr>
            <a:xfrm>
              <a:off x="6144839"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17A76ED8-0DDC-66DF-FDAD-94BB9232DECE}"/>
                </a:ext>
              </a:extLst>
            </p:cNvPr>
            <p:cNvSpPr/>
            <p:nvPr/>
          </p:nvSpPr>
          <p:spPr>
            <a:xfrm>
              <a:off x="6110689"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D9D35F96-F473-2ABB-CF2A-1DA522412F08}"/>
                </a:ext>
              </a:extLst>
            </p:cNvPr>
            <p:cNvSpPr/>
            <p:nvPr/>
          </p:nvSpPr>
          <p:spPr>
            <a:xfrm>
              <a:off x="6116913"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86B63827-CA50-B70A-65E2-F27473110C0B}"/>
                </a:ext>
              </a:extLst>
            </p:cNvPr>
            <p:cNvSpPr/>
            <p:nvPr/>
          </p:nvSpPr>
          <p:spPr>
            <a:xfrm>
              <a:off x="6110689"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693" name="Freeform 692">
              <a:extLst>
                <a:ext uri="{FF2B5EF4-FFF2-40B4-BE49-F238E27FC236}">
                  <a16:creationId xmlns:a16="http://schemas.microsoft.com/office/drawing/2014/main" id="{01DE6D69-87F6-0820-0631-60F750833170}"/>
                </a:ext>
              </a:extLst>
            </p:cNvPr>
            <p:cNvSpPr/>
            <p:nvPr/>
          </p:nvSpPr>
          <p:spPr>
            <a:xfrm>
              <a:off x="6699850"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4" name="Freeform 693">
              <a:extLst>
                <a:ext uri="{FF2B5EF4-FFF2-40B4-BE49-F238E27FC236}">
                  <a16:creationId xmlns:a16="http://schemas.microsoft.com/office/drawing/2014/main" id="{3372286E-8439-3AF0-5C4F-34D57AD86784}"/>
                </a:ext>
              </a:extLst>
            </p:cNvPr>
            <p:cNvSpPr/>
            <p:nvPr/>
          </p:nvSpPr>
          <p:spPr>
            <a:xfrm>
              <a:off x="6890938"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5" name="Freeform 694">
              <a:extLst>
                <a:ext uri="{FF2B5EF4-FFF2-40B4-BE49-F238E27FC236}">
                  <a16:creationId xmlns:a16="http://schemas.microsoft.com/office/drawing/2014/main" id="{1A768189-CBF9-6864-ECD6-2333564E0996}"/>
                </a:ext>
              </a:extLst>
            </p:cNvPr>
            <p:cNvSpPr/>
            <p:nvPr/>
          </p:nvSpPr>
          <p:spPr>
            <a:xfrm>
              <a:off x="708202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6" name="Freeform 695">
              <a:extLst>
                <a:ext uri="{FF2B5EF4-FFF2-40B4-BE49-F238E27FC236}">
                  <a16:creationId xmlns:a16="http://schemas.microsoft.com/office/drawing/2014/main" id="{A4A90ACC-3F6C-00DD-54CC-5B4729FFF4B3}"/>
                </a:ext>
              </a:extLst>
            </p:cNvPr>
            <p:cNvSpPr/>
            <p:nvPr/>
          </p:nvSpPr>
          <p:spPr>
            <a:xfrm>
              <a:off x="7273112"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7" name="Freeform 696">
              <a:extLst>
                <a:ext uri="{FF2B5EF4-FFF2-40B4-BE49-F238E27FC236}">
                  <a16:creationId xmlns:a16="http://schemas.microsoft.com/office/drawing/2014/main" id="{58EB95C2-50A4-3BD6-CB1C-0F9E85F323B2}"/>
                </a:ext>
              </a:extLst>
            </p:cNvPr>
            <p:cNvSpPr/>
            <p:nvPr/>
          </p:nvSpPr>
          <p:spPr>
            <a:xfrm>
              <a:off x="7464208"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02B2AC8D-0C62-5002-6636-EA25C62F6B23}"/>
                </a:ext>
              </a:extLst>
            </p:cNvPr>
            <p:cNvSpPr/>
            <p:nvPr/>
          </p:nvSpPr>
          <p:spPr>
            <a:xfrm>
              <a:off x="7655292"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74DE666D-6083-54A1-18C0-7505AF8145A2}"/>
                </a:ext>
              </a:extLst>
            </p:cNvPr>
            <p:cNvSpPr/>
            <p:nvPr/>
          </p:nvSpPr>
          <p:spPr>
            <a:xfrm>
              <a:off x="7846377"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0AB2BA0B-54F2-65C6-185E-8847D9BD1257}"/>
                </a:ext>
              </a:extLst>
            </p:cNvPr>
            <p:cNvSpPr/>
            <p:nvPr/>
          </p:nvSpPr>
          <p:spPr>
            <a:xfrm>
              <a:off x="8037473"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D008C09F-8767-5E5E-DCD4-AABB6DC47DD5}"/>
                </a:ext>
              </a:extLst>
            </p:cNvPr>
            <p:cNvSpPr/>
            <p:nvPr/>
          </p:nvSpPr>
          <p:spPr>
            <a:xfrm>
              <a:off x="822855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77DAF981-CD69-C106-0C2F-65397D81E834}"/>
                </a:ext>
              </a:extLst>
            </p:cNvPr>
            <p:cNvSpPr/>
            <p:nvPr/>
          </p:nvSpPr>
          <p:spPr>
            <a:xfrm>
              <a:off x="8419641"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60EFD95-008B-11C4-35FA-BA2C2F224C1B}"/>
                </a:ext>
              </a:extLst>
            </p:cNvPr>
            <p:cNvSpPr/>
            <p:nvPr/>
          </p:nvSpPr>
          <p:spPr>
            <a:xfrm>
              <a:off x="8610737"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587" name="Group 586">
            <a:extLst>
              <a:ext uri="{FF2B5EF4-FFF2-40B4-BE49-F238E27FC236}">
                <a16:creationId xmlns:a16="http://schemas.microsoft.com/office/drawing/2014/main" id="{070A251B-D7F3-87C2-ADDC-7177487BA26B}"/>
              </a:ext>
            </a:extLst>
          </p:cNvPr>
          <p:cNvGrpSpPr/>
          <p:nvPr/>
        </p:nvGrpSpPr>
        <p:grpSpPr>
          <a:xfrm>
            <a:off x="3219831" y="1827546"/>
            <a:ext cx="2772686" cy="1848457"/>
            <a:chOff x="3219831" y="1827546"/>
            <a:chExt cx="2772686" cy="1848457"/>
          </a:xfrm>
        </p:grpSpPr>
        <p:sp>
          <p:nvSpPr>
            <p:cNvPr id="483" name="Freeform 482">
              <a:extLst>
                <a:ext uri="{FF2B5EF4-FFF2-40B4-BE49-F238E27FC236}">
                  <a16:creationId xmlns:a16="http://schemas.microsoft.com/office/drawing/2014/main" id="{12CC0AB1-A7C6-0EB0-7880-5E6DD07E3935}"/>
                </a:ext>
              </a:extLst>
            </p:cNvPr>
            <p:cNvSpPr/>
            <p:nvPr/>
          </p:nvSpPr>
          <p:spPr>
            <a:xfrm>
              <a:off x="3219831"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484" name="Freeform 483">
              <a:extLst>
                <a:ext uri="{FF2B5EF4-FFF2-40B4-BE49-F238E27FC236}">
                  <a16:creationId xmlns:a16="http://schemas.microsoft.com/office/drawing/2014/main" id="{44B09105-E1B4-6FFA-4846-FFEE1616A3A0}"/>
                </a:ext>
              </a:extLst>
            </p:cNvPr>
            <p:cNvSpPr/>
            <p:nvPr/>
          </p:nvSpPr>
          <p:spPr>
            <a:xfrm>
              <a:off x="3619101"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485" name="Freeform 484">
              <a:extLst>
                <a:ext uri="{FF2B5EF4-FFF2-40B4-BE49-F238E27FC236}">
                  <a16:creationId xmlns:a16="http://schemas.microsoft.com/office/drawing/2014/main" id="{3EF82C6C-1F5C-44BD-E33E-D7950B0C97D3}"/>
                </a:ext>
              </a:extLst>
            </p:cNvPr>
            <p:cNvSpPr/>
            <p:nvPr/>
          </p:nvSpPr>
          <p:spPr>
            <a:xfrm>
              <a:off x="38230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6" name="Freeform 485">
              <a:extLst>
                <a:ext uri="{FF2B5EF4-FFF2-40B4-BE49-F238E27FC236}">
                  <a16:creationId xmlns:a16="http://schemas.microsoft.com/office/drawing/2014/main" id="{21628F7E-6B43-2141-5A25-2BB06784CF7C}"/>
                </a:ext>
              </a:extLst>
            </p:cNvPr>
            <p:cNvSpPr/>
            <p:nvPr/>
          </p:nvSpPr>
          <p:spPr>
            <a:xfrm>
              <a:off x="430079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7" name="Freeform 486">
              <a:extLst>
                <a:ext uri="{FF2B5EF4-FFF2-40B4-BE49-F238E27FC236}">
                  <a16:creationId xmlns:a16="http://schemas.microsoft.com/office/drawing/2014/main" id="{4D165134-6763-C7E9-6147-06FA493C52F4}"/>
                </a:ext>
              </a:extLst>
            </p:cNvPr>
            <p:cNvSpPr/>
            <p:nvPr/>
          </p:nvSpPr>
          <p:spPr>
            <a:xfrm>
              <a:off x="4778519"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8" name="Freeform 487">
              <a:extLst>
                <a:ext uri="{FF2B5EF4-FFF2-40B4-BE49-F238E27FC236}">
                  <a16:creationId xmlns:a16="http://schemas.microsoft.com/office/drawing/2014/main" id="{5B9D866D-D44D-5CB0-0C55-301BAD271DC3}"/>
                </a:ext>
              </a:extLst>
            </p:cNvPr>
            <p:cNvSpPr/>
            <p:nvPr/>
          </p:nvSpPr>
          <p:spPr>
            <a:xfrm>
              <a:off x="525624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9" name="Freeform 488">
              <a:extLst>
                <a:ext uri="{FF2B5EF4-FFF2-40B4-BE49-F238E27FC236}">
                  <a16:creationId xmlns:a16="http://schemas.microsoft.com/office/drawing/2014/main" id="{90D5E150-7311-1E26-3D27-870938205B5B}"/>
                </a:ext>
              </a:extLst>
            </p:cNvPr>
            <p:cNvSpPr/>
            <p:nvPr/>
          </p:nvSpPr>
          <p:spPr>
            <a:xfrm>
              <a:off x="573396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90" name="Freeform 489">
              <a:extLst>
                <a:ext uri="{FF2B5EF4-FFF2-40B4-BE49-F238E27FC236}">
                  <a16:creationId xmlns:a16="http://schemas.microsoft.com/office/drawing/2014/main" id="{D6699893-221D-58C5-687F-470276A1C9EA}"/>
                </a:ext>
              </a:extLst>
            </p:cNvPr>
            <p:cNvSpPr/>
            <p:nvPr/>
          </p:nvSpPr>
          <p:spPr>
            <a:xfrm>
              <a:off x="3619101"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491" name="Freeform 490">
              <a:extLst>
                <a:ext uri="{FF2B5EF4-FFF2-40B4-BE49-F238E27FC236}">
                  <a16:creationId xmlns:a16="http://schemas.microsoft.com/office/drawing/2014/main" id="{F91130DF-2FB1-E335-E065-8D509AC0C8ED}"/>
                </a:ext>
              </a:extLst>
            </p:cNvPr>
            <p:cNvSpPr/>
            <p:nvPr/>
          </p:nvSpPr>
          <p:spPr>
            <a:xfrm>
              <a:off x="38230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2" name="Freeform 491">
              <a:extLst>
                <a:ext uri="{FF2B5EF4-FFF2-40B4-BE49-F238E27FC236}">
                  <a16:creationId xmlns:a16="http://schemas.microsoft.com/office/drawing/2014/main" id="{4E8DBF14-B96A-AD29-7EE7-86F74373C43E}"/>
                </a:ext>
              </a:extLst>
            </p:cNvPr>
            <p:cNvSpPr/>
            <p:nvPr/>
          </p:nvSpPr>
          <p:spPr>
            <a:xfrm>
              <a:off x="430079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3" name="Freeform 492">
              <a:extLst>
                <a:ext uri="{FF2B5EF4-FFF2-40B4-BE49-F238E27FC236}">
                  <a16:creationId xmlns:a16="http://schemas.microsoft.com/office/drawing/2014/main" id="{F956770B-AB0A-0299-3AA6-3D7B317C38B4}"/>
                </a:ext>
              </a:extLst>
            </p:cNvPr>
            <p:cNvSpPr/>
            <p:nvPr/>
          </p:nvSpPr>
          <p:spPr>
            <a:xfrm>
              <a:off x="4778519"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4" name="Freeform 493">
              <a:extLst>
                <a:ext uri="{FF2B5EF4-FFF2-40B4-BE49-F238E27FC236}">
                  <a16:creationId xmlns:a16="http://schemas.microsoft.com/office/drawing/2014/main" id="{2FCFC6E3-356E-31BA-CC4B-AFA136CF5E16}"/>
                </a:ext>
              </a:extLst>
            </p:cNvPr>
            <p:cNvSpPr/>
            <p:nvPr/>
          </p:nvSpPr>
          <p:spPr>
            <a:xfrm>
              <a:off x="525624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5" name="Freeform 494">
              <a:extLst>
                <a:ext uri="{FF2B5EF4-FFF2-40B4-BE49-F238E27FC236}">
                  <a16:creationId xmlns:a16="http://schemas.microsoft.com/office/drawing/2014/main" id="{330E1727-691B-CD03-C736-386DBD30F0C6}"/>
                </a:ext>
              </a:extLst>
            </p:cNvPr>
            <p:cNvSpPr/>
            <p:nvPr/>
          </p:nvSpPr>
          <p:spPr>
            <a:xfrm>
              <a:off x="573396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6" name="Freeform 495">
              <a:extLst>
                <a:ext uri="{FF2B5EF4-FFF2-40B4-BE49-F238E27FC236}">
                  <a16:creationId xmlns:a16="http://schemas.microsoft.com/office/drawing/2014/main" id="{1FA6E680-4787-8831-8D9B-94D19DD471F8}"/>
                </a:ext>
              </a:extLst>
            </p:cNvPr>
            <p:cNvSpPr/>
            <p:nvPr/>
          </p:nvSpPr>
          <p:spPr>
            <a:xfrm>
              <a:off x="3753205"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97" name="Freeform 496">
              <a:extLst>
                <a:ext uri="{FF2B5EF4-FFF2-40B4-BE49-F238E27FC236}">
                  <a16:creationId xmlns:a16="http://schemas.microsoft.com/office/drawing/2014/main" id="{254C4971-023D-EFDE-0F29-35B2BE875638}"/>
                </a:ext>
              </a:extLst>
            </p:cNvPr>
            <p:cNvSpPr/>
            <p:nvPr/>
          </p:nvSpPr>
          <p:spPr>
            <a:xfrm>
              <a:off x="381811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98" name="Freeform 497">
              <a:extLst>
                <a:ext uri="{FF2B5EF4-FFF2-40B4-BE49-F238E27FC236}">
                  <a16:creationId xmlns:a16="http://schemas.microsoft.com/office/drawing/2014/main" id="{245622A3-33CA-B506-3495-5100A49AE179}"/>
                </a:ext>
              </a:extLst>
            </p:cNvPr>
            <p:cNvSpPr/>
            <p:nvPr/>
          </p:nvSpPr>
          <p:spPr>
            <a:xfrm>
              <a:off x="3844651"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99" name="Freeform 498">
              <a:extLst>
                <a:ext uri="{FF2B5EF4-FFF2-40B4-BE49-F238E27FC236}">
                  <a16:creationId xmlns:a16="http://schemas.microsoft.com/office/drawing/2014/main" id="{A507CE39-9A96-1F49-11CF-81ED7A564818}"/>
                </a:ext>
              </a:extLst>
            </p:cNvPr>
            <p:cNvSpPr/>
            <p:nvPr/>
          </p:nvSpPr>
          <p:spPr>
            <a:xfrm>
              <a:off x="4232284"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500" name="Freeform 499">
              <a:extLst>
                <a:ext uri="{FF2B5EF4-FFF2-40B4-BE49-F238E27FC236}">
                  <a16:creationId xmlns:a16="http://schemas.microsoft.com/office/drawing/2014/main" id="{F5724E17-09DB-CDAC-2CE0-E78CCCA9BC09}"/>
                </a:ext>
              </a:extLst>
            </p:cNvPr>
            <p:cNvSpPr/>
            <p:nvPr/>
          </p:nvSpPr>
          <p:spPr>
            <a:xfrm>
              <a:off x="4296492"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1" name="Freeform 500">
              <a:extLst>
                <a:ext uri="{FF2B5EF4-FFF2-40B4-BE49-F238E27FC236}">
                  <a16:creationId xmlns:a16="http://schemas.microsoft.com/office/drawing/2014/main" id="{88D9A232-6F87-1E52-4068-BD18927DD4F7}"/>
                </a:ext>
              </a:extLst>
            </p:cNvPr>
            <p:cNvSpPr/>
            <p:nvPr/>
          </p:nvSpPr>
          <p:spPr>
            <a:xfrm>
              <a:off x="4324104"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02" name="Freeform 501">
              <a:extLst>
                <a:ext uri="{FF2B5EF4-FFF2-40B4-BE49-F238E27FC236}">
                  <a16:creationId xmlns:a16="http://schemas.microsoft.com/office/drawing/2014/main" id="{8734C03C-5D60-2ECE-6597-6E355E207D67}"/>
                </a:ext>
              </a:extLst>
            </p:cNvPr>
            <p:cNvSpPr/>
            <p:nvPr/>
          </p:nvSpPr>
          <p:spPr>
            <a:xfrm>
              <a:off x="4709190"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3" name="Freeform 502">
              <a:extLst>
                <a:ext uri="{FF2B5EF4-FFF2-40B4-BE49-F238E27FC236}">
                  <a16:creationId xmlns:a16="http://schemas.microsoft.com/office/drawing/2014/main" id="{D2034B39-1150-4F44-44CA-C93304CA26BD}"/>
                </a:ext>
              </a:extLst>
            </p:cNvPr>
            <p:cNvSpPr/>
            <p:nvPr/>
          </p:nvSpPr>
          <p:spPr>
            <a:xfrm>
              <a:off x="4773020"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4" name="Freeform 503">
              <a:extLst>
                <a:ext uri="{FF2B5EF4-FFF2-40B4-BE49-F238E27FC236}">
                  <a16:creationId xmlns:a16="http://schemas.microsoft.com/office/drawing/2014/main" id="{1E08DEF3-842D-A04B-4091-A0976B9A0199}"/>
                </a:ext>
              </a:extLst>
            </p:cNvPr>
            <p:cNvSpPr/>
            <p:nvPr/>
          </p:nvSpPr>
          <p:spPr>
            <a:xfrm>
              <a:off x="4799557"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505" name="Freeform 504">
              <a:extLst>
                <a:ext uri="{FF2B5EF4-FFF2-40B4-BE49-F238E27FC236}">
                  <a16:creationId xmlns:a16="http://schemas.microsoft.com/office/drawing/2014/main" id="{B4AD1052-FD2F-3854-E68E-3B4FAC42A017}"/>
                </a:ext>
              </a:extLst>
            </p:cNvPr>
            <p:cNvSpPr/>
            <p:nvPr/>
          </p:nvSpPr>
          <p:spPr>
            <a:xfrm>
              <a:off x="5188149"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506" name="Freeform 505">
              <a:extLst>
                <a:ext uri="{FF2B5EF4-FFF2-40B4-BE49-F238E27FC236}">
                  <a16:creationId xmlns:a16="http://schemas.microsoft.com/office/drawing/2014/main" id="{9E927123-B4EA-4ABB-AD34-05CDD067C806}"/>
                </a:ext>
              </a:extLst>
            </p:cNvPr>
            <p:cNvSpPr/>
            <p:nvPr/>
          </p:nvSpPr>
          <p:spPr>
            <a:xfrm>
              <a:off x="5251516"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7" name="Freeform 506">
              <a:extLst>
                <a:ext uri="{FF2B5EF4-FFF2-40B4-BE49-F238E27FC236}">
                  <a16:creationId xmlns:a16="http://schemas.microsoft.com/office/drawing/2014/main" id="{76B50FC4-3DCF-77D1-8419-C9C1C6626080}"/>
                </a:ext>
              </a:extLst>
            </p:cNvPr>
            <p:cNvSpPr/>
            <p:nvPr/>
          </p:nvSpPr>
          <p:spPr>
            <a:xfrm>
              <a:off x="5279127"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8" name="Freeform 507">
              <a:extLst>
                <a:ext uri="{FF2B5EF4-FFF2-40B4-BE49-F238E27FC236}">
                  <a16:creationId xmlns:a16="http://schemas.microsoft.com/office/drawing/2014/main" id="{97DB719C-4093-ADE2-45D7-A01344A8635D}"/>
                </a:ext>
              </a:extLst>
            </p:cNvPr>
            <p:cNvSpPr/>
            <p:nvPr/>
          </p:nvSpPr>
          <p:spPr>
            <a:xfrm>
              <a:off x="5635706"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509" name="Freeform 508">
              <a:extLst>
                <a:ext uri="{FF2B5EF4-FFF2-40B4-BE49-F238E27FC236}">
                  <a16:creationId xmlns:a16="http://schemas.microsoft.com/office/drawing/2014/main" id="{E6C27369-3970-62D1-CBC2-E8A8EB607038}"/>
                </a:ext>
              </a:extLst>
            </p:cNvPr>
            <p:cNvSpPr/>
            <p:nvPr/>
          </p:nvSpPr>
          <p:spPr>
            <a:xfrm>
              <a:off x="5692477"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510" name="Freeform 509">
              <a:extLst>
                <a:ext uri="{FF2B5EF4-FFF2-40B4-BE49-F238E27FC236}">
                  <a16:creationId xmlns:a16="http://schemas.microsoft.com/office/drawing/2014/main" id="{03764C5F-EC05-DDA2-E8FA-E990BFBC9B78}"/>
                </a:ext>
              </a:extLst>
            </p:cNvPr>
            <p:cNvSpPr/>
            <p:nvPr/>
          </p:nvSpPr>
          <p:spPr>
            <a:xfrm>
              <a:off x="5757381"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11" name="Freeform 510">
              <a:extLst>
                <a:ext uri="{FF2B5EF4-FFF2-40B4-BE49-F238E27FC236}">
                  <a16:creationId xmlns:a16="http://schemas.microsoft.com/office/drawing/2014/main" id="{FA94F01A-294B-1A47-3E8F-B36CBB02E4D7}"/>
                </a:ext>
              </a:extLst>
            </p:cNvPr>
            <p:cNvSpPr/>
            <p:nvPr/>
          </p:nvSpPr>
          <p:spPr>
            <a:xfrm>
              <a:off x="5783918"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86F598F3-A2C9-D510-D214-07A67367F996}"/>
                </a:ext>
              </a:extLst>
            </p:cNvPr>
            <p:cNvSpPr/>
            <p:nvPr/>
          </p:nvSpPr>
          <p:spPr>
            <a:xfrm>
              <a:off x="4749926"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513" name="Freeform 512">
              <a:extLst>
                <a:ext uri="{FF2B5EF4-FFF2-40B4-BE49-F238E27FC236}">
                  <a16:creationId xmlns:a16="http://schemas.microsoft.com/office/drawing/2014/main" id="{DAB7C94B-71F0-ADFD-1E20-003EBCD65324}"/>
                </a:ext>
              </a:extLst>
            </p:cNvPr>
            <p:cNvSpPr/>
            <p:nvPr/>
          </p:nvSpPr>
          <p:spPr>
            <a:xfrm>
              <a:off x="3619101"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5388C48C-3FDC-DA84-CEED-A23C307EC6D9}"/>
                </a:ext>
              </a:extLst>
            </p:cNvPr>
            <p:cNvSpPr/>
            <p:nvPr/>
          </p:nvSpPr>
          <p:spPr>
            <a:xfrm>
              <a:off x="3619101" y="307996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4FA5B66-DAE6-7933-6C4B-00809AF56D78}"/>
                </a:ext>
              </a:extLst>
            </p:cNvPr>
            <p:cNvSpPr/>
            <p:nvPr/>
          </p:nvSpPr>
          <p:spPr>
            <a:xfrm>
              <a:off x="3619101" y="278653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DA277F19-FE94-754C-EF18-9F56CDFA2674}"/>
                </a:ext>
              </a:extLst>
            </p:cNvPr>
            <p:cNvSpPr/>
            <p:nvPr/>
          </p:nvSpPr>
          <p:spPr>
            <a:xfrm>
              <a:off x="3619101" y="2493113"/>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FEB0F35-5D73-6348-B686-4F5829D6781D}"/>
                </a:ext>
              </a:extLst>
            </p:cNvPr>
            <p:cNvSpPr/>
            <p:nvPr/>
          </p:nvSpPr>
          <p:spPr>
            <a:xfrm>
              <a:off x="3619101" y="219968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73FBA9B2-ED74-2C1D-3773-536B552642B5}"/>
                </a:ext>
              </a:extLst>
            </p:cNvPr>
            <p:cNvSpPr/>
            <p:nvPr/>
          </p:nvSpPr>
          <p:spPr>
            <a:xfrm>
              <a:off x="3619101" y="1906260"/>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BB1B4D40-23A1-55B8-F289-0B7663FF01FE}"/>
                </a:ext>
              </a:extLst>
            </p:cNvPr>
            <p:cNvSpPr/>
            <p:nvPr/>
          </p:nvSpPr>
          <p:spPr>
            <a:xfrm>
              <a:off x="361910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5C789C5C-48EC-1CAF-4953-8C40C80A7083}"/>
                </a:ext>
              </a:extLst>
            </p:cNvPr>
            <p:cNvSpPr/>
            <p:nvPr/>
          </p:nvSpPr>
          <p:spPr>
            <a:xfrm>
              <a:off x="3619101"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FA7121EC-00EE-4385-2065-D9FA02F021AF}"/>
                </a:ext>
              </a:extLst>
            </p:cNvPr>
            <p:cNvSpPr/>
            <p:nvPr/>
          </p:nvSpPr>
          <p:spPr>
            <a:xfrm>
              <a:off x="3619101" y="307996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6E14AB9-0301-A49F-A780-F7DC32933DAF}"/>
                </a:ext>
              </a:extLst>
            </p:cNvPr>
            <p:cNvSpPr/>
            <p:nvPr/>
          </p:nvSpPr>
          <p:spPr>
            <a:xfrm>
              <a:off x="3619101" y="27865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C83E8222-8742-2C37-F15F-57434743668B}"/>
                </a:ext>
              </a:extLst>
            </p:cNvPr>
            <p:cNvSpPr/>
            <p:nvPr/>
          </p:nvSpPr>
          <p:spPr>
            <a:xfrm>
              <a:off x="3619101" y="2493113"/>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D7AAE5BC-AC1A-7336-7152-BC1AF0CF5A57}"/>
                </a:ext>
              </a:extLst>
            </p:cNvPr>
            <p:cNvSpPr/>
            <p:nvPr/>
          </p:nvSpPr>
          <p:spPr>
            <a:xfrm>
              <a:off x="3619101" y="219968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DAE5FB47-8262-8902-AF9E-9601A0B92DCC}"/>
                </a:ext>
              </a:extLst>
            </p:cNvPr>
            <p:cNvSpPr/>
            <p:nvPr/>
          </p:nvSpPr>
          <p:spPr>
            <a:xfrm>
              <a:off x="3619101" y="1906260"/>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6" name="Freeform 525">
              <a:extLst>
                <a:ext uri="{FF2B5EF4-FFF2-40B4-BE49-F238E27FC236}">
                  <a16:creationId xmlns:a16="http://schemas.microsoft.com/office/drawing/2014/main" id="{BC54F33B-842B-3215-2BE4-F58817BF3A0B}"/>
                </a:ext>
              </a:extLst>
            </p:cNvPr>
            <p:cNvSpPr/>
            <p:nvPr/>
          </p:nvSpPr>
          <p:spPr>
            <a:xfrm>
              <a:off x="337678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3157B537-FAE8-5F39-34B3-35CE5E1222EE}"/>
                </a:ext>
              </a:extLst>
            </p:cNvPr>
            <p:cNvSpPr/>
            <p:nvPr/>
          </p:nvSpPr>
          <p:spPr>
            <a:xfrm>
              <a:off x="3441699"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4FD5F503-CB6B-F7A2-0015-A6628E1EE4FA}"/>
                </a:ext>
              </a:extLst>
            </p:cNvPr>
            <p:cNvSpPr/>
            <p:nvPr/>
          </p:nvSpPr>
          <p:spPr>
            <a:xfrm>
              <a:off x="3468234"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29" name="Freeform 528">
              <a:extLst>
                <a:ext uri="{FF2B5EF4-FFF2-40B4-BE49-F238E27FC236}">
                  <a16:creationId xmlns:a16="http://schemas.microsoft.com/office/drawing/2014/main" id="{7E43B448-AC05-1219-F83A-16201E12BB56}"/>
                </a:ext>
              </a:extLst>
            </p:cNvPr>
            <p:cNvSpPr/>
            <p:nvPr/>
          </p:nvSpPr>
          <p:spPr>
            <a:xfrm>
              <a:off x="352921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0" name="Freeform 529">
              <a:extLst>
                <a:ext uri="{FF2B5EF4-FFF2-40B4-BE49-F238E27FC236}">
                  <a16:creationId xmlns:a16="http://schemas.microsoft.com/office/drawing/2014/main" id="{464D9C3E-5E24-A9FC-54E0-14FD70668360}"/>
                </a:ext>
              </a:extLst>
            </p:cNvPr>
            <p:cNvSpPr/>
            <p:nvPr/>
          </p:nvSpPr>
          <p:spPr>
            <a:xfrm>
              <a:off x="3378800" y="3043761"/>
              <a:ext cx="48296" cy="72494"/>
            </a:xfrm>
            <a:custGeom>
              <a:avLst/>
              <a:gdLst>
                <a:gd name="connsiteX0" fmla="*/ 24149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76 h 72494"/>
                <a:gd name="connsiteX7" fmla="*/ 35146 w 48296"/>
                <a:gd name="connsiteY7" fmla="*/ 14695 h 72494"/>
                <a:gd name="connsiteX8" fmla="*/ 24149 w 48296"/>
                <a:gd name="connsiteY8" fmla="*/ 7498 h 72494"/>
                <a:gd name="connsiteX9" fmla="*/ 24149 w 48296"/>
                <a:gd name="connsiteY9" fmla="*/ 0 h 72494"/>
                <a:gd name="connsiteX10" fmla="*/ 42073 w 48296"/>
                <a:gd name="connsiteY10" fmla="*/ 9312 h 72494"/>
                <a:gd name="connsiteX11" fmla="*/ 48297 w 48296"/>
                <a:gd name="connsiteY11" fmla="*/ 36276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98"/>
                  </a:moveTo>
                  <a:cubicBezTo>
                    <a:pt x="19282" y="7498"/>
                    <a:pt x="15615" y="9901"/>
                    <a:pt x="13151" y="14695"/>
                  </a:cubicBezTo>
                  <a:cubicBezTo>
                    <a:pt x="10716" y="19467"/>
                    <a:pt x="9500" y="26664"/>
                    <a:pt x="9500" y="36276"/>
                  </a:cubicBezTo>
                  <a:cubicBezTo>
                    <a:pt x="9500" y="45853"/>
                    <a:pt x="10716" y="53039"/>
                    <a:pt x="13151" y="57845"/>
                  </a:cubicBezTo>
                  <a:cubicBezTo>
                    <a:pt x="15615" y="62616"/>
                    <a:pt x="19282" y="65008"/>
                    <a:pt x="24149" y="65008"/>
                  </a:cubicBezTo>
                  <a:cubicBezTo>
                    <a:pt x="29047" y="65008"/>
                    <a:pt x="32713" y="62616"/>
                    <a:pt x="35146" y="57845"/>
                  </a:cubicBezTo>
                  <a:cubicBezTo>
                    <a:pt x="37611" y="53039"/>
                    <a:pt x="38844" y="45853"/>
                    <a:pt x="38844" y="36276"/>
                  </a:cubicBezTo>
                  <a:cubicBezTo>
                    <a:pt x="38844" y="26664"/>
                    <a:pt x="37611" y="19467"/>
                    <a:pt x="35146" y="14695"/>
                  </a:cubicBezTo>
                  <a:cubicBezTo>
                    <a:pt x="32713" y="9901"/>
                    <a:pt x="29047" y="7498"/>
                    <a:pt x="24149" y="7498"/>
                  </a:cubicBezTo>
                  <a:moveTo>
                    <a:pt x="24149" y="0"/>
                  </a:moveTo>
                  <a:cubicBezTo>
                    <a:pt x="31979" y="0"/>
                    <a:pt x="37955" y="3108"/>
                    <a:pt x="42073" y="9312"/>
                  </a:cubicBezTo>
                  <a:cubicBezTo>
                    <a:pt x="46222" y="15492"/>
                    <a:pt x="48297" y="24481"/>
                    <a:pt x="48297" y="36276"/>
                  </a:cubicBezTo>
                  <a:cubicBezTo>
                    <a:pt x="48297" y="48037"/>
                    <a:pt x="46222" y="57025"/>
                    <a:pt x="42073" y="63229"/>
                  </a:cubicBezTo>
                  <a:cubicBezTo>
                    <a:pt x="37955" y="69410"/>
                    <a:pt x="31979" y="72494"/>
                    <a:pt x="24149"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1" name="Freeform 530">
              <a:extLst>
                <a:ext uri="{FF2B5EF4-FFF2-40B4-BE49-F238E27FC236}">
                  <a16:creationId xmlns:a16="http://schemas.microsoft.com/office/drawing/2014/main" id="{46B1B62D-5972-9B8B-A1A8-F903908CA884}"/>
                </a:ext>
              </a:extLst>
            </p:cNvPr>
            <p:cNvSpPr/>
            <p:nvPr/>
          </p:nvSpPr>
          <p:spPr>
            <a:xfrm>
              <a:off x="3443711" y="310301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2" name="Freeform 531">
              <a:extLst>
                <a:ext uri="{FF2B5EF4-FFF2-40B4-BE49-F238E27FC236}">
                  <a16:creationId xmlns:a16="http://schemas.microsoft.com/office/drawing/2014/main" id="{9ACA2D3A-C2A3-FB96-4F7E-582010C30DDC}"/>
                </a:ext>
              </a:extLst>
            </p:cNvPr>
            <p:cNvSpPr/>
            <p:nvPr/>
          </p:nvSpPr>
          <p:spPr>
            <a:xfrm>
              <a:off x="3470247" y="3043761"/>
              <a:ext cx="48296" cy="72494"/>
            </a:xfrm>
            <a:custGeom>
              <a:avLst/>
              <a:gdLst>
                <a:gd name="connsiteX0" fmla="*/ 24148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76 h 72494"/>
                <a:gd name="connsiteX7" fmla="*/ 35146 w 48296"/>
                <a:gd name="connsiteY7" fmla="*/ 14695 h 72494"/>
                <a:gd name="connsiteX8" fmla="*/ 24148 w 48296"/>
                <a:gd name="connsiteY8" fmla="*/ 7498 h 72494"/>
                <a:gd name="connsiteX9" fmla="*/ 24148 w 48296"/>
                <a:gd name="connsiteY9" fmla="*/ 0 h 72494"/>
                <a:gd name="connsiteX10" fmla="*/ 42072 w 48296"/>
                <a:gd name="connsiteY10" fmla="*/ 9312 h 72494"/>
                <a:gd name="connsiteX11" fmla="*/ 48297 w 48296"/>
                <a:gd name="connsiteY11" fmla="*/ 36276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98"/>
                  </a:moveTo>
                  <a:cubicBezTo>
                    <a:pt x="19281" y="7498"/>
                    <a:pt x="15615" y="9901"/>
                    <a:pt x="13151" y="14695"/>
                  </a:cubicBezTo>
                  <a:cubicBezTo>
                    <a:pt x="10716" y="19467"/>
                    <a:pt x="9500" y="26664"/>
                    <a:pt x="9500" y="36276"/>
                  </a:cubicBezTo>
                  <a:cubicBezTo>
                    <a:pt x="9500" y="45853"/>
                    <a:pt x="10716" y="53039"/>
                    <a:pt x="13151" y="57845"/>
                  </a:cubicBezTo>
                  <a:cubicBezTo>
                    <a:pt x="15615" y="62616"/>
                    <a:pt x="19281" y="65008"/>
                    <a:pt x="24148" y="65008"/>
                  </a:cubicBezTo>
                  <a:cubicBezTo>
                    <a:pt x="29046" y="65008"/>
                    <a:pt x="32712" y="62616"/>
                    <a:pt x="35146" y="57845"/>
                  </a:cubicBezTo>
                  <a:cubicBezTo>
                    <a:pt x="37610" y="53039"/>
                    <a:pt x="38843" y="45853"/>
                    <a:pt x="38843" y="36276"/>
                  </a:cubicBezTo>
                  <a:cubicBezTo>
                    <a:pt x="38843" y="26664"/>
                    <a:pt x="37610" y="19467"/>
                    <a:pt x="35146" y="14695"/>
                  </a:cubicBezTo>
                  <a:cubicBezTo>
                    <a:pt x="32712" y="9901"/>
                    <a:pt x="29046" y="7498"/>
                    <a:pt x="24148" y="7498"/>
                  </a:cubicBezTo>
                  <a:moveTo>
                    <a:pt x="24148" y="0"/>
                  </a:moveTo>
                  <a:cubicBezTo>
                    <a:pt x="31979" y="0"/>
                    <a:pt x="37953" y="3108"/>
                    <a:pt x="42072" y="9312"/>
                  </a:cubicBezTo>
                  <a:cubicBezTo>
                    <a:pt x="46222" y="15492"/>
                    <a:pt x="48297" y="24481"/>
                    <a:pt x="48297" y="36276"/>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33" name="Freeform 532">
              <a:extLst>
                <a:ext uri="{FF2B5EF4-FFF2-40B4-BE49-F238E27FC236}">
                  <a16:creationId xmlns:a16="http://schemas.microsoft.com/office/drawing/2014/main" id="{4FE24F19-1C58-3CDB-A093-7F3C9D661B5C}"/>
                </a:ext>
              </a:extLst>
            </p:cNvPr>
            <p:cNvSpPr/>
            <p:nvPr/>
          </p:nvSpPr>
          <p:spPr>
            <a:xfrm>
              <a:off x="3532303" y="3045032"/>
              <a:ext cx="45207" cy="71223"/>
            </a:xfrm>
            <a:custGeom>
              <a:avLst/>
              <a:gdLst>
                <a:gd name="connsiteX0" fmla="*/ 2948 w 45207"/>
                <a:gd name="connsiteY0" fmla="*/ 0 h 71223"/>
                <a:gd name="connsiteX1" fmla="*/ 40060 w 45207"/>
                <a:gd name="connsiteY1" fmla="*/ 0 h 71223"/>
                <a:gd name="connsiteX2" fmla="*/ 40060 w 45207"/>
                <a:gd name="connsiteY2" fmla="*/ 7948 h 71223"/>
                <a:gd name="connsiteX3" fmla="*/ 11606 w 45207"/>
                <a:gd name="connsiteY3" fmla="*/ 7948 h 71223"/>
                <a:gd name="connsiteX4" fmla="*/ 11606 w 45207"/>
                <a:gd name="connsiteY4" fmla="*/ 25081 h 71223"/>
                <a:gd name="connsiteX5" fmla="*/ 15725 w 45207"/>
                <a:gd name="connsiteY5" fmla="*/ 24053 h 71223"/>
                <a:gd name="connsiteX6" fmla="*/ 19843 w 45207"/>
                <a:gd name="connsiteY6" fmla="*/ 23672 h 71223"/>
                <a:gd name="connsiteX7" fmla="*/ 38375 w 45207"/>
                <a:gd name="connsiteY7" fmla="*/ 30084 h 71223"/>
                <a:gd name="connsiteX8" fmla="*/ 45208 w 45207"/>
                <a:gd name="connsiteY8" fmla="*/ 47448 h 71223"/>
                <a:gd name="connsiteX9" fmla="*/ 38188 w 45207"/>
                <a:gd name="connsiteY9" fmla="*/ 64996 h 71223"/>
                <a:gd name="connsiteX10" fmla="*/ 18392 w 45207"/>
                <a:gd name="connsiteY10" fmla="*/ 71223 h 71223"/>
                <a:gd name="connsiteX11" fmla="*/ 9406 w 45207"/>
                <a:gd name="connsiteY11" fmla="*/ 70472 h 71223"/>
                <a:gd name="connsiteX12" fmla="*/ 0 w 45207"/>
                <a:gd name="connsiteY12" fmla="*/ 68231 h 71223"/>
                <a:gd name="connsiteX13" fmla="*/ 0 w 45207"/>
                <a:gd name="connsiteY13" fmla="*/ 58735 h 71223"/>
                <a:gd name="connsiteX14" fmla="*/ 8704 w 45207"/>
                <a:gd name="connsiteY14" fmla="*/ 62143 h 71223"/>
                <a:gd name="connsiteX15" fmla="*/ 18205 w 45207"/>
                <a:gd name="connsiteY15" fmla="*/ 63275 h 71223"/>
                <a:gd name="connsiteX16" fmla="*/ 31028 w 45207"/>
                <a:gd name="connsiteY16" fmla="*/ 59012 h 71223"/>
                <a:gd name="connsiteX17" fmla="*/ 35755 w 45207"/>
                <a:gd name="connsiteY17" fmla="*/ 47448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48"/>
                  </a:lnTo>
                  <a:lnTo>
                    <a:pt x="11606" y="7948"/>
                  </a:lnTo>
                  <a:lnTo>
                    <a:pt x="11606" y="25081"/>
                  </a:lnTo>
                  <a:cubicBezTo>
                    <a:pt x="12978" y="24608"/>
                    <a:pt x="14351" y="24273"/>
                    <a:pt x="15725" y="24053"/>
                  </a:cubicBezTo>
                  <a:cubicBezTo>
                    <a:pt x="17097" y="23799"/>
                    <a:pt x="18470" y="23672"/>
                    <a:pt x="19843" y="23672"/>
                  </a:cubicBezTo>
                  <a:cubicBezTo>
                    <a:pt x="27643" y="23672"/>
                    <a:pt x="33820" y="25809"/>
                    <a:pt x="38375" y="30084"/>
                  </a:cubicBezTo>
                  <a:cubicBezTo>
                    <a:pt x="42930" y="34358"/>
                    <a:pt x="45208" y="40146"/>
                    <a:pt x="45208" y="47448"/>
                  </a:cubicBezTo>
                  <a:cubicBezTo>
                    <a:pt x="45208" y="54969"/>
                    <a:pt x="42868" y="60826"/>
                    <a:pt x="38188" y="64996"/>
                  </a:cubicBezTo>
                  <a:cubicBezTo>
                    <a:pt x="33508" y="69144"/>
                    <a:pt x="26910" y="71223"/>
                    <a:pt x="18392" y="71223"/>
                  </a:cubicBezTo>
                  <a:cubicBezTo>
                    <a:pt x="15459" y="71223"/>
                    <a:pt x="12464" y="70969"/>
                    <a:pt x="9406" y="70472"/>
                  </a:cubicBezTo>
                  <a:cubicBezTo>
                    <a:pt x="6381" y="69976"/>
                    <a:pt x="3245" y="69236"/>
                    <a:pt x="0" y="68231"/>
                  </a:cubicBezTo>
                  <a:lnTo>
                    <a:pt x="0" y="58735"/>
                  </a:lnTo>
                  <a:cubicBezTo>
                    <a:pt x="2809" y="60260"/>
                    <a:pt x="5709" y="61392"/>
                    <a:pt x="8704" y="62143"/>
                  </a:cubicBezTo>
                  <a:cubicBezTo>
                    <a:pt x="11700" y="62894"/>
                    <a:pt x="14866" y="63275"/>
                    <a:pt x="18205" y="63275"/>
                  </a:cubicBezTo>
                  <a:cubicBezTo>
                    <a:pt x="23603" y="63275"/>
                    <a:pt x="27877" y="61854"/>
                    <a:pt x="31028" y="59012"/>
                  </a:cubicBezTo>
                  <a:cubicBezTo>
                    <a:pt x="34179" y="56170"/>
                    <a:pt x="35755" y="52311"/>
                    <a:pt x="35755" y="47448"/>
                  </a:cubicBezTo>
                  <a:cubicBezTo>
                    <a:pt x="35755" y="42584"/>
                    <a:pt x="34179" y="38725"/>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34" name="Freeform 533">
              <a:extLst>
                <a:ext uri="{FF2B5EF4-FFF2-40B4-BE49-F238E27FC236}">
                  <a16:creationId xmlns:a16="http://schemas.microsoft.com/office/drawing/2014/main" id="{1CBEB0D8-000E-8B8F-9AD6-537D07C21308}"/>
                </a:ext>
              </a:extLst>
            </p:cNvPr>
            <p:cNvSpPr/>
            <p:nvPr/>
          </p:nvSpPr>
          <p:spPr>
            <a:xfrm>
              <a:off x="3376788"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5" name="Freeform 534">
              <a:extLst>
                <a:ext uri="{FF2B5EF4-FFF2-40B4-BE49-F238E27FC236}">
                  <a16:creationId xmlns:a16="http://schemas.microsoft.com/office/drawing/2014/main" id="{DBFA8792-E71C-6825-5610-CD59D51261D5}"/>
                </a:ext>
              </a:extLst>
            </p:cNvPr>
            <p:cNvSpPr/>
            <p:nvPr/>
          </p:nvSpPr>
          <p:spPr>
            <a:xfrm>
              <a:off x="3441699" y="2809587"/>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6" name="Freeform 535">
              <a:extLst>
                <a:ext uri="{FF2B5EF4-FFF2-40B4-BE49-F238E27FC236}">
                  <a16:creationId xmlns:a16="http://schemas.microsoft.com/office/drawing/2014/main" id="{CA884C8A-69BB-6F22-5168-FB810AC81333}"/>
                </a:ext>
              </a:extLst>
            </p:cNvPr>
            <p:cNvSpPr/>
            <p:nvPr/>
          </p:nvSpPr>
          <p:spPr>
            <a:xfrm>
              <a:off x="3472446" y="2751603"/>
              <a:ext cx="41604" cy="69871"/>
            </a:xfrm>
            <a:custGeom>
              <a:avLst/>
              <a:gdLst>
                <a:gd name="connsiteX0" fmla="*/ 1356 w 41604"/>
                <a:gd name="connsiteY0" fmla="*/ 61915 h 69871"/>
                <a:gd name="connsiteX1" fmla="*/ 16800 w 41604"/>
                <a:gd name="connsiteY1" fmla="*/ 61915 h 69871"/>
                <a:gd name="connsiteX2" fmla="*/ 16800 w 41604"/>
                <a:gd name="connsiteY2" fmla="*/ 8610 h 69871"/>
                <a:gd name="connsiteX3" fmla="*/ 0 w 41604"/>
                <a:gd name="connsiteY3" fmla="*/ 11980 h 69871"/>
                <a:gd name="connsiteX4" fmla="*/ 0 w 41604"/>
                <a:gd name="connsiteY4" fmla="*/ 3369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0"/>
                  </a:lnTo>
                  <a:lnTo>
                    <a:pt x="0" y="11980"/>
                  </a:lnTo>
                  <a:lnTo>
                    <a:pt x="0" y="3369"/>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37" name="Freeform 536">
              <a:extLst>
                <a:ext uri="{FF2B5EF4-FFF2-40B4-BE49-F238E27FC236}">
                  <a16:creationId xmlns:a16="http://schemas.microsoft.com/office/drawing/2014/main" id="{EC00F9D7-89A2-4462-7CE8-9260109C56D7}"/>
                </a:ext>
              </a:extLst>
            </p:cNvPr>
            <p:cNvSpPr/>
            <p:nvPr/>
          </p:nvSpPr>
          <p:spPr>
            <a:xfrm>
              <a:off x="3529214"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8" name="Freeform 537">
              <a:extLst>
                <a:ext uri="{FF2B5EF4-FFF2-40B4-BE49-F238E27FC236}">
                  <a16:creationId xmlns:a16="http://schemas.microsoft.com/office/drawing/2014/main" id="{7F737107-D9DE-3BB7-2409-516F30A8823D}"/>
                </a:ext>
              </a:extLst>
            </p:cNvPr>
            <p:cNvSpPr/>
            <p:nvPr/>
          </p:nvSpPr>
          <p:spPr>
            <a:xfrm>
              <a:off x="3378800" y="2456913"/>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4 h 72493"/>
                <a:gd name="connsiteX4" fmla="*/ 24149 w 48296"/>
                <a:gd name="connsiteY4" fmla="*/ 65004 h 72493"/>
                <a:gd name="connsiteX5" fmla="*/ 35146 w 48296"/>
                <a:gd name="connsiteY5" fmla="*/ 57844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3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3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39"/>
                    <a:pt x="13151" y="57844"/>
                  </a:cubicBezTo>
                  <a:cubicBezTo>
                    <a:pt x="15615" y="62618"/>
                    <a:pt x="19282" y="65004"/>
                    <a:pt x="24149" y="65004"/>
                  </a:cubicBezTo>
                  <a:cubicBezTo>
                    <a:pt x="29047" y="65004"/>
                    <a:pt x="32713" y="62618"/>
                    <a:pt x="35146" y="57844"/>
                  </a:cubicBezTo>
                  <a:cubicBezTo>
                    <a:pt x="37611" y="53039"/>
                    <a:pt x="38844" y="45849"/>
                    <a:pt x="38844" y="36270"/>
                  </a:cubicBezTo>
                  <a:cubicBezTo>
                    <a:pt x="38844" y="26661"/>
                    <a:pt x="37611" y="19469"/>
                    <a:pt x="35146" y="14695"/>
                  </a:cubicBezTo>
                  <a:cubicBezTo>
                    <a:pt x="32713" y="9890"/>
                    <a:pt x="29047" y="7489"/>
                    <a:pt x="24149" y="7489"/>
                  </a:cubicBezTo>
                  <a:moveTo>
                    <a:pt x="24149" y="0"/>
                  </a:moveTo>
                  <a:cubicBezTo>
                    <a:pt x="31979" y="0"/>
                    <a:pt x="37955" y="3104"/>
                    <a:pt x="42073" y="9313"/>
                  </a:cubicBezTo>
                  <a:cubicBezTo>
                    <a:pt x="46222" y="15490"/>
                    <a:pt x="48297" y="24476"/>
                    <a:pt x="48297" y="36270"/>
                  </a:cubicBezTo>
                  <a:cubicBezTo>
                    <a:pt x="48297" y="48032"/>
                    <a:pt x="46222" y="57018"/>
                    <a:pt x="42073" y="63227"/>
                  </a:cubicBezTo>
                  <a:cubicBezTo>
                    <a:pt x="37955" y="69404"/>
                    <a:pt x="31979" y="72493"/>
                    <a:pt x="24149" y="72493"/>
                  </a:cubicBezTo>
                  <a:cubicBezTo>
                    <a:pt x="16317" y="72493"/>
                    <a:pt x="10327" y="69404"/>
                    <a:pt x="6177" y="63227"/>
                  </a:cubicBezTo>
                  <a:cubicBezTo>
                    <a:pt x="2059" y="57018"/>
                    <a:pt x="0" y="48032"/>
                    <a:pt x="0" y="36270"/>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9" name="Freeform 538">
              <a:extLst>
                <a:ext uri="{FF2B5EF4-FFF2-40B4-BE49-F238E27FC236}">
                  <a16:creationId xmlns:a16="http://schemas.microsoft.com/office/drawing/2014/main" id="{2895CDEE-6A33-F1F7-8794-4A927C217C05}"/>
                </a:ext>
              </a:extLst>
            </p:cNvPr>
            <p:cNvSpPr/>
            <p:nvPr/>
          </p:nvSpPr>
          <p:spPr>
            <a:xfrm>
              <a:off x="3443711" y="2516162"/>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0" name="Freeform 539">
              <a:extLst>
                <a:ext uri="{FF2B5EF4-FFF2-40B4-BE49-F238E27FC236}">
                  <a16:creationId xmlns:a16="http://schemas.microsoft.com/office/drawing/2014/main" id="{BA26B1AA-5915-A035-3CD6-9EA06513CBA0}"/>
                </a:ext>
              </a:extLst>
            </p:cNvPr>
            <p:cNvSpPr/>
            <p:nvPr/>
          </p:nvSpPr>
          <p:spPr>
            <a:xfrm>
              <a:off x="3474459" y="2458177"/>
              <a:ext cx="41604" cy="69871"/>
            </a:xfrm>
            <a:custGeom>
              <a:avLst/>
              <a:gdLst>
                <a:gd name="connsiteX0" fmla="*/ 1356 w 41604"/>
                <a:gd name="connsiteY0" fmla="*/ 61915 h 69871"/>
                <a:gd name="connsiteX1" fmla="*/ 16800 w 41604"/>
                <a:gd name="connsiteY1" fmla="*/ 61915 h 69871"/>
                <a:gd name="connsiteX2" fmla="*/ 16800 w 41604"/>
                <a:gd name="connsiteY2" fmla="*/ 8611 h 69871"/>
                <a:gd name="connsiteX3" fmla="*/ 0 w 41604"/>
                <a:gd name="connsiteY3" fmla="*/ 11980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1"/>
                  </a:lnTo>
                  <a:lnTo>
                    <a:pt x="0" y="11980"/>
                  </a:lnTo>
                  <a:lnTo>
                    <a:pt x="0" y="3370"/>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41" name="Freeform 540">
              <a:extLst>
                <a:ext uri="{FF2B5EF4-FFF2-40B4-BE49-F238E27FC236}">
                  <a16:creationId xmlns:a16="http://schemas.microsoft.com/office/drawing/2014/main" id="{D6259613-C130-BEFF-B28F-0AB34F910F18}"/>
                </a:ext>
              </a:extLst>
            </p:cNvPr>
            <p:cNvSpPr/>
            <p:nvPr/>
          </p:nvSpPr>
          <p:spPr>
            <a:xfrm>
              <a:off x="3532303" y="2458177"/>
              <a:ext cx="45207" cy="71229"/>
            </a:xfrm>
            <a:custGeom>
              <a:avLst/>
              <a:gdLst>
                <a:gd name="connsiteX0" fmla="*/ 2948 w 45207"/>
                <a:gd name="connsiteY0" fmla="*/ 0 h 71229"/>
                <a:gd name="connsiteX1" fmla="*/ 40060 w 45207"/>
                <a:gd name="connsiteY1" fmla="*/ 0 h 71229"/>
                <a:gd name="connsiteX2" fmla="*/ 40060 w 45207"/>
                <a:gd name="connsiteY2" fmla="*/ 7955 h 71229"/>
                <a:gd name="connsiteX3" fmla="*/ 11606 w 45207"/>
                <a:gd name="connsiteY3" fmla="*/ 7955 h 71229"/>
                <a:gd name="connsiteX4" fmla="*/ 11606 w 45207"/>
                <a:gd name="connsiteY4" fmla="*/ 25085 h 71229"/>
                <a:gd name="connsiteX5" fmla="*/ 15725 w 45207"/>
                <a:gd name="connsiteY5" fmla="*/ 24055 h 71229"/>
                <a:gd name="connsiteX6" fmla="*/ 19843 w 45207"/>
                <a:gd name="connsiteY6" fmla="*/ 23680 h 71229"/>
                <a:gd name="connsiteX7" fmla="*/ 38375 w 45207"/>
                <a:gd name="connsiteY7" fmla="*/ 30092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79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3 h 71229"/>
                <a:gd name="connsiteX16" fmla="*/ 31028 w 45207"/>
                <a:gd name="connsiteY16" fmla="*/ 59014 h 71229"/>
                <a:gd name="connsiteX17" fmla="*/ 35755 w 45207"/>
                <a:gd name="connsiteY17" fmla="*/ 47455 h 71229"/>
                <a:gd name="connsiteX18" fmla="*/ 31028 w 45207"/>
                <a:gd name="connsiteY18" fmla="*/ 35895 h 71229"/>
                <a:gd name="connsiteX19" fmla="*/ 18205 w 45207"/>
                <a:gd name="connsiteY19" fmla="*/ 31636 h 71229"/>
                <a:gd name="connsiteX20" fmla="*/ 10623 w 45207"/>
                <a:gd name="connsiteY20" fmla="*/ 32479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5"/>
                  </a:lnTo>
                  <a:lnTo>
                    <a:pt x="11606" y="7955"/>
                  </a:lnTo>
                  <a:lnTo>
                    <a:pt x="11606" y="25085"/>
                  </a:lnTo>
                  <a:cubicBezTo>
                    <a:pt x="12978" y="24617"/>
                    <a:pt x="14351" y="24274"/>
                    <a:pt x="15725" y="24055"/>
                  </a:cubicBezTo>
                  <a:cubicBezTo>
                    <a:pt x="17097" y="23805"/>
                    <a:pt x="18470" y="23680"/>
                    <a:pt x="19843" y="23680"/>
                  </a:cubicBezTo>
                  <a:cubicBezTo>
                    <a:pt x="27643" y="23680"/>
                    <a:pt x="33820" y="25817"/>
                    <a:pt x="38375" y="30092"/>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79"/>
                  </a:cubicBezTo>
                  <a:cubicBezTo>
                    <a:pt x="6381" y="69980"/>
                    <a:pt x="3245" y="69232"/>
                    <a:pt x="0" y="68233"/>
                  </a:cubicBezTo>
                  <a:lnTo>
                    <a:pt x="0" y="58734"/>
                  </a:lnTo>
                  <a:cubicBezTo>
                    <a:pt x="2809" y="60262"/>
                    <a:pt x="5709" y="61401"/>
                    <a:pt x="8704" y="62150"/>
                  </a:cubicBezTo>
                  <a:cubicBezTo>
                    <a:pt x="11700" y="62898"/>
                    <a:pt x="14866" y="63273"/>
                    <a:pt x="18205" y="63273"/>
                  </a:cubicBezTo>
                  <a:cubicBezTo>
                    <a:pt x="23603" y="63273"/>
                    <a:pt x="27877" y="61853"/>
                    <a:pt x="31028" y="59014"/>
                  </a:cubicBezTo>
                  <a:cubicBezTo>
                    <a:pt x="34179" y="56175"/>
                    <a:pt x="35755" y="52322"/>
                    <a:pt x="35755" y="47455"/>
                  </a:cubicBezTo>
                  <a:cubicBezTo>
                    <a:pt x="35755" y="42587"/>
                    <a:pt x="34179" y="38734"/>
                    <a:pt x="31028" y="35895"/>
                  </a:cubicBezTo>
                  <a:cubicBezTo>
                    <a:pt x="27877" y="33056"/>
                    <a:pt x="23603" y="31636"/>
                    <a:pt x="18205" y="31636"/>
                  </a:cubicBezTo>
                  <a:cubicBezTo>
                    <a:pt x="15677" y="31636"/>
                    <a:pt x="13149" y="31917"/>
                    <a:pt x="10623" y="32479"/>
                  </a:cubicBezTo>
                  <a:cubicBezTo>
                    <a:pt x="8127" y="33040"/>
                    <a:pt x="5570" y="33913"/>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42" name="Freeform 541">
              <a:extLst>
                <a:ext uri="{FF2B5EF4-FFF2-40B4-BE49-F238E27FC236}">
                  <a16:creationId xmlns:a16="http://schemas.microsoft.com/office/drawing/2014/main" id="{974C651F-5489-AF10-F788-48D2B20E16F2}"/>
                </a:ext>
              </a:extLst>
            </p:cNvPr>
            <p:cNvSpPr/>
            <p:nvPr/>
          </p:nvSpPr>
          <p:spPr>
            <a:xfrm>
              <a:off x="3376788"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3" name="Freeform 542">
              <a:extLst>
                <a:ext uri="{FF2B5EF4-FFF2-40B4-BE49-F238E27FC236}">
                  <a16:creationId xmlns:a16="http://schemas.microsoft.com/office/drawing/2014/main" id="{5EBE1F78-A4CD-321D-1231-08D9034C1B8F}"/>
                </a:ext>
              </a:extLst>
            </p:cNvPr>
            <p:cNvSpPr/>
            <p:nvPr/>
          </p:nvSpPr>
          <p:spPr>
            <a:xfrm>
              <a:off x="3441699" y="222273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D103939-F38A-FF68-62A7-C4298D89185A}"/>
                </a:ext>
              </a:extLst>
            </p:cNvPr>
            <p:cNvSpPr/>
            <p:nvPr/>
          </p:nvSpPr>
          <p:spPr>
            <a:xfrm>
              <a:off x="3468936" y="2163486"/>
              <a:ext cx="44366" cy="71135"/>
            </a:xfrm>
            <a:custGeom>
              <a:avLst/>
              <a:gdLst>
                <a:gd name="connsiteX0" fmla="*/ 11373 w 44366"/>
                <a:gd name="connsiteY0" fmla="*/ 63180 h 71135"/>
                <a:gd name="connsiteX1" fmla="*/ 44366 w 44366"/>
                <a:gd name="connsiteY1" fmla="*/ 63180 h 71135"/>
                <a:gd name="connsiteX2" fmla="*/ 44366 w 44366"/>
                <a:gd name="connsiteY2" fmla="*/ 71136 h 71135"/>
                <a:gd name="connsiteX3" fmla="*/ 0 w 44366"/>
                <a:gd name="connsiteY3" fmla="*/ 71136 h 71135"/>
                <a:gd name="connsiteX4" fmla="*/ 0 w 44366"/>
                <a:gd name="connsiteY4" fmla="*/ 63180 h 71135"/>
                <a:gd name="connsiteX5" fmla="*/ 14649 w 44366"/>
                <a:gd name="connsiteY5" fmla="*/ 48250 h 71135"/>
                <a:gd name="connsiteX6" fmla="*/ 26349 w 44366"/>
                <a:gd name="connsiteY6" fmla="*/ 36129 h 71135"/>
                <a:gd name="connsiteX7" fmla="*/ 32667 w 44366"/>
                <a:gd name="connsiteY7" fmla="*/ 27519 h 71135"/>
                <a:gd name="connsiteX8" fmla="*/ 34492 w 44366"/>
                <a:gd name="connsiteY8" fmla="*/ 20546 h 71135"/>
                <a:gd name="connsiteX9" fmla="*/ 30561 w 44366"/>
                <a:gd name="connsiteY9" fmla="*/ 11466 h 71135"/>
                <a:gd name="connsiteX10" fmla="*/ 20405 w 44366"/>
                <a:gd name="connsiteY10" fmla="*/ 7956 h 71135"/>
                <a:gd name="connsiteX11" fmla="*/ 10998 w 44366"/>
                <a:gd name="connsiteY11" fmla="*/ 9501 h 71135"/>
                <a:gd name="connsiteX12" fmla="*/ 469 w 44366"/>
                <a:gd name="connsiteY12" fmla="*/ 14181 h 71135"/>
                <a:gd name="connsiteX13" fmla="*/ 469 w 44366"/>
                <a:gd name="connsiteY13" fmla="*/ 4634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7 h 71135"/>
                <a:gd name="connsiteX19" fmla="*/ 36505 w 44366"/>
                <a:gd name="connsiteY19" fmla="*/ 37206 h 71135"/>
                <a:gd name="connsiteX20" fmla="*/ 29064 w 44366"/>
                <a:gd name="connsiteY20" fmla="*/ 45069 h 71135"/>
                <a:gd name="connsiteX21" fmla="*/ 11373 w 44366"/>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80"/>
                  </a:moveTo>
                  <a:lnTo>
                    <a:pt x="44366" y="63180"/>
                  </a:lnTo>
                  <a:lnTo>
                    <a:pt x="44366" y="71136"/>
                  </a:lnTo>
                  <a:lnTo>
                    <a:pt x="0" y="71136"/>
                  </a:lnTo>
                  <a:lnTo>
                    <a:pt x="0" y="63180"/>
                  </a:lnTo>
                  <a:cubicBezTo>
                    <a:pt x="3588" y="59467"/>
                    <a:pt x="8472" y="54490"/>
                    <a:pt x="14649" y="48250"/>
                  </a:cubicBezTo>
                  <a:cubicBezTo>
                    <a:pt x="20858" y="41980"/>
                    <a:pt x="24758" y="37940"/>
                    <a:pt x="26349" y="36129"/>
                  </a:cubicBezTo>
                  <a:cubicBezTo>
                    <a:pt x="29374" y="32729"/>
                    <a:pt x="31480" y="29858"/>
                    <a:pt x="32667" y="27519"/>
                  </a:cubicBezTo>
                  <a:cubicBezTo>
                    <a:pt x="33883" y="25147"/>
                    <a:pt x="34492" y="22823"/>
                    <a:pt x="34492" y="20546"/>
                  </a:cubicBezTo>
                  <a:cubicBezTo>
                    <a:pt x="34492" y="16832"/>
                    <a:pt x="33182" y="13806"/>
                    <a:pt x="30561" y="11466"/>
                  </a:cubicBezTo>
                  <a:cubicBezTo>
                    <a:pt x="27972" y="9127"/>
                    <a:pt x="24586" y="7956"/>
                    <a:pt x="20405" y="7956"/>
                  </a:cubicBezTo>
                  <a:cubicBezTo>
                    <a:pt x="17441" y="7956"/>
                    <a:pt x="14306" y="8472"/>
                    <a:pt x="10998" y="9501"/>
                  </a:cubicBezTo>
                  <a:cubicBezTo>
                    <a:pt x="7723" y="10530"/>
                    <a:pt x="4213" y="12090"/>
                    <a:pt x="469" y="14181"/>
                  </a:cubicBezTo>
                  <a:lnTo>
                    <a:pt x="469" y="4634"/>
                  </a:lnTo>
                  <a:cubicBezTo>
                    <a:pt x="4276" y="3105"/>
                    <a:pt x="7832" y="1950"/>
                    <a:pt x="11139" y="1170"/>
                  </a:cubicBezTo>
                  <a:cubicBezTo>
                    <a:pt x="14447" y="390"/>
                    <a:pt x="17473" y="0"/>
                    <a:pt x="20218" y="0"/>
                  </a:cubicBezTo>
                  <a:cubicBezTo>
                    <a:pt x="27455" y="0"/>
                    <a:pt x="33228" y="1809"/>
                    <a:pt x="37534" y="5429"/>
                  </a:cubicBezTo>
                  <a:cubicBezTo>
                    <a:pt x="41840" y="9048"/>
                    <a:pt x="43992" y="13884"/>
                    <a:pt x="43992" y="19937"/>
                  </a:cubicBezTo>
                  <a:cubicBezTo>
                    <a:pt x="43992" y="22808"/>
                    <a:pt x="43446" y="25538"/>
                    <a:pt x="42354" y="28127"/>
                  </a:cubicBezTo>
                  <a:cubicBezTo>
                    <a:pt x="41293" y="30686"/>
                    <a:pt x="39343" y="33711"/>
                    <a:pt x="36505" y="37206"/>
                  </a:cubicBezTo>
                  <a:cubicBezTo>
                    <a:pt x="35725" y="38111"/>
                    <a:pt x="33245" y="40732"/>
                    <a:pt x="29064" y="45069"/>
                  </a:cubicBezTo>
                  <a:cubicBezTo>
                    <a:pt x="24883" y="49375"/>
                    <a:pt x="18985" y="55411"/>
                    <a:pt x="11373" y="63180"/>
                  </a:cubicBezTo>
                  <a:close/>
                </a:path>
              </a:pathLst>
            </a:custGeom>
            <a:solidFill>
              <a:srgbClr val="000000"/>
            </a:solidFill>
            <a:ln w="1155"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326762D9-9FB7-C554-BF7F-1D9CBA243393}"/>
                </a:ext>
              </a:extLst>
            </p:cNvPr>
            <p:cNvSpPr/>
            <p:nvPr/>
          </p:nvSpPr>
          <p:spPr>
            <a:xfrm>
              <a:off x="3529214"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D11C78B8-1258-6FC8-EDD0-289B562959D4}"/>
                </a:ext>
              </a:extLst>
            </p:cNvPr>
            <p:cNvSpPr/>
            <p:nvPr/>
          </p:nvSpPr>
          <p:spPr>
            <a:xfrm>
              <a:off x="3378800" y="1870061"/>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4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4"/>
                    <a:pt x="24149" y="65004"/>
                  </a:cubicBezTo>
                  <a:cubicBezTo>
                    <a:pt x="29047" y="65004"/>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DB4D60C-1212-47B9-A673-4AC8C8DA4B80}"/>
                </a:ext>
              </a:extLst>
            </p:cNvPr>
            <p:cNvSpPr/>
            <p:nvPr/>
          </p:nvSpPr>
          <p:spPr>
            <a:xfrm>
              <a:off x="3443711" y="1929309"/>
              <a:ext cx="9874" cy="11887"/>
            </a:xfrm>
            <a:custGeom>
              <a:avLst/>
              <a:gdLst>
                <a:gd name="connsiteX0" fmla="*/ 0 w 9874"/>
                <a:gd name="connsiteY0" fmla="*/ 0 h 11887"/>
                <a:gd name="connsiteX1" fmla="*/ 9874 w 9874"/>
                <a:gd name="connsiteY1" fmla="*/ 0 h 11887"/>
                <a:gd name="connsiteX2" fmla="*/ 9874 w 9874"/>
                <a:gd name="connsiteY2" fmla="*/ 11887 h 11887"/>
                <a:gd name="connsiteX3" fmla="*/ 0 w 9874"/>
                <a:gd name="connsiteY3" fmla="*/ 11887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E326C432-C126-0565-8864-E366ACC11025}"/>
                </a:ext>
              </a:extLst>
            </p:cNvPr>
            <p:cNvSpPr/>
            <p:nvPr/>
          </p:nvSpPr>
          <p:spPr>
            <a:xfrm>
              <a:off x="3470948" y="1870061"/>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3"/>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5C27541F-108F-2902-68C2-4F56B2E05552}"/>
                </a:ext>
              </a:extLst>
            </p:cNvPr>
            <p:cNvSpPr/>
            <p:nvPr/>
          </p:nvSpPr>
          <p:spPr>
            <a:xfrm>
              <a:off x="3532303" y="187132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6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6"/>
                    <a:pt x="18205" y="31636"/>
                  </a:cubicBezTo>
                  <a:cubicBezTo>
                    <a:pt x="15677" y="31636"/>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35B16202-5B6A-AF2A-BB16-AA674FAC3A5A}"/>
                </a:ext>
              </a:extLst>
            </p:cNvPr>
            <p:cNvSpPr/>
            <p:nvPr/>
          </p:nvSpPr>
          <p:spPr>
            <a:xfrm>
              <a:off x="3265755"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202D360D-D2ED-2825-A8FB-E397032AD266}"/>
                </a:ext>
              </a:extLst>
            </p:cNvPr>
            <p:cNvSpPr/>
            <p:nvPr/>
          </p:nvSpPr>
          <p:spPr>
            <a:xfrm>
              <a:off x="3231605"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2C29AD2D-9C89-98F6-0E49-9396C623DA1B}"/>
                </a:ext>
              </a:extLst>
            </p:cNvPr>
            <p:cNvSpPr/>
            <p:nvPr/>
          </p:nvSpPr>
          <p:spPr>
            <a:xfrm>
              <a:off x="3237829"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1DDAA934-A207-29C8-7A27-FE334949B2C6}"/>
                </a:ext>
              </a:extLst>
            </p:cNvPr>
            <p:cNvSpPr/>
            <p:nvPr/>
          </p:nvSpPr>
          <p:spPr>
            <a:xfrm>
              <a:off x="3231605"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576" name="Freeform 575">
              <a:extLst>
                <a:ext uri="{FF2B5EF4-FFF2-40B4-BE49-F238E27FC236}">
                  <a16:creationId xmlns:a16="http://schemas.microsoft.com/office/drawing/2014/main" id="{F23C7F9B-F90F-6A81-3B0E-48BFA47FE860}"/>
                </a:ext>
              </a:extLst>
            </p:cNvPr>
            <p:cNvSpPr/>
            <p:nvPr/>
          </p:nvSpPr>
          <p:spPr>
            <a:xfrm>
              <a:off x="3820766"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7" name="Freeform 576">
              <a:extLst>
                <a:ext uri="{FF2B5EF4-FFF2-40B4-BE49-F238E27FC236}">
                  <a16:creationId xmlns:a16="http://schemas.microsoft.com/office/drawing/2014/main" id="{0C982726-2124-3400-BC50-2F4AFE6466B4}"/>
                </a:ext>
              </a:extLst>
            </p:cNvPr>
            <p:cNvSpPr/>
            <p:nvPr/>
          </p:nvSpPr>
          <p:spPr>
            <a:xfrm>
              <a:off x="4011854"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8C89618B-E82E-77F1-84CC-AED016979200}"/>
                </a:ext>
              </a:extLst>
            </p:cNvPr>
            <p:cNvSpPr/>
            <p:nvPr/>
          </p:nvSpPr>
          <p:spPr>
            <a:xfrm>
              <a:off x="420294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D3B6C25D-ED03-ACA1-AB0D-F4F4F5E70588}"/>
                </a:ext>
              </a:extLst>
            </p:cNvPr>
            <p:cNvSpPr/>
            <p:nvPr/>
          </p:nvSpPr>
          <p:spPr>
            <a:xfrm>
              <a:off x="4394028"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3E8F1482-507C-3CD0-72CB-2125C3F71E9E}"/>
                </a:ext>
              </a:extLst>
            </p:cNvPr>
            <p:cNvSpPr/>
            <p:nvPr/>
          </p:nvSpPr>
          <p:spPr>
            <a:xfrm>
              <a:off x="4585124"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9E315711-986A-6E6F-2E5A-A648DF267FE6}"/>
                </a:ext>
              </a:extLst>
            </p:cNvPr>
            <p:cNvSpPr/>
            <p:nvPr/>
          </p:nvSpPr>
          <p:spPr>
            <a:xfrm>
              <a:off x="4776208"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3CFAFCC6-1960-1831-F36C-865A7FED8BE6}"/>
                </a:ext>
              </a:extLst>
            </p:cNvPr>
            <p:cNvSpPr/>
            <p:nvPr/>
          </p:nvSpPr>
          <p:spPr>
            <a:xfrm>
              <a:off x="4967293"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957F14D3-21F7-5368-EF76-F44C7C909E2B}"/>
                </a:ext>
              </a:extLst>
            </p:cNvPr>
            <p:cNvSpPr/>
            <p:nvPr/>
          </p:nvSpPr>
          <p:spPr>
            <a:xfrm>
              <a:off x="5158389"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EE68220F-D475-B196-C723-CBAF4378D89C}"/>
                </a:ext>
              </a:extLst>
            </p:cNvPr>
            <p:cNvSpPr/>
            <p:nvPr/>
          </p:nvSpPr>
          <p:spPr>
            <a:xfrm>
              <a:off x="534947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2A73DB5E-239C-C5B9-7880-12E6915F96A4}"/>
                </a:ext>
              </a:extLst>
            </p:cNvPr>
            <p:cNvSpPr/>
            <p:nvPr/>
          </p:nvSpPr>
          <p:spPr>
            <a:xfrm>
              <a:off x="5540557"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20B5C5F8-06D0-CF5F-EEB3-D042899FAB19}"/>
                </a:ext>
              </a:extLst>
            </p:cNvPr>
            <p:cNvSpPr/>
            <p:nvPr/>
          </p:nvSpPr>
          <p:spPr>
            <a:xfrm>
              <a:off x="5731653"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470" name="Group 469">
            <a:extLst>
              <a:ext uri="{FF2B5EF4-FFF2-40B4-BE49-F238E27FC236}">
                <a16:creationId xmlns:a16="http://schemas.microsoft.com/office/drawing/2014/main" id="{790BC4B7-E995-9BC2-A273-C6132A66B0CB}"/>
              </a:ext>
            </a:extLst>
          </p:cNvPr>
          <p:cNvGrpSpPr/>
          <p:nvPr/>
        </p:nvGrpSpPr>
        <p:grpSpPr>
          <a:xfrm>
            <a:off x="340747" y="1827546"/>
            <a:ext cx="2772686" cy="1848457"/>
            <a:chOff x="340747" y="1827546"/>
            <a:chExt cx="2772686" cy="1848457"/>
          </a:xfrm>
        </p:grpSpPr>
        <p:sp>
          <p:nvSpPr>
            <p:cNvPr id="382" name="Freeform 381">
              <a:extLst>
                <a:ext uri="{FF2B5EF4-FFF2-40B4-BE49-F238E27FC236}">
                  <a16:creationId xmlns:a16="http://schemas.microsoft.com/office/drawing/2014/main" id="{67AC4835-7B1C-2871-412C-A012C91CBC4C}"/>
                </a:ext>
              </a:extLst>
            </p:cNvPr>
            <p:cNvSpPr/>
            <p:nvPr/>
          </p:nvSpPr>
          <p:spPr>
            <a:xfrm>
              <a:off x="340747"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383" name="Freeform 382">
              <a:extLst>
                <a:ext uri="{FF2B5EF4-FFF2-40B4-BE49-F238E27FC236}">
                  <a16:creationId xmlns:a16="http://schemas.microsoft.com/office/drawing/2014/main" id="{E845F6E0-D5A3-5AAC-2203-F02261A93056}"/>
                </a:ext>
              </a:extLst>
            </p:cNvPr>
            <p:cNvSpPr/>
            <p:nvPr/>
          </p:nvSpPr>
          <p:spPr>
            <a:xfrm>
              <a:off x="679037" y="1882126"/>
              <a:ext cx="2379819" cy="1534699"/>
            </a:xfrm>
            <a:custGeom>
              <a:avLst/>
              <a:gdLst>
                <a:gd name="connsiteX0" fmla="*/ 0 w 2379819"/>
                <a:gd name="connsiteY0" fmla="*/ 1534700 h 1534699"/>
                <a:gd name="connsiteX1" fmla="*/ 2379820 w 2379819"/>
                <a:gd name="connsiteY1" fmla="*/ 1534700 h 1534699"/>
                <a:gd name="connsiteX2" fmla="*/ 2379820 w 2379819"/>
                <a:gd name="connsiteY2" fmla="*/ 0 h 1534699"/>
                <a:gd name="connsiteX3" fmla="*/ 0 w 2379819"/>
                <a:gd name="connsiteY3" fmla="*/ 0 h 1534699"/>
              </a:gdLst>
              <a:ahLst/>
              <a:cxnLst>
                <a:cxn ang="0">
                  <a:pos x="connsiteX0" y="connsiteY0"/>
                </a:cxn>
                <a:cxn ang="0">
                  <a:pos x="connsiteX1" y="connsiteY1"/>
                </a:cxn>
                <a:cxn ang="0">
                  <a:pos x="connsiteX2" y="connsiteY2"/>
                </a:cxn>
                <a:cxn ang="0">
                  <a:pos x="connsiteX3" y="connsiteY3"/>
                </a:cxn>
              </a:cxnLst>
              <a:rect l="l" t="t" r="r" b="b"/>
              <a:pathLst>
                <a:path w="2379819" h="1534699">
                  <a:moveTo>
                    <a:pt x="0" y="1534700"/>
                  </a:moveTo>
                  <a:lnTo>
                    <a:pt x="2379820" y="1534700"/>
                  </a:lnTo>
                  <a:lnTo>
                    <a:pt x="2379820" y="0"/>
                  </a:lnTo>
                  <a:lnTo>
                    <a:pt x="0" y="0"/>
                  </a:lnTo>
                  <a:close/>
                </a:path>
              </a:pathLst>
            </a:custGeom>
            <a:solidFill>
              <a:srgbClr val="FFFFFF"/>
            </a:solidFill>
            <a:ln w="1155" cap="flat">
              <a:noFill/>
              <a:prstDash val="solid"/>
              <a:miter/>
            </a:ln>
          </p:spPr>
          <p:txBody>
            <a:bodyPr rtlCol="0" anchor="ctr"/>
            <a:lstStyle/>
            <a:p>
              <a:endParaRPr lang="de-DE"/>
            </a:p>
          </p:txBody>
        </p:sp>
        <p:sp>
          <p:nvSpPr>
            <p:cNvPr id="384" name="Freeform 383">
              <a:extLst>
                <a:ext uri="{FF2B5EF4-FFF2-40B4-BE49-F238E27FC236}">
                  <a16:creationId xmlns:a16="http://schemas.microsoft.com/office/drawing/2014/main" id="{15872F22-06C7-A482-D3C5-4924A78B6360}"/>
                </a:ext>
              </a:extLst>
            </p:cNvPr>
            <p:cNvSpPr/>
            <p:nvPr/>
          </p:nvSpPr>
          <p:spPr>
            <a:xfrm>
              <a:off x="8883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5" name="Freeform 384">
              <a:extLst>
                <a:ext uri="{FF2B5EF4-FFF2-40B4-BE49-F238E27FC236}">
                  <a16:creationId xmlns:a16="http://schemas.microsoft.com/office/drawing/2014/main" id="{ADD08F61-6AFE-DF80-3C72-F0FADFAD787E}"/>
                </a:ext>
              </a:extLst>
            </p:cNvPr>
            <p:cNvSpPr/>
            <p:nvPr/>
          </p:nvSpPr>
          <p:spPr>
            <a:xfrm>
              <a:off x="13786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6" name="Freeform 385">
              <a:extLst>
                <a:ext uri="{FF2B5EF4-FFF2-40B4-BE49-F238E27FC236}">
                  <a16:creationId xmlns:a16="http://schemas.microsoft.com/office/drawing/2014/main" id="{3C226221-BE23-B451-286B-3A6308401F9E}"/>
                </a:ext>
              </a:extLst>
            </p:cNvPr>
            <p:cNvSpPr/>
            <p:nvPr/>
          </p:nvSpPr>
          <p:spPr>
            <a:xfrm>
              <a:off x="18689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7" name="Freeform 386">
              <a:extLst>
                <a:ext uri="{FF2B5EF4-FFF2-40B4-BE49-F238E27FC236}">
                  <a16:creationId xmlns:a16="http://schemas.microsoft.com/office/drawing/2014/main" id="{1AD10769-54FC-8887-94FB-5E4CF51FAC36}"/>
                </a:ext>
              </a:extLst>
            </p:cNvPr>
            <p:cNvSpPr/>
            <p:nvPr/>
          </p:nvSpPr>
          <p:spPr>
            <a:xfrm>
              <a:off x="235922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8" name="Freeform 387">
              <a:extLst>
                <a:ext uri="{FF2B5EF4-FFF2-40B4-BE49-F238E27FC236}">
                  <a16:creationId xmlns:a16="http://schemas.microsoft.com/office/drawing/2014/main" id="{67CDDFDF-0B28-D4E9-2B64-026FE0857070}"/>
                </a:ext>
              </a:extLst>
            </p:cNvPr>
            <p:cNvSpPr/>
            <p:nvPr/>
          </p:nvSpPr>
          <p:spPr>
            <a:xfrm>
              <a:off x="284950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9" name="Freeform 388">
              <a:extLst>
                <a:ext uri="{FF2B5EF4-FFF2-40B4-BE49-F238E27FC236}">
                  <a16:creationId xmlns:a16="http://schemas.microsoft.com/office/drawing/2014/main" id="{960905C7-C032-E768-C4FD-DA670CBCF001}"/>
                </a:ext>
              </a:extLst>
            </p:cNvPr>
            <p:cNvSpPr/>
            <p:nvPr/>
          </p:nvSpPr>
          <p:spPr>
            <a:xfrm>
              <a:off x="679037" y="3416826"/>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4620" cap="rnd">
              <a:solidFill>
                <a:srgbClr val="000000"/>
              </a:solidFill>
              <a:prstDash val="solid"/>
              <a:round/>
            </a:ln>
          </p:spPr>
          <p:txBody>
            <a:bodyPr rtlCol="0" anchor="ctr"/>
            <a:lstStyle/>
            <a:p>
              <a:endParaRPr lang="de-DE"/>
            </a:p>
          </p:txBody>
        </p:sp>
        <p:sp>
          <p:nvSpPr>
            <p:cNvPr id="390" name="Freeform 389">
              <a:extLst>
                <a:ext uri="{FF2B5EF4-FFF2-40B4-BE49-F238E27FC236}">
                  <a16:creationId xmlns:a16="http://schemas.microsoft.com/office/drawing/2014/main" id="{25869FF7-4B26-5BAF-07E5-3A507CBFB103}"/>
                </a:ext>
              </a:extLst>
            </p:cNvPr>
            <p:cNvSpPr/>
            <p:nvPr/>
          </p:nvSpPr>
          <p:spPr>
            <a:xfrm>
              <a:off x="8883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1" name="Freeform 390">
              <a:extLst>
                <a:ext uri="{FF2B5EF4-FFF2-40B4-BE49-F238E27FC236}">
                  <a16:creationId xmlns:a16="http://schemas.microsoft.com/office/drawing/2014/main" id="{28576E36-33CF-DA81-FE1F-770FE0100B82}"/>
                </a:ext>
              </a:extLst>
            </p:cNvPr>
            <p:cNvSpPr/>
            <p:nvPr/>
          </p:nvSpPr>
          <p:spPr>
            <a:xfrm>
              <a:off x="13786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2" name="Freeform 391">
              <a:extLst>
                <a:ext uri="{FF2B5EF4-FFF2-40B4-BE49-F238E27FC236}">
                  <a16:creationId xmlns:a16="http://schemas.microsoft.com/office/drawing/2014/main" id="{923857BF-398E-3124-BB92-D28EAF975856}"/>
                </a:ext>
              </a:extLst>
            </p:cNvPr>
            <p:cNvSpPr/>
            <p:nvPr/>
          </p:nvSpPr>
          <p:spPr>
            <a:xfrm>
              <a:off x="18689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3" name="Freeform 392">
              <a:extLst>
                <a:ext uri="{FF2B5EF4-FFF2-40B4-BE49-F238E27FC236}">
                  <a16:creationId xmlns:a16="http://schemas.microsoft.com/office/drawing/2014/main" id="{55BD02E8-D5B2-E209-CD0C-43A426DCEB02}"/>
                </a:ext>
              </a:extLst>
            </p:cNvPr>
            <p:cNvSpPr/>
            <p:nvPr/>
          </p:nvSpPr>
          <p:spPr>
            <a:xfrm>
              <a:off x="235922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4" name="Freeform 393">
              <a:extLst>
                <a:ext uri="{FF2B5EF4-FFF2-40B4-BE49-F238E27FC236}">
                  <a16:creationId xmlns:a16="http://schemas.microsoft.com/office/drawing/2014/main" id="{63ACBB73-B5E6-254F-1A50-13506619D161}"/>
                </a:ext>
              </a:extLst>
            </p:cNvPr>
            <p:cNvSpPr/>
            <p:nvPr/>
          </p:nvSpPr>
          <p:spPr>
            <a:xfrm>
              <a:off x="284950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5" name="Freeform 394">
              <a:extLst>
                <a:ext uri="{FF2B5EF4-FFF2-40B4-BE49-F238E27FC236}">
                  <a16:creationId xmlns:a16="http://schemas.microsoft.com/office/drawing/2014/main" id="{B99C1A6E-333D-E469-79B0-05EEFFC99739}"/>
                </a:ext>
              </a:extLst>
            </p:cNvPr>
            <p:cNvSpPr/>
            <p:nvPr/>
          </p:nvSpPr>
          <p:spPr>
            <a:xfrm>
              <a:off x="818506"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396" name="Freeform 395">
              <a:extLst>
                <a:ext uri="{FF2B5EF4-FFF2-40B4-BE49-F238E27FC236}">
                  <a16:creationId xmlns:a16="http://schemas.microsoft.com/office/drawing/2014/main" id="{D4F1AB58-4F4F-780F-53F1-BF4770ABD9EA}"/>
                </a:ext>
              </a:extLst>
            </p:cNvPr>
            <p:cNvSpPr/>
            <p:nvPr/>
          </p:nvSpPr>
          <p:spPr>
            <a:xfrm>
              <a:off x="883417"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397" name="Freeform 396">
              <a:extLst>
                <a:ext uri="{FF2B5EF4-FFF2-40B4-BE49-F238E27FC236}">
                  <a16:creationId xmlns:a16="http://schemas.microsoft.com/office/drawing/2014/main" id="{3F11C1DE-0F33-C41E-A226-0F7E12AC4692}"/>
                </a:ext>
              </a:extLst>
            </p:cNvPr>
            <p:cNvSpPr/>
            <p:nvPr/>
          </p:nvSpPr>
          <p:spPr>
            <a:xfrm>
              <a:off x="909951" y="3455216"/>
              <a:ext cx="48297" cy="72482"/>
            </a:xfrm>
            <a:custGeom>
              <a:avLst/>
              <a:gdLst>
                <a:gd name="connsiteX0" fmla="*/ 24149 w 48297"/>
                <a:gd name="connsiteY0" fmla="*/ 7486 h 72482"/>
                <a:gd name="connsiteX1" fmla="*/ 13151 w 48297"/>
                <a:gd name="connsiteY1" fmla="*/ 14695 h 72482"/>
                <a:gd name="connsiteX2" fmla="*/ 9501 w 48297"/>
                <a:gd name="connsiteY2" fmla="*/ 36264 h 72482"/>
                <a:gd name="connsiteX3" fmla="*/ 13151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7 w 48297"/>
                <a:gd name="connsiteY14" fmla="*/ 63217 h 72482"/>
                <a:gd name="connsiteX15" fmla="*/ 0 w 48297"/>
                <a:gd name="connsiteY15" fmla="*/ 36264 h 72482"/>
                <a:gd name="connsiteX16" fmla="*/ 6177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1" y="14695"/>
                  </a:cubicBezTo>
                  <a:cubicBezTo>
                    <a:pt x="10718" y="19467"/>
                    <a:pt x="9501" y="26652"/>
                    <a:pt x="9501" y="36264"/>
                  </a:cubicBezTo>
                  <a:cubicBezTo>
                    <a:pt x="9501" y="45842"/>
                    <a:pt x="10718" y="53039"/>
                    <a:pt x="13151" y="57845"/>
                  </a:cubicBezTo>
                  <a:cubicBezTo>
                    <a:pt x="15616" y="62616"/>
                    <a:pt x="19282" y="64996"/>
                    <a:pt x="24149" y="64996"/>
                  </a:cubicBezTo>
                  <a:cubicBezTo>
                    <a:pt x="29047" y="64996"/>
                    <a:pt x="32713" y="62616"/>
                    <a:pt x="35147" y="57845"/>
                  </a:cubicBezTo>
                  <a:cubicBezTo>
                    <a:pt x="37611" y="53039"/>
                    <a:pt x="38844" y="45842"/>
                    <a:pt x="38844" y="36264"/>
                  </a:cubicBezTo>
                  <a:cubicBezTo>
                    <a:pt x="38844" y="26652"/>
                    <a:pt x="37611"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398" name="Freeform 397">
              <a:extLst>
                <a:ext uri="{FF2B5EF4-FFF2-40B4-BE49-F238E27FC236}">
                  <a16:creationId xmlns:a16="http://schemas.microsoft.com/office/drawing/2014/main" id="{77F0D20C-D178-193F-D53D-864F2F223221}"/>
                </a:ext>
              </a:extLst>
            </p:cNvPr>
            <p:cNvSpPr/>
            <p:nvPr/>
          </p:nvSpPr>
          <p:spPr>
            <a:xfrm>
              <a:off x="1310147"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5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4" y="32718"/>
                    <a:pt x="31480" y="29853"/>
                    <a:pt x="32666" y="27519"/>
                  </a:cubicBezTo>
                  <a:cubicBezTo>
                    <a:pt x="33882" y="25151"/>
                    <a:pt x="34491" y="22817"/>
                    <a:pt x="34491" y="20541"/>
                  </a:cubicBezTo>
                  <a:cubicBezTo>
                    <a:pt x="34491" y="16832"/>
                    <a:pt x="33181" y="13806"/>
                    <a:pt x="30560" y="11460"/>
                  </a:cubicBezTo>
                  <a:cubicBezTo>
                    <a:pt x="27971" y="9115"/>
                    <a:pt x="24586" y="7948"/>
                    <a:pt x="20405" y="7948"/>
                  </a:cubicBezTo>
                  <a:cubicBezTo>
                    <a:pt x="17440" y="7948"/>
                    <a:pt x="14305" y="8468"/>
                    <a:pt x="10997" y="9496"/>
                  </a:cubicBezTo>
                  <a:cubicBezTo>
                    <a:pt x="7722" y="10525"/>
                    <a:pt x="4212" y="12084"/>
                    <a:pt x="468" y="14175"/>
                  </a:cubicBezTo>
                  <a:lnTo>
                    <a:pt x="468" y="4633"/>
                  </a:lnTo>
                  <a:cubicBezTo>
                    <a:pt x="4275" y="3096"/>
                    <a:pt x="7831"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399" name="Freeform 398">
              <a:extLst>
                <a:ext uri="{FF2B5EF4-FFF2-40B4-BE49-F238E27FC236}">
                  <a16:creationId xmlns:a16="http://schemas.microsoft.com/office/drawing/2014/main" id="{ADAB9FE1-1FB8-15D8-95D9-4D7CE6DA5069}"/>
                </a:ext>
              </a:extLst>
            </p:cNvPr>
            <p:cNvSpPr/>
            <p:nvPr/>
          </p:nvSpPr>
          <p:spPr>
            <a:xfrm>
              <a:off x="1374355"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0" name="Freeform 399">
              <a:extLst>
                <a:ext uri="{FF2B5EF4-FFF2-40B4-BE49-F238E27FC236}">
                  <a16:creationId xmlns:a16="http://schemas.microsoft.com/office/drawing/2014/main" id="{178E5705-CAD3-6612-4B94-14E1583AB02E}"/>
                </a:ext>
              </a:extLst>
            </p:cNvPr>
            <p:cNvSpPr/>
            <p:nvPr/>
          </p:nvSpPr>
          <p:spPr>
            <a:xfrm>
              <a:off x="1401967"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7 w 45208"/>
                <a:gd name="connsiteY3" fmla="*/ 7960 h 71223"/>
                <a:gd name="connsiteX4" fmla="*/ 11607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7" y="7960"/>
                  </a:lnTo>
                  <a:lnTo>
                    <a:pt x="11607"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60" y="71223"/>
                    <a:pt x="12466" y="70981"/>
                    <a:pt x="9407" y="70484"/>
                  </a:cubicBezTo>
                  <a:cubicBezTo>
                    <a:pt x="6381" y="69987"/>
                    <a:pt x="3245" y="69236"/>
                    <a:pt x="0" y="68231"/>
                  </a:cubicBezTo>
                  <a:lnTo>
                    <a:pt x="0" y="58735"/>
                  </a:lnTo>
                  <a:cubicBezTo>
                    <a:pt x="2808"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401" name="Freeform 400">
              <a:extLst>
                <a:ext uri="{FF2B5EF4-FFF2-40B4-BE49-F238E27FC236}">
                  <a16:creationId xmlns:a16="http://schemas.microsoft.com/office/drawing/2014/main" id="{E856CDBE-142C-E87D-779F-628007EE8D50}"/>
                </a:ext>
              </a:extLst>
            </p:cNvPr>
            <p:cNvSpPr/>
            <p:nvPr/>
          </p:nvSpPr>
          <p:spPr>
            <a:xfrm>
              <a:off x="1799607" y="3456475"/>
              <a:ext cx="45217" cy="71223"/>
            </a:xfrm>
            <a:custGeom>
              <a:avLst/>
              <a:gdLst>
                <a:gd name="connsiteX0" fmla="*/ 2957 w 45217"/>
                <a:gd name="connsiteY0" fmla="*/ 0 h 71223"/>
                <a:gd name="connsiteX1" fmla="*/ 40065 w 45217"/>
                <a:gd name="connsiteY1" fmla="*/ 0 h 71223"/>
                <a:gd name="connsiteX2" fmla="*/ 40065 w 45217"/>
                <a:gd name="connsiteY2" fmla="*/ 7960 h 71223"/>
                <a:gd name="connsiteX3" fmla="*/ 11611 w 45217"/>
                <a:gd name="connsiteY3" fmla="*/ 7960 h 71223"/>
                <a:gd name="connsiteX4" fmla="*/ 11611 w 45217"/>
                <a:gd name="connsiteY4" fmla="*/ 25081 h 71223"/>
                <a:gd name="connsiteX5" fmla="*/ 15723 w 45217"/>
                <a:gd name="connsiteY5" fmla="*/ 24053 h 71223"/>
                <a:gd name="connsiteX6" fmla="*/ 19848 w 45217"/>
                <a:gd name="connsiteY6" fmla="*/ 23683 h 71223"/>
                <a:gd name="connsiteX7" fmla="*/ 38379 w 45217"/>
                <a:gd name="connsiteY7" fmla="*/ 30095 h 71223"/>
                <a:gd name="connsiteX8" fmla="*/ 45218 w 45217"/>
                <a:gd name="connsiteY8" fmla="*/ 47459 h 71223"/>
                <a:gd name="connsiteX9" fmla="*/ 38194 w 45217"/>
                <a:gd name="connsiteY9" fmla="*/ 65008 h 71223"/>
                <a:gd name="connsiteX10" fmla="*/ 18392 w 45217"/>
                <a:gd name="connsiteY10" fmla="*/ 71223 h 71223"/>
                <a:gd name="connsiteX11" fmla="*/ 9416 w 45217"/>
                <a:gd name="connsiteY11" fmla="*/ 70484 h 71223"/>
                <a:gd name="connsiteX12" fmla="*/ 0 w 45217"/>
                <a:gd name="connsiteY12" fmla="*/ 68231 h 71223"/>
                <a:gd name="connsiteX13" fmla="*/ 0 w 45217"/>
                <a:gd name="connsiteY13" fmla="*/ 58735 h 71223"/>
                <a:gd name="connsiteX14" fmla="*/ 8711 w 45217"/>
                <a:gd name="connsiteY14" fmla="*/ 62154 h 71223"/>
                <a:gd name="connsiteX15" fmla="*/ 18207 w 45217"/>
                <a:gd name="connsiteY15" fmla="*/ 63275 h 71223"/>
                <a:gd name="connsiteX16" fmla="*/ 31031 w 45217"/>
                <a:gd name="connsiteY16" fmla="*/ 59012 h 71223"/>
                <a:gd name="connsiteX17" fmla="*/ 35756 w 45217"/>
                <a:gd name="connsiteY17" fmla="*/ 47459 h 71223"/>
                <a:gd name="connsiteX18" fmla="*/ 31031 w 45217"/>
                <a:gd name="connsiteY18" fmla="*/ 35895 h 71223"/>
                <a:gd name="connsiteX19" fmla="*/ 18207 w 45217"/>
                <a:gd name="connsiteY19" fmla="*/ 31632 h 71223"/>
                <a:gd name="connsiteX20" fmla="*/ 10629 w 45217"/>
                <a:gd name="connsiteY20" fmla="*/ 32475 h 71223"/>
                <a:gd name="connsiteX21" fmla="*/ 2957 w 45217"/>
                <a:gd name="connsiteY21" fmla="*/ 35098 h 71223"/>
                <a:gd name="connsiteX22" fmla="*/ 2957 w 4521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17" h="71223">
                  <a:moveTo>
                    <a:pt x="2957"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27" y="25821"/>
                    <a:pt x="38379" y="30095"/>
                  </a:cubicBezTo>
                  <a:cubicBezTo>
                    <a:pt x="42942" y="34370"/>
                    <a:pt x="45218" y="40158"/>
                    <a:pt x="45218" y="47459"/>
                  </a:cubicBezTo>
                  <a:cubicBezTo>
                    <a:pt x="45218" y="54980"/>
                    <a:pt x="42873" y="60826"/>
                    <a:pt x="38194" y="65008"/>
                  </a:cubicBezTo>
                  <a:cubicBezTo>
                    <a:pt x="33515" y="69155"/>
                    <a:pt x="26907" y="71223"/>
                    <a:pt x="18392" y="71223"/>
                  </a:cubicBezTo>
                  <a:cubicBezTo>
                    <a:pt x="15469" y="71223"/>
                    <a:pt x="12477" y="70981"/>
                    <a:pt x="9416" y="70484"/>
                  </a:cubicBezTo>
                  <a:cubicBezTo>
                    <a:pt x="6389" y="69987"/>
                    <a:pt x="3246" y="69236"/>
                    <a:pt x="0" y="68231"/>
                  </a:cubicBezTo>
                  <a:lnTo>
                    <a:pt x="0" y="58735"/>
                  </a:lnTo>
                  <a:cubicBezTo>
                    <a:pt x="2807" y="60260"/>
                    <a:pt x="5719" y="61403"/>
                    <a:pt x="8711" y="62154"/>
                  </a:cubicBezTo>
                  <a:cubicBezTo>
                    <a:pt x="11703" y="62905"/>
                    <a:pt x="14869" y="63275"/>
                    <a:pt x="18207" y="63275"/>
                  </a:cubicBezTo>
                  <a:cubicBezTo>
                    <a:pt x="23602" y="63275"/>
                    <a:pt x="27877" y="61854"/>
                    <a:pt x="31031" y="59012"/>
                  </a:cubicBezTo>
                  <a:cubicBezTo>
                    <a:pt x="34185" y="56182"/>
                    <a:pt x="35756" y="52323"/>
                    <a:pt x="35756" y="47459"/>
                  </a:cubicBezTo>
                  <a:cubicBezTo>
                    <a:pt x="35756" y="42595"/>
                    <a:pt x="34185" y="38737"/>
                    <a:pt x="31031" y="35895"/>
                  </a:cubicBezTo>
                  <a:cubicBezTo>
                    <a:pt x="27877" y="33053"/>
                    <a:pt x="23602" y="31632"/>
                    <a:pt x="18207" y="31632"/>
                  </a:cubicBezTo>
                  <a:cubicBezTo>
                    <a:pt x="15677" y="31632"/>
                    <a:pt x="13159" y="31909"/>
                    <a:pt x="10629" y="32475"/>
                  </a:cubicBezTo>
                  <a:cubicBezTo>
                    <a:pt x="8133" y="33041"/>
                    <a:pt x="5580" y="33908"/>
                    <a:pt x="2957" y="35098"/>
                  </a:cubicBezTo>
                  <a:lnTo>
                    <a:pt x="2957" y="0"/>
                  </a:lnTo>
                  <a:close/>
                </a:path>
              </a:pathLst>
            </a:custGeom>
            <a:solidFill>
              <a:srgbClr val="000000"/>
            </a:solidFill>
            <a:ln w="1155" cap="flat">
              <a:noFill/>
              <a:prstDash val="solid"/>
              <a:miter/>
            </a:ln>
          </p:spPr>
          <p:txBody>
            <a:bodyPr rtlCol="0" anchor="ctr"/>
            <a:lstStyle/>
            <a:p>
              <a:endParaRPr lang="de-DE"/>
            </a:p>
          </p:txBody>
        </p:sp>
        <p:sp>
          <p:nvSpPr>
            <p:cNvPr id="402" name="Freeform 401">
              <a:extLst>
                <a:ext uri="{FF2B5EF4-FFF2-40B4-BE49-F238E27FC236}">
                  <a16:creationId xmlns:a16="http://schemas.microsoft.com/office/drawing/2014/main" id="{5AD48250-146C-7D04-33EB-C1126624C627}"/>
                </a:ext>
              </a:extLst>
            </p:cNvPr>
            <p:cNvSpPr/>
            <p:nvPr/>
          </p:nvSpPr>
          <p:spPr>
            <a:xfrm>
              <a:off x="1863448"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3" name="Freeform 402">
              <a:extLst>
                <a:ext uri="{FF2B5EF4-FFF2-40B4-BE49-F238E27FC236}">
                  <a16:creationId xmlns:a16="http://schemas.microsoft.com/office/drawing/2014/main" id="{F38CB885-5919-6EA8-FF5F-690E2662661F}"/>
                </a:ext>
              </a:extLst>
            </p:cNvPr>
            <p:cNvSpPr/>
            <p:nvPr/>
          </p:nvSpPr>
          <p:spPr>
            <a:xfrm>
              <a:off x="1889985" y="3455216"/>
              <a:ext cx="48291" cy="72482"/>
            </a:xfrm>
            <a:custGeom>
              <a:avLst/>
              <a:gdLst>
                <a:gd name="connsiteX0" fmla="*/ 24146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6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6 w 48291"/>
                <a:gd name="connsiteY8" fmla="*/ 7486 h 72482"/>
                <a:gd name="connsiteX9" fmla="*/ 24146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6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6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6" y="72483"/>
                  </a:cubicBezTo>
                  <a:cubicBezTo>
                    <a:pt x="16313" y="72483"/>
                    <a:pt x="10317" y="69398"/>
                    <a:pt x="6169" y="63217"/>
                  </a:cubicBezTo>
                  <a:cubicBezTo>
                    <a:pt x="2056" y="57013"/>
                    <a:pt x="0" y="48025"/>
                    <a:pt x="0" y="36264"/>
                  </a:cubicBezTo>
                  <a:cubicBezTo>
                    <a:pt x="0" y="24469"/>
                    <a:pt x="2056" y="15492"/>
                    <a:pt x="6169" y="9312"/>
                  </a:cubicBezTo>
                  <a:cubicBezTo>
                    <a:pt x="10317"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404" name="Freeform 403">
              <a:extLst>
                <a:ext uri="{FF2B5EF4-FFF2-40B4-BE49-F238E27FC236}">
                  <a16:creationId xmlns:a16="http://schemas.microsoft.com/office/drawing/2014/main" id="{6D74902F-3C8E-9710-2B75-D01D9E432A3B}"/>
                </a:ext>
              </a:extLst>
            </p:cNvPr>
            <p:cNvSpPr/>
            <p:nvPr/>
          </p:nvSpPr>
          <p:spPr>
            <a:xfrm>
              <a:off x="2291135"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93 w 44929"/>
                <a:gd name="connsiteY4" fmla="*/ 69872 h 69871"/>
                <a:gd name="connsiteX5" fmla="*/ 33561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93" y="69872"/>
                  </a:lnTo>
                  <a:lnTo>
                    <a:pt x="33561"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405" name="Freeform 404">
              <a:extLst>
                <a:ext uri="{FF2B5EF4-FFF2-40B4-BE49-F238E27FC236}">
                  <a16:creationId xmlns:a16="http://schemas.microsoft.com/office/drawing/2014/main" id="{6416257D-1450-44CC-9666-ECE234D5D793}"/>
                </a:ext>
              </a:extLst>
            </p:cNvPr>
            <p:cNvSpPr/>
            <p:nvPr/>
          </p:nvSpPr>
          <p:spPr>
            <a:xfrm>
              <a:off x="2354502"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6" name="Freeform 405">
              <a:extLst>
                <a:ext uri="{FF2B5EF4-FFF2-40B4-BE49-F238E27FC236}">
                  <a16:creationId xmlns:a16="http://schemas.microsoft.com/office/drawing/2014/main" id="{75723853-8535-635A-4CAA-D0FF9F3A4951}"/>
                </a:ext>
              </a:extLst>
            </p:cNvPr>
            <p:cNvSpPr/>
            <p:nvPr/>
          </p:nvSpPr>
          <p:spPr>
            <a:xfrm>
              <a:off x="2382113" y="3456475"/>
              <a:ext cx="45206" cy="71223"/>
            </a:xfrm>
            <a:custGeom>
              <a:avLst/>
              <a:gdLst>
                <a:gd name="connsiteX0" fmla="*/ 2946 w 45206"/>
                <a:gd name="connsiteY0" fmla="*/ 0 h 71223"/>
                <a:gd name="connsiteX1" fmla="*/ 40065 w 45206"/>
                <a:gd name="connsiteY1" fmla="*/ 0 h 71223"/>
                <a:gd name="connsiteX2" fmla="*/ 40065 w 45206"/>
                <a:gd name="connsiteY2" fmla="*/ 7960 h 71223"/>
                <a:gd name="connsiteX3" fmla="*/ 11611 w 45206"/>
                <a:gd name="connsiteY3" fmla="*/ 7960 h 71223"/>
                <a:gd name="connsiteX4" fmla="*/ 11611 w 45206"/>
                <a:gd name="connsiteY4" fmla="*/ 25081 h 71223"/>
                <a:gd name="connsiteX5" fmla="*/ 15723 w 45206"/>
                <a:gd name="connsiteY5" fmla="*/ 24053 h 71223"/>
                <a:gd name="connsiteX6" fmla="*/ 19848 w 45206"/>
                <a:gd name="connsiteY6" fmla="*/ 23683 h 71223"/>
                <a:gd name="connsiteX7" fmla="*/ 38379 w 45206"/>
                <a:gd name="connsiteY7" fmla="*/ 30095 h 71223"/>
                <a:gd name="connsiteX8" fmla="*/ 45206 w 45206"/>
                <a:gd name="connsiteY8" fmla="*/ 47459 h 71223"/>
                <a:gd name="connsiteX9" fmla="*/ 38194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29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15" y="25821"/>
                    <a:pt x="38379" y="30095"/>
                  </a:cubicBezTo>
                  <a:cubicBezTo>
                    <a:pt x="42930" y="34370"/>
                    <a:pt x="45206" y="40158"/>
                    <a:pt x="45206" y="47459"/>
                  </a:cubicBezTo>
                  <a:cubicBezTo>
                    <a:pt x="45206" y="54980"/>
                    <a:pt x="42873" y="60826"/>
                    <a:pt x="38194" y="65008"/>
                  </a:cubicBezTo>
                  <a:cubicBezTo>
                    <a:pt x="33515"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59" y="31909"/>
                    <a:pt x="10629" y="32475"/>
                  </a:cubicBezTo>
                  <a:cubicBezTo>
                    <a:pt x="8122" y="33041"/>
                    <a:pt x="5569"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407" name="Freeform 406">
              <a:extLst>
                <a:ext uri="{FF2B5EF4-FFF2-40B4-BE49-F238E27FC236}">
                  <a16:creationId xmlns:a16="http://schemas.microsoft.com/office/drawing/2014/main" id="{42A0DDE0-622C-F7E8-0AC0-3DB89E18065A}"/>
                </a:ext>
              </a:extLst>
            </p:cNvPr>
            <p:cNvSpPr/>
            <p:nvPr/>
          </p:nvSpPr>
          <p:spPr>
            <a:xfrm>
              <a:off x="2751262"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5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5"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408" name="Freeform 407">
              <a:extLst>
                <a:ext uri="{FF2B5EF4-FFF2-40B4-BE49-F238E27FC236}">
                  <a16:creationId xmlns:a16="http://schemas.microsoft.com/office/drawing/2014/main" id="{D622543A-C927-85F0-2E0B-B271F966C7C8}"/>
                </a:ext>
              </a:extLst>
            </p:cNvPr>
            <p:cNvSpPr/>
            <p:nvPr/>
          </p:nvSpPr>
          <p:spPr>
            <a:xfrm>
              <a:off x="2808021" y="3455216"/>
              <a:ext cx="48302" cy="72482"/>
            </a:xfrm>
            <a:custGeom>
              <a:avLst/>
              <a:gdLst>
                <a:gd name="connsiteX0" fmla="*/ 24157 w 48302"/>
                <a:gd name="connsiteY0" fmla="*/ 7486 h 72482"/>
                <a:gd name="connsiteX1" fmla="*/ 13159 w 48302"/>
                <a:gd name="connsiteY1" fmla="*/ 14695 h 72482"/>
                <a:gd name="connsiteX2" fmla="*/ 9508 w 48302"/>
                <a:gd name="connsiteY2" fmla="*/ 36264 h 72482"/>
                <a:gd name="connsiteX3" fmla="*/ 13159 w 48302"/>
                <a:gd name="connsiteY3" fmla="*/ 57845 h 72482"/>
                <a:gd name="connsiteX4" fmla="*/ 24157 w 48302"/>
                <a:gd name="connsiteY4" fmla="*/ 64996 h 72482"/>
                <a:gd name="connsiteX5" fmla="*/ 35156 w 48302"/>
                <a:gd name="connsiteY5" fmla="*/ 57845 h 72482"/>
                <a:gd name="connsiteX6" fmla="*/ 38852 w 48302"/>
                <a:gd name="connsiteY6" fmla="*/ 36264 h 72482"/>
                <a:gd name="connsiteX7" fmla="*/ 35156 w 48302"/>
                <a:gd name="connsiteY7" fmla="*/ 14695 h 72482"/>
                <a:gd name="connsiteX8" fmla="*/ 24157 w 48302"/>
                <a:gd name="connsiteY8" fmla="*/ 7486 h 72482"/>
                <a:gd name="connsiteX9" fmla="*/ 24157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57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57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57" y="7486"/>
                  </a:moveTo>
                  <a:cubicBezTo>
                    <a:pt x="19294" y="7486"/>
                    <a:pt x="15619" y="9889"/>
                    <a:pt x="13159" y="14695"/>
                  </a:cubicBezTo>
                  <a:cubicBezTo>
                    <a:pt x="10721" y="19467"/>
                    <a:pt x="9508" y="26652"/>
                    <a:pt x="9508" y="36264"/>
                  </a:cubicBezTo>
                  <a:cubicBezTo>
                    <a:pt x="9508" y="45842"/>
                    <a:pt x="10721" y="53039"/>
                    <a:pt x="13159" y="57845"/>
                  </a:cubicBezTo>
                  <a:cubicBezTo>
                    <a:pt x="15619" y="62616"/>
                    <a:pt x="19294" y="64996"/>
                    <a:pt x="24157" y="64996"/>
                  </a:cubicBezTo>
                  <a:cubicBezTo>
                    <a:pt x="29056" y="64996"/>
                    <a:pt x="32718" y="62616"/>
                    <a:pt x="35156" y="57845"/>
                  </a:cubicBezTo>
                  <a:cubicBezTo>
                    <a:pt x="37616" y="53039"/>
                    <a:pt x="38852" y="45842"/>
                    <a:pt x="38852" y="36264"/>
                  </a:cubicBezTo>
                  <a:cubicBezTo>
                    <a:pt x="38852" y="26652"/>
                    <a:pt x="37616" y="19467"/>
                    <a:pt x="35156" y="14695"/>
                  </a:cubicBezTo>
                  <a:cubicBezTo>
                    <a:pt x="32718" y="9889"/>
                    <a:pt x="29056" y="7486"/>
                    <a:pt x="24157" y="7486"/>
                  </a:cubicBezTo>
                  <a:moveTo>
                    <a:pt x="24157"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57"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57" y="0"/>
                  </a:cubicBezTo>
                  <a:close/>
                </a:path>
              </a:pathLst>
            </a:custGeom>
            <a:solidFill>
              <a:srgbClr val="000000"/>
            </a:solidFill>
            <a:ln w="1155" cap="flat">
              <a:noFill/>
              <a:prstDash val="solid"/>
              <a:miter/>
            </a:ln>
          </p:spPr>
          <p:txBody>
            <a:bodyPr rtlCol="0" anchor="ctr"/>
            <a:lstStyle/>
            <a:p>
              <a:endParaRPr lang="de-DE"/>
            </a:p>
          </p:txBody>
        </p:sp>
        <p:sp>
          <p:nvSpPr>
            <p:cNvPr id="409" name="Freeform 408">
              <a:extLst>
                <a:ext uri="{FF2B5EF4-FFF2-40B4-BE49-F238E27FC236}">
                  <a16:creationId xmlns:a16="http://schemas.microsoft.com/office/drawing/2014/main" id="{7D9DAFBC-EBEF-9118-43E9-1218AF8174F3}"/>
                </a:ext>
              </a:extLst>
            </p:cNvPr>
            <p:cNvSpPr/>
            <p:nvPr/>
          </p:nvSpPr>
          <p:spPr>
            <a:xfrm>
              <a:off x="2872937" y="3514459"/>
              <a:ext cx="9877" cy="11887"/>
            </a:xfrm>
            <a:custGeom>
              <a:avLst/>
              <a:gdLst>
                <a:gd name="connsiteX0" fmla="*/ 0 w 9877"/>
                <a:gd name="connsiteY0" fmla="*/ 0 h 11887"/>
                <a:gd name="connsiteX1" fmla="*/ 9877 w 9877"/>
                <a:gd name="connsiteY1" fmla="*/ 0 h 11887"/>
                <a:gd name="connsiteX2" fmla="*/ 9877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7" y="0"/>
                  </a:lnTo>
                  <a:lnTo>
                    <a:pt x="9877"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10" name="Freeform 409">
              <a:extLst>
                <a:ext uri="{FF2B5EF4-FFF2-40B4-BE49-F238E27FC236}">
                  <a16:creationId xmlns:a16="http://schemas.microsoft.com/office/drawing/2014/main" id="{CE318C51-EC1E-72E9-BD5D-04863B2B0A76}"/>
                </a:ext>
              </a:extLst>
            </p:cNvPr>
            <p:cNvSpPr/>
            <p:nvPr/>
          </p:nvSpPr>
          <p:spPr>
            <a:xfrm>
              <a:off x="2899474"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75 w 48291"/>
                <a:gd name="connsiteY10" fmla="*/ 9312 h 72482"/>
                <a:gd name="connsiteX11" fmla="*/ 48291 w 48291"/>
                <a:gd name="connsiteY11" fmla="*/ 36264 h 72482"/>
                <a:gd name="connsiteX12" fmla="*/ 42075 w 48291"/>
                <a:gd name="connsiteY12" fmla="*/ 63217 h 72482"/>
                <a:gd name="connsiteX13" fmla="*/ 24145 w 48291"/>
                <a:gd name="connsiteY13" fmla="*/ 72483 h 72482"/>
                <a:gd name="connsiteX14" fmla="*/ 6181 w 48291"/>
                <a:gd name="connsiteY14" fmla="*/ 63217 h 72482"/>
                <a:gd name="connsiteX15" fmla="*/ 0 w 48291"/>
                <a:gd name="connsiteY15" fmla="*/ 36264 h 72482"/>
                <a:gd name="connsiteX16" fmla="*/ 6181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75" y="9312"/>
                  </a:cubicBezTo>
                  <a:cubicBezTo>
                    <a:pt x="46223" y="15492"/>
                    <a:pt x="48291" y="24469"/>
                    <a:pt x="48291" y="36264"/>
                  </a:cubicBezTo>
                  <a:cubicBezTo>
                    <a:pt x="48291" y="48025"/>
                    <a:pt x="46223" y="57013"/>
                    <a:pt x="42075" y="63217"/>
                  </a:cubicBezTo>
                  <a:cubicBezTo>
                    <a:pt x="37951" y="69398"/>
                    <a:pt x="31978" y="72483"/>
                    <a:pt x="24145" y="72483"/>
                  </a:cubicBezTo>
                  <a:cubicBezTo>
                    <a:pt x="16312" y="72483"/>
                    <a:pt x="10328" y="69398"/>
                    <a:pt x="6181" y="63217"/>
                  </a:cubicBezTo>
                  <a:cubicBezTo>
                    <a:pt x="2056" y="57013"/>
                    <a:pt x="0" y="48025"/>
                    <a:pt x="0" y="36264"/>
                  </a:cubicBezTo>
                  <a:cubicBezTo>
                    <a:pt x="0" y="24469"/>
                    <a:pt x="2056" y="15492"/>
                    <a:pt x="6181" y="9312"/>
                  </a:cubicBezTo>
                  <a:cubicBezTo>
                    <a:pt x="10328"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411" name="Freeform 410">
              <a:extLst>
                <a:ext uri="{FF2B5EF4-FFF2-40B4-BE49-F238E27FC236}">
                  <a16:creationId xmlns:a16="http://schemas.microsoft.com/office/drawing/2014/main" id="{B4BA7437-572E-BE19-7B55-5475C72C9AB0}"/>
                </a:ext>
              </a:extLst>
            </p:cNvPr>
            <p:cNvSpPr/>
            <p:nvPr/>
          </p:nvSpPr>
          <p:spPr>
            <a:xfrm>
              <a:off x="1840354"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30 w 50162"/>
                <a:gd name="connsiteY21" fmla="*/ 60352 h 78155"/>
                <a:gd name="connsiteX22" fmla="*/ 46858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9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497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7 w 50162"/>
                <a:gd name="connsiteY46" fmla="*/ 4286 h 78155"/>
                <a:gd name="connsiteX47" fmla="*/ 8595 w 50162"/>
                <a:gd name="connsiteY47" fmla="*/ 3304 h 78155"/>
                <a:gd name="connsiteX48" fmla="*/ 8977 w 50162"/>
                <a:gd name="connsiteY48" fmla="*/ 1895 h 78155"/>
                <a:gd name="connsiteX49" fmla="*/ 9739 w 50162"/>
                <a:gd name="connsiteY49" fmla="*/ 1248 h 78155"/>
                <a:gd name="connsiteX50" fmla="*/ 10710 w 50162"/>
                <a:gd name="connsiteY50" fmla="*/ 1086 h 78155"/>
                <a:gd name="connsiteX51" fmla="*/ 14718 w 50162"/>
                <a:gd name="connsiteY51" fmla="*/ 763 h 78155"/>
                <a:gd name="connsiteX52" fmla="*/ 20449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56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57" y="31516"/>
                    <a:pt x="45796"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3" y="66487"/>
                    <a:pt x="45299" y="61970"/>
                  </a:cubicBezTo>
                  <a:cubicBezTo>
                    <a:pt x="45472" y="61138"/>
                    <a:pt x="45657" y="60595"/>
                    <a:pt x="45830" y="60352"/>
                  </a:cubicBezTo>
                  <a:cubicBezTo>
                    <a:pt x="46015" y="60098"/>
                    <a:pt x="46362" y="59971"/>
                    <a:pt x="46858"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79" y="77924"/>
                    <a:pt x="3939" y="78155"/>
                    <a:pt x="3189" y="78155"/>
                  </a:cubicBezTo>
                  <a:cubicBezTo>
                    <a:pt x="2461" y="78155"/>
                    <a:pt x="1744" y="77901"/>
                    <a:pt x="1028" y="77393"/>
                  </a:cubicBezTo>
                  <a:cubicBezTo>
                    <a:pt x="347" y="76919"/>
                    <a:pt x="0" y="76133"/>
                    <a:pt x="0" y="75013"/>
                  </a:cubicBezTo>
                  <a:cubicBezTo>
                    <a:pt x="0" y="74435"/>
                    <a:pt x="139" y="73626"/>
                    <a:pt x="427" y="72575"/>
                  </a:cubicBezTo>
                  <a:lnTo>
                    <a:pt x="16497" y="8722"/>
                  </a:lnTo>
                  <a:lnTo>
                    <a:pt x="16832" y="6551"/>
                  </a:lnTo>
                  <a:cubicBezTo>
                    <a:pt x="16832" y="6123"/>
                    <a:pt x="16740" y="5800"/>
                    <a:pt x="16555" y="5580"/>
                  </a:cubicBezTo>
                  <a:cubicBezTo>
                    <a:pt x="16405" y="5326"/>
                    <a:pt x="15908" y="5106"/>
                    <a:pt x="15042" y="4933"/>
                  </a:cubicBezTo>
                  <a:cubicBezTo>
                    <a:pt x="14210" y="4748"/>
                    <a:pt x="12962" y="4656"/>
                    <a:pt x="11310" y="4656"/>
                  </a:cubicBezTo>
                  <a:cubicBezTo>
                    <a:pt x="10629" y="4656"/>
                    <a:pt x="10120" y="4644"/>
                    <a:pt x="9797" y="4610"/>
                  </a:cubicBezTo>
                  <a:cubicBezTo>
                    <a:pt x="9508" y="4575"/>
                    <a:pt x="9231" y="4459"/>
                    <a:pt x="8977" y="4286"/>
                  </a:cubicBezTo>
                  <a:cubicBezTo>
                    <a:pt x="8722" y="4067"/>
                    <a:pt x="8595" y="3732"/>
                    <a:pt x="8595" y="3304"/>
                  </a:cubicBezTo>
                  <a:cubicBezTo>
                    <a:pt x="8595" y="2692"/>
                    <a:pt x="8722" y="2230"/>
                    <a:pt x="8977" y="1895"/>
                  </a:cubicBezTo>
                  <a:cubicBezTo>
                    <a:pt x="9265" y="1537"/>
                    <a:pt x="9520" y="1329"/>
                    <a:pt x="9739" y="1248"/>
                  </a:cubicBezTo>
                  <a:cubicBezTo>
                    <a:pt x="9959" y="1178"/>
                    <a:pt x="10282" y="1121"/>
                    <a:pt x="10710" y="1086"/>
                  </a:cubicBezTo>
                  <a:cubicBezTo>
                    <a:pt x="11322" y="1051"/>
                    <a:pt x="12662" y="936"/>
                    <a:pt x="14718" y="763"/>
                  </a:cubicBezTo>
                  <a:cubicBezTo>
                    <a:pt x="16775" y="543"/>
                    <a:pt x="18681" y="370"/>
                    <a:pt x="20449" y="220"/>
                  </a:cubicBezTo>
                  <a:cubicBezTo>
                    <a:pt x="22216" y="69"/>
                    <a:pt x="23487" y="0"/>
                    <a:pt x="24238" y="0"/>
                  </a:cubicBezTo>
                  <a:cubicBezTo>
                    <a:pt x="24677" y="0"/>
                    <a:pt x="25000" y="116"/>
                    <a:pt x="25220" y="335"/>
                  </a:cubicBezTo>
                  <a:cubicBezTo>
                    <a:pt x="25462" y="508"/>
                    <a:pt x="25613" y="705"/>
                    <a:pt x="25647" y="924"/>
                  </a:cubicBezTo>
                  <a:lnTo>
                    <a:pt x="25705" y="1202"/>
                  </a:lnTo>
                  <a:lnTo>
                    <a:pt x="14175" y="47956"/>
                  </a:lnTo>
                  <a:cubicBezTo>
                    <a:pt x="17352" y="46697"/>
                    <a:pt x="21442" y="43266"/>
                    <a:pt x="26456" y="37674"/>
                  </a:cubicBezTo>
                  <a:cubicBezTo>
                    <a:pt x="32267"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412" name="Freeform 411">
              <a:extLst>
                <a:ext uri="{FF2B5EF4-FFF2-40B4-BE49-F238E27FC236}">
                  <a16:creationId xmlns:a16="http://schemas.microsoft.com/office/drawing/2014/main" id="{1531AF02-68B1-D7FC-4A86-57B53E4ABB42}"/>
                </a:ext>
              </a:extLst>
            </p:cNvPr>
            <p:cNvSpPr/>
            <p:nvPr/>
          </p:nvSpPr>
          <p:spPr>
            <a:xfrm>
              <a:off x="679037" y="3373387"/>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3" name="Freeform 412">
              <a:extLst>
                <a:ext uri="{FF2B5EF4-FFF2-40B4-BE49-F238E27FC236}">
                  <a16:creationId xmlns:a16="http://schemas.microsoft.com/office/drawing/2014/main" id="{4F36A11E-821F-D187-1F30-A95E78D6B9F7}"/>
                </a:ext>
              </a:extLst>
            </p:cNvPr>
            <p:cNvSpPr/>
            <p:nvPr/>
          </p:nvSpPr>
          <p:spPr>
            <a:xfrm>
              <a:off x="679037" y="2952165"/>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4" name="Freeform 413">
              <a:extLst>
                <a:ext uri="{FF2B5EF4-FFF2-40B4-BE49-F238E27FC236}">
                  <a16:creationId xmlns:a16="http://schemas.microsoft.com/office/drawing/2014/main" id="{82C38999-CD52-3547-7F7F-764D9520024C}"/>
                </a:ext>
              </a:extLst>
            </p:cNvPr>
            <p:cNvSpPr/>
            <p:nvPr/>
          </p:nvSpPr>
          <p:spPr>
            <a:xfrm>
              <a:off x="679037" y="2530939"/>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5" name="Freeform 414">
              <a:extLst>
                <a:ext uri="{FF2B5EF4-FFF2-40B4-BE49-F238E27FC236}">
                  <a16:creationId xmlns:a16="http://schemas.microsoft.com/office/drawing/2014/main" id="{B1B9E34F-BD00-E4B2-658C-68B93466D6E5}"/>
                </a:ext>
              </a:extLst>
            </p:cNvPr>
            <p:cNvSpPr/>
            <p:nvPr/>
          </p:nvSpPr>
          <p:spPr>
            <a:xfrm>
              <a:off x="679037" y="2109714"/>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6" name="Freeform 415">
              <a:extLst>
                <a:ext uri="{FF2B5EF4-FFF2-40B4-BE49-F238E27FC236}">
                  <a16:creationId xmlns:a16="http://schemas.microsoft.com/office/drawing/2014/main" id="{45A40E0E-DF8A-8000-147A-11EF38EBC332}"/>
                </a:ext>
              </a:extLst>
            </p:cNvPr>
            <p:cNvSpPr/>
            <p:nvPr/>
          </p:nvSpPr>
          <p:spPr>
            <a:xfrm>
              <a:off x="67903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417" name="Freeform 416">
              <a:extLst>
                <a:ext uri="{FF2B5EF4-FFF2-40B4-BE49-F238E27FC236}">
                  <a16:creationId xmlns:a16="http://schemas.microsoft.com/office/drawing/2014/main" id="{74B9F023-DCFA-BB5A-5893-A9E6E2F33FBD}"/>
                </a:ext>
              </a:extLst>
            </p:cNvPr>
            <p:cNvSpPr/>
            <p:nvPr/>
          </p:nvSpPr>
          <p:spPr>
            <a:xfrm>
              <a:off x="679037"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8" name="Freeform 417">
              <a:extLst>
                <a:ext uri="{FF2B5EF4-FFF2-40B4-BE49-F238E27FC236}">
                  <a16:creationId xmlns:a16="http://schemas.microsoft.com/office/drawing/2014/main" id="{23956763-6D18-840D-247B-CD8BEF4626DA}"/>
                </a:ext>
              </a:extLst>
            </p:cNvPr>
            <p:cNvSpPr/>
            <p:nvPr/>
          </p:nvSpPr>
          <p:spPr>
            <a:xfrm>
              <a:off x="679037" y="2952165"/>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9" name="Freeform 418">
              <a:extLst>
                <a:ext uri="{FF2B5EF4-FFF2-40B4-BE49-F238E27FC236}">
                  <a16:creationId xmlns:a16="http://schemas.microsoft.com/office/drawing/2014/main" id="{E9BA1B50-81A7-6A5A-C612-A9693C620E30}"/>
                </a:ext>
              </a:extLst>
            </p:cNvPr>
            <p:cNvSpPr/>
            <p:nvPr/>
          </p:nvSpPr>
          <p:spPr>
            <a:xfrm>
              <a:off x="679037" y="25309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0" name="Freeform 419">
              <a:extLst>
                <a:ext uri="{FF2B5EF4-FFF2-40B4-BE49-F238E27FC236}">
                  <a16:creationId xmlns:a16="http://schemas.microsoft.com/office/drawing/2014/main" id="{83E74191-0129-A998-6798-BF3DFC306C92}"/>
                </a:ext>
              </a:extLst>
            </p:cNvPr>
            <p:cNvSpPr/>
            <p:nvPr/>
          </p:nvSpPr>
          <p:spPr>
            <a:xfrm>
              <a:off x="679037" y="210971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1" name="Freeform 420">
              <a:extLst>
                <a:ext uri="{FF2B5EF4-FFF2-40B4-BE49-F238E27FC236}">
                  <a16:creationId xmlns:a16="http://schemas.microsoft.com/office/drawing/2014/main" id="{27C236BE-6D01-5990-6065-E94982D7AB41}"/>
                </a:ext>
              </a:extLst>
            </p:cNvPr>
            <p:cNvSpPr/>
            <p:nvPr/>
          </p:nvSpPr>
          <p:spPr>
            <a:xfrm>
              <a:off x="49770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2" name="Freeform 421">
              <a:extLst>
                <a:ext uri="{FF2B5EF4-FFF2-40B4-BE49-F238E27FC236}">
                  <a16:creationId xmlns:a16="http://schemas.microsoft.com/office/drawing/2014/main" id="{B0D96AA1-70EA-966A-B692-140DB898634B}"/>
                </a:ext>
              </a:extLst>
            </p:cNvPr>
            <p:cNvSpPr/>
            <p:nvPr/>
          </p:nvSpPr>
          <p:spPr>
            <a:xfrm>
              <a:off x="562615"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23" name="Freeform 422">
              <a:extLst>
                <a:ext uri="{FF2B5EF4-FFF2-40B4-BE49-F238E27FC236}">
                  <a16:creationId xmlns:a16="http://schemas.microsoft.com/office/drawing/2014/main" id="{43780DED-9060-A78A-29EF-ABEA39F259B1}"/>
                </a:ext>
              </a:extLst>
            </p:cNvPr>
            <p:cNvSpPr/>
            <p:nvPr/>
          </p:nvSpPr>
          <p:spPr>
            <a:xfrm>
              <a:off x="589150"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24" name="Freeform 423">
              <a:extLst>
                <a:ext uri="{FF2B5EF4-FFF2-40B4-BE49-F238E27FC236}">
                  <a16:creationId xmlns:a16="http://schemas.microsoft.com/office/drawing/2014/main" id="{D2041001-3895-3D35-0C6F-1FC9DDC81756}"/>
                </a:ext>
              </a:extLst>
            </p:cNvPr>
            <p:cNvSpPr/>
            <p:nvPr/>
          </p:nvSpPr>
          <p:spPr>
            <a:xfrm>
              <a:off x="500184" y="2915966"/>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6 h 72491"/>
                <a:gd name="connsiteX13" fmla="*/ 24149 w 48296"/>
                <a:gd name="connsiteY13" fmla="*/ 72492 h 72491"/>
                <a:gd name="connsiteX14" fmla="*/ 6177 w 48296"/>
                <a:gd name="connsiteY14" fmla="*/ 63226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0"/>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0"/>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6"/>
                  </a:cubicBezTo>
                  <a:cubicBezTo>
                    <a:pt x="37955" y="69407"/>
                    <a:pt x="31981" y="72492"/>
                    <a:pt x="24149" y="72492"/>
                  </a:cubicBezTo>
                  <a:cubicBezTo>
                    <a:pt x="16317" y="72492"/>
                    <a:pt x="10327" y="69407"/>
                    <a:pt x="6177" y="63226"/>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5" name="Freeform 424">
              <a:extLst>
                <a:ext uri="{FF2B5EF4-FFF2-40B4-BE49-F238E27FC236}">
                  <a16:creationId xmlns:a16="http://schemas.microsoft.com/office/drawing/2014/main" id="{C3C1B7C9-B568-EAE4-C421-5E6124061AE8}"/>
                </a:ext>
              </a:extLst>
            </p:cNvPr>
            <p:cNvSpPr/>
            <p:nvPr/>
          </p:nvSpPr>
          <p:spPr>
            <a:xfrm>
              <a:off x="565095" y="2975213"/>
              <a:ext cx="9875" cy="11892"/>
            </a:xfrm>
            <a:custGeom>
              <a:avLst/>
              <a:gdLst>
                <a:gd name="connsiteX0" fmla="*/ 0 w 9875"/>
                <a:gd name="connsiteY0" fmla="*/ 0 h 11892"/>
                <a:gd name="connsiteX1" fmla="*/ 9875 w 9875"/>
                <a:gd name="connsiteY1" fmla="*/ 0 h 11892"/>
                <a:gd name="connsiteX2" fmla="*/ 9875 w 9875"/>
                <a:gd name="connsiteY2" fmla="*/ 11893 h 11892"/>
                <a:gd name="connsiteX3" fmla="*/ 0 w 9875"/>
                <a:gd name="connsiteY3" fmla="*/ 11893 h 11892"/>
                <a:gd name="connsiteX4" fmla="*/ 0 w 9875"/>
                <a:gd name="connsiteY4" fmla="*/ 0 h 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92">
                  <a:moveTo>
                    <a:pt x="0" y="0"/>
                  </a:moveTo>
                  <a:lnTo>
                    <a:pt x="9875" y="0"/>
                  </a:lnTo>
                  <a:lnTo>
                    <a:pt x="9875" y="11893"/>
                  </a:lnTo>
                  <a:lnTo>
                    <a:pt x="0" y="11893"/>
                  </a:lnTo>
                  <a:lnTo>
                    <a:pt x="0" y="0"/>
                  </a:lnTo>
                  <a:close/>
                </a:path>
              </a:pathLst>
            </a:custGeom>
            <a:solidFill>
              <a:srgbClr val="000000"/>
            </a:solidFill>
            <a:ln w="1155" cap="flat">
              <a:noFill/>
              <a:prstDash val="solid"/>
              <a:miter/>
            </a:ln>
          </p:spPr>
          <p:txBody>
            <a:bodyPr rtlCol="0" anchor="ctr"/>
            <a:lstStyle/>
            <a:p>
              <a:endParaRPr lang="de-DE"/>
            </a:p>
          </p:txBody>
        </p:sp>
        <p:sp>
          <p:nvSpPr>
            <p:cNvPr id="426" name="Freeform 425">
              <a:extLst>
                <a:ext uri="{FF2B5EF4-FFF2-40B4-BE49-F238E27FC236}">
                  <a16:creationId xmlns:a16="http://schemas.microsoft.com/office/drawing/2014/main" id="{DC67C3A7-4725-E922-7AAE-90F508F9005E}"/>
                </a:ext>
              </a:extLst>
            </p:cNvPr>
            <p:cNvSpPr/>
            <p:nvPr/>
          </p:nvSpPr>
          <p:spPr>
            <a:xfrm>
              <a:off x="595843" y="2917229"/>
              <a:ext cx="41604" cy="69876"/>
            </a:xfrm>
            <a:custGeom>
              <a:avLst/>
              <a:gdLst>
                <a:gd name="connsiteX0" fmla="*/ 1356 w 41604"/>
                <a:gd name="connsiteY0" fmla="*/ 61915 h 69876"/>
                <a:gd name="connsiteX1" fmla="*/ 16800 w 41604"/>
                <a:gd name="connsiteY1" fmla="*/ 61915 h 69876"/>
                <a:gd name="connsiteX2" fmla="*/ 16800 w 41604"/>
                <a:gd name="connsiteY2" fmla="*/ 8610 h 69876"/>
                <a:gd name="connsiteX3" fmla="*/ 0 w 41604"/>
                <a:gd name="connsiteY3" fmla="*/ 11980 h 69876"/>
                <a:gd name="connsiteX4" fmla="*/ 0 w 41604"/>
                <a:gd name="connsiteY4" fmla="*/ 3369 h 69876"/>
                <a:gd name="connsiteX5" fmla="*/ 16707 w 41604"/>
                <a:gd name="connsiteY5" fmla="*/ 0 h 69876"/>
                <a:gd name="connsiteX6" fmla="*/ 26160 w 41604"/>
                <a:gd name="connsiteY6" fmla="*/ 0 h 69876"/>
                <a:gd name="connsiteX7" fmla="*/ 26160 w 41604"/>
                <a:gd name="connsiteY7" fmla="*/ 61915 h 69876"/>
                <a:gd name="connsiteX8" fmla="*/ 41604 w 41604"/>
                <a:gd name="connsiteY8" fmla="*/ 61915 h 69876"/>
                <a:gd name="connsiteX9" fmla="*/ 41604 w 41604"/>
                <a:gd name="connsiteY9" fmla="*/ 69876 h 69876"/>
                <a:gd name="connsiteX10" fmla="*/ 1356 w 41604"/>
                <a:gd name="connsiteY10" fmla="*/ 69876 h 69876"/>
                <a:gd name="connsiteX11" fmla="*/ 1356 w 41604"/>
                <a:gd name="connsiteY11" fmla="*/ 61915 h 6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6">
                  <a:moveTo>
                    <a:pt x="1356" y="61915"/>
                  </a:moveTo>
                  <a:lnTo>
                    <a:pt x="16800" y="61915"/>
                  </a:lnTo>
                  <a:lnTo>
                    <a:pt x="16800" y="8610"/>
                  </a:lnTo>
                  <a:lnTo>
                    <a:pt x="0" y="11980"/>
                  </a:lnTo>
                  <a:lnTo>
                    <a:pt x="0" y="3369"/>
                  </a:lnTo>
                  <a:lnTo>
                    <a:pt x="16707" y="0"/>
                  </a:lnTo>
                  <a:lnTo>
                    <a:pt x="26160" y="0"/>
                  </a:lnTo>
                  <a:lnTo>
                    <a:pt x="26160" y="61915"/>
                  </a:lnTo>
                  <a:lnTo>
                    <a:pt x="41604" y="61915"/>
                  </a:lnTo>
                  <a:lnTo>
                    <a:pt x="41604" y="69876"/>
                  </a:lnTo>
                  <a:lnTo>
                    <a:pt x="1356" y="69876"/>
                  </a:lnTo>
                  <a:lnTo>
                    <a:pt x="1356" y="61915"/>
                  </a:lnTo>
                  <a:close/>
                </a:path>
              </a:pathLst>
            </a:custGeom>
            <a:solidFill>
              <a:srgbClr val="000000"/>
            </a:solidFill>
            <a:ln w="1155" cap="flat">
              <a:noFill/>
              <a:prstDash val="solid"/>
              <a:miter/>
            </a:ln>
          </p:spPr>
          <p:txBody>
            <a:bodyPr rtlCol="0" anchor="ctr"/>
            <a:lstStyle/>
            <a:p>
              <a:endParaRPr lang="de-DE"/>
            </a:p>
          </p:txBody>
        </p:sp>
        <p:sp>
          <p:nvSpPr>
            <p:cNvPr id="427" name="Freeform 426">
              <a:extLst>
                <a:ext uri="{FF2B5EF4-FFF2-40B4-BE49-F238E27FC236}">
                  <a16:creationId xmlns:a16="http://schemas.microsoft.com/office/drawing/2014/main" id="{8EEA08A9-EF18-45B8-6820-20AEC0232A6A}"/>
                </a:ext>
              </a:extLst>
            </p:cNvPr>
            <p:cNvSpPr/>
            <p:nvPr/>
          </p:nvSpPr>
          <p:spPr>
            <a:xfrm>
              <a:off x="500933" y="2494739"/>
              <a:ext cx="48297" cy="72493"/>
            </a:xfrm>
            <a:custGeom>
              <a:avLst/>
              <a:gdLst>
                <a:gd name="connsiteX0" fmla="*/ 24149 w 48297"/>
                <a:gd name="connsiteY0" fmla="*/ 7489 h 72493"/>
                <a:gd name="connsiteX1" fmla="*/ 13151 w 48297"/>
                <a:gd name="connsiteY1" fmla="*/ 14695 h 72493"/>
                <a:gd name="connsiteX2" fmla="*/ 9501 w 48297"/>
                <a:gd name="connsiteY2" fmla="*/ 36270 h 72493"/>
                <a:gd name="connsiteX3" fmla="*/ 13151 w 48297"/>
                <a:gd name="connsiteY3" fmla="*/ 57845 h 72493"/>
                <a:gd name="connsiteX4" fmla="*/ 24149 w 48297"/>
                <a:gd name="connsiteY4" fmla="*/ 65004 h 72493"/>
                <a:gd name="connsiteX5" fmla="*/ 35147 w 48297"/>
                <a:gd name="connsiteY5" fmla="*/ 57845 h 72493"/>
                <a:gd name="connsiteX6" fmla="*/ 38844 w 48297"/>
                <a:gd name="connsiteY6" fmla="*/ 36270 h 72493"/>
                <a:gd name="connsiteX7" fmla="*/ 35147 w 48297"/>
                <a:gd name="connsiteY7" fmla="*/ 14695 h 72493"/>
                <a:gd name="connsiteX8" fmla="*/ 24149 w 48297"/>
                <a:gd name="connsiteY8" fmla="*/ 7489 h 72493"/>
                <a:gd name="connsiteX9" fmla="*/ 24149 w 48297"/>
                <a:gd name="connsiteY9" fmla="*/ 0 h 72493"/>
                <a:gd name="connsiteX10" fmla="*/ 42073 w 48297"/>
                <a:gd name="connsiteY10" fmla="*/ 9314 h 72493"/>
                <a:gd name="connsiteX11" fmla="*/ 48298 w 48297"/>
                <a:gd name="connsiteY11" fmla="*/ 36270 h 72493"/>
                <a:gd name="connsiteX12" fmla="*/ 42073 w 48297"/>
                <a:gd name="connsiteY12" fmla="*/ 63227 h 72493"/>
                <a:gd name="connsiteX13" fmla="*/ 24149 w 48297"/>
                <a:gd name="connsiteY13" fmla="*/ 72493 h 72493"/>
                <a:gd name="connsiteX14" fmla="*/ 6177 w 48297"/>
                <a:gd name="connsiteY14" fmla="*/ 63227 h 72493"/>
                <a:gd name="connsiteX15" fmla="*/ 0 w 48297"/>
                <a:gd name="connsiteY15" fmla="*/ 36270 h 72493"/>
                <a:gd name="connsiteX16" fmla="*/ 6177 w 48297"/>
                <a:gd name="connsiteY16" fmla="*/ 9314 h 72493"/>
                <a:gd name="connsiteX17" fmla="*/ 24149 w 48297"/>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3">
                  <a:moveTo>
                    <a:pt x="24149" y="7489"/>
                  </a:moveTo>
                  <a:cubicBezTo>
                    <a:pt x="19282" y="7489"/>
                    <a:pt x="15616" y="9890"/>
                    <a:pt x="13151" y="14695"/>
                  </a:cubicBezTo>
                  <a:cubicBezTo>
                    <a:pt x="10718" y="19469"/>
                    <a:pt x="9501" y="26661"/>
                    <a:pt x="9501" y="36270"/>
                  </a:cubicBezTo>
                  <a:cubicBezTo>
                    <a:pt x="9501" y="45849"/>
                    <a:pt x="10718" y="53040"/>
                    <a:pt x="13151" y="57845"/>
                  </a:cubicBezTo>
                  <a:cubicBezTo>
                    <a:pt x="15616" y="62618"/>
                    <a:pt x="19282" y="65004"/>
                    <a:pt x="24149" y="65004"/>
                  </a:cubicBezTo>
                  <a:cubicBezTo>
                    <a:pt x="29047" y="65004"/>
                    <a:pt x="32713" y="62618"/>
                    <a:pt x="35147" y="57845"/>
                  </a:cubicBezTo>
                  <a:cubicBezTo>
                    <a:pt x="37611" y="53040"/>
                    <a:pt x="38844" y="45849"/>
                    <a:pt x="38844" y="36270"/>
                  </a:cubicBezTo>
                  <a:cubicBezTo>
                    <a:pt x="38844" y="26661"/>
                    <a:pt x="37611" y="19469"/>
                    <a:pt x="35147" y="14695"/>
                  </a:cubicBezTo>
                  <a:cubicBezTo>
                    <a:pt x="32713" y="9890"/>
                    <a:pt x="29047" y="7489"/>
                    <a:pt x="24149" y="7489"/>
                  </a:cubicBezTo>
                  <a:moveTo>
                    <a:pt x="24149" y="0"/>
                  </a:moveTo>
                  <a:cubicBezTo>
                    <a:pt x="31981" y="0"/>
                    <a:pt x="37955" y="3104"/>
                    <a:pt x="42073" y="9314"/>
                  </a:cubicBezTo>
                  <a:cubicBezTo>
                    <a:pt x="46223" y="15491"/>
                    <a:pt x="48298" y="24476"/>
                    <a:pt x="48298" y="36270"/>
                  </a:cubicBezTo>
                  <a:cubicBezTo>
                    <a:pt x="48298" y="48032"/>
                    <a:pt x="46223"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8" name="Freeform 427">
              <a:extLst>
                <a:ext uri="{FF2B5EF4-FFF2-40B4-BE49-F238E27FC236}">
                  <a16:creationId xmlns:a16="http://schemas.microsoft.com/office/drawing/2014/main" id="{1EC18DA5-62DE-04AE-C981-5EE598057942}"/>
                </a:ext>
              </a:extLst>
            </p:cNvPr>
            <p:cNvSpPr/>
            <p:nvPr/>
          </p:nvSpPr>
          <p:spPr>
            <a:xfrm>
              <a:off x="565844" y="2553988"/>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429" name="Freeform 428">
              <a:extLst>
                <a:ext uri="{FF2B5EF4-FFF2-40B4-BE49-F238E27FC236}">
                  <a16:creationId xmlns:a16="http://schemas.microsoft.com/office/drawing/2014/main" id="{8EB8F714-ABB7-BABA-9ADD-AE03537933C1}"/>
                </a:ext>
              </a:extLst>
            </p:cNvPr>
            <p:cNvSpPr/>
            <p:nvPr/>
          </p:nvSpPr>
          <p:spPr>
            <a:xfrm>
              <a:off x="593082" y="2494739"/>
              <a:ext cx="44365" cy="71135"/>
            </a:xfrm>
            <a:custGeom>
              <a:avLst/>
              <a:gdLst>
                <a:gd name="connsiteX0" fmla="*/ 11371 w 44365"/>
                <a:gd name="connsiteY0" fmla="*/ 63180 h 71135"/>
                <a:gd name="connsiteX1" fmla="*/ 44365 w 44365"/>
                <a:gd name="connsiteY1" fmla="*/ 63180 h 71135"/>
                <a:gd name="connsiteX2" fmla="*/ 44365 w 44365"/>
                <a:gd name="connsiteY2" fmla="*/ 71136 h 71135"/>
                <a:gd name="connsiteX3" fmla="*/ 0 w 44365"/>
                <a:gd name="connsiteY3" fmla="*/ 71136 h 71135"/>
                <a:gd name="connsiteX4" fmla="*/ 0 w 44365"/>
                <a:gd name="connsiteY4" fmla="*/ 63180 h 71135"/>
                <a:gd name="connsiteX5" fmla="*/ 14648 w 44365"/>
                <a:gd name="connsiteY5" fmla="*/ 48251 h 71135"/>
                <a:gd name="connsiteX6" fmla="*/ 26347 w 44365"/>
                <a:gd name="connsiteY6" fmla="*/ 36129 h 71135"/>
                <a:gd name="connsiteX7" fmla="*/ 32666 w 44365"/>
                <a:gd name="connsiteY7" fmla="*/ 27519 h 71135"/>
                <a:gd name="connsiteX8" fmla="*/ 34491 w 44365"/>
                <a:gd name="connsiteY8" fmla="*/ 20546 h 71135"/>
                <a:gd name="connsiteX9" fmla="*/ 30560 w 44365"/>
                <a:gd name="connsiteY9" fmla="*/ 11466 h 71135"/>
                <a:gd name="connsiteX10" fmla="*/ 20405 w 44365"/>
                <a:gd name="connsiteY10" fmla="*/ 7956 h 71135"/>
                <a:gd name="connsiteX11" fmla="*/ 10997 w 44365"/>
                <a:gd name="connsiteY11" fmla="*/ 9501 h 71135"/>
                <a:gd name="connsiteX12" fmla="*/ 468 w 44365"/>
                <a:gd name="connsiteY12" fmla="*/ 14181 h 71135"/>
                <a:gd name="connsiteX13" fmla="*/ 468 w 44365"/>
                <a:gd name="connsiteY13" fmla="*/ 4634 h 71135"/>
                <a:gd name="connsiteX14" fmla="*/ 11138 w 44365"/>
                <a:gd name="connsiteY14" fmla="*/ 1170 h 71135"/>
                <a:gd name="connsiteX15" fmla="*/ 20216 w 44365"/>
                <a:gd name="connsiteY15" fmla="*/ 0 h 71135"/>
                <a:gd name="connsiteX16" fmla="*/ 37533 w 44365"/>
                <a:gd name="connsiteY16" fmla="*/ 5429 h 71135"/>
                <a:gd name="connsiteX17" fmla="*/ 43991 w 44365"/>
                <a:gd name="connsiteY17" fmla="*/ 19937 h 71135"/>
                <a:gd name="connsiteX18" fmla="*/ 42353 w 44365"/>
                <a:gd name="connsiteY18" fmla="*/ 28127 h 71135"/>
                <a:gd name="connsiteX19" fmla="*/ 36504 w 44365"/>
                <a:gd name="connsiteY19" fmla="*/ 37206 h 71135"/>
                <a:gd name="connsiteX20" fmla="*/ 29062 w 44365"/>
                <a:gd name="connsiteY20" fmla="*/ 45069 h 71135"/>
                <a:gd name="connsiteX21" fmla="*/ 11371 w 44365"/>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5">
                  <a:moveTo>
                    <a:pt x="11371" y="63180"/>
                  </a:moveTo>
                  <a:lnTo>
                    <a:pt x="44365" y="63180"/>
                  </a:lnTo>
                  <a:lnTo>
                    <a:pt x="44365" y="71136"/>
                  </a:lnTo>
                  <a:lnTo>
                    <a:pt x="0" y="71136"/>
                  </a:lnTo>
                  <a:lnTo>
                    <a:pt x="0" y="63180"/>
                  </a:lnTo>
                  <a:cubicBezTo>
                    <a:pt x="3587" y="59467"/>
                    <a:pt x="8471" y="54490"/>
                    <a:pt x="14648" y="48251"/>
                  </a:cubicBezTo>
                  <a:cubicBezTo>
                    <a:pt x="20856" y="41980"/>
                    <a:pt x="24757" y="37940"/>
                    <a:pt x="26347" y="36129"/>
                  </a:cubicBezTo>
                  <a:cubicBezTo>
                    <a:pt x="29374" y="32729"/>
                    <a:pt x="31480" y="29858"/>
                    <a:pt x="32666" y="27519"/>
                  </a:cubicBezTo>
                  <a:cubicBezTo>
                    <a:pt x="33882" y="25147"/>
                    <a:pt x="34491" y="22823"/>
                    <a:pt x="34491" y="20546"/>
                  </a:cubicBezTo>
                  <a:cubicBezTo>
                    <a:pt x="34491" y="16833"/>
                    <a:pt x="33181" y="13806"/>
                    <a:pt x="30560" y="11466"/>
                  </a:cubicBezTo>
                  <a:cubicBezTo>
                    <a:pt x="27971" y="9127"/>
                    <a:pt x="24586" y="7956"/>
                    <a:pt x="20405" y="7956"/>
                  </a:cubicBezTo>
                  <a:cubicBezTo>
                    <a:pt x="17440" y="7956"/>
                    <a:pt x="14305" y="8472"/>
                    <a:pt x="10997" y="9501"/>
                  </a:cubicBezTo>
                  <a:cubicBezTo>
                    <a:pt x="7722" y="10530"/>
                    <a:pt x="4212" y="12091"/>
                    <a:pt x="468" y="14181"/>
                  </a:cubicBezTo>
                  <a:lnTo>
                    <a:pt x="468" y="4634"/>
                  </a:lnTo>
                  <a:cubicBezTo>
                    <a:pt x="4275" y="3105"/>
                    <a:pt x="7831" y="1950"/>
                    <a:pt x="11138" y="1170"/>
                  </a:cubicBezTo>
                  <a:cubicBezTo>
                    <a:pt x="14446" y="391"/>
                    <a:pt x="17471" y="0"/>
                    <a:pt x="20216" y="0"/>
                  </a:cubicBezTo>
                  <a:cubicBezTo>
                    <a:pt x="27455" y="0"/>
                    <a:pt x="33227" y="1809"/>
                    <a:pt x="37533" y="5429"/>
                  </a:cubicBezTo>
                  <a:cubicBezTo>
                    <a:pt x="41839" y="9048"/>
                    <a:pt x="43991" y="13884"/>
                    <a:pt x="43991" y="19937"/>
                  </a:cubicBezTo>
                  <a:cubicBezTo>
                    <a:pt x="43991" y="22808"/>
                    <a:pt x="43445" y="25538"/>
                    <a:pt x="42353" y="28127"/>
                  </a:cubicBezTo>
                  <a:cubicBezTo>
                    <a:pt x="41292" y="30686"/>
                    <a:pt x="39342" y="33711"/>
                    <a:pt x="36504" y="37206"/>
                  </a:cubicBezTo>
                  <a:cubicBezTo>
                    <a:pt x="35724" y="38111"/>
                    <a:pt x="33243" y="40732"/>
                    <a:pt x="29062" y="45069"/>
                  </a:cubicBezTo>
                  <a:cubicBezTo>
                    <a:pt x="24881" y="49375"/>
                    <a:pt x="18984" y="55411"/>
                    <a:pt x="11371" y="63180"/>
                  </a:cubicBezTo>
                  <a:close/>
                </a:path>
              </a:pathLst>
            </a:custGeom>
            <a:solidFill>
              <a:srgbClr val="000000"/>
            </a:solidFill>
            <a:ln w="1155" cap="flat">
              <a:noFill/>
              <a:prstDash val="solid"/>
              <a:miter/>
            </a:ln>
          </p:spPr>
          <p:txBody>
            <a:bodyPr rtlCol="0" anchor="ctr"/>
            <a:lstStyle/>
            <a:p>
              <a:endParaRPr lang="de-DE"/>
            </a:p>
          </p:txBody>
        </p:sp>
        <p:sp>
          <p:nvSpPr>
            <p:cNvPr id="430" name="Freeform 429">
              <a:extLst>
                <a:ext uri="{FF2B5EF4-FFF2-40B4-BE49-F238E27FC236}">
                  <a16:creationId xmlns:a16="http://schemas.microsoft.com/office/drawing/2014/main" id="{D079EEBE-910D-22EB-2A63-FE7E0204579C}"/>
                </a:ext>
              </a:extLst>
            </p:cNvPr>
            <p:cNvSpPr/>
            <p:nvPr/>
          </p:nvSpPr>
          <p:spPr>
            <a:xfrm>
              <a:off x="499014" y="2073514"/>
              <a:ext cx="48297" cy="72491"/>
            </a:xfrm>
            <a:custGeom>
              <a:avLst/>
              <a:gdLst>
                <a:gd name="connsiteX0" fmla="*/ 24149 w 48297"/>
                <a:gd name="connsiteY0" fmla="*/ 7487 h 72491"/>
                <a:gd name="connsiteX1" fmla="*/ 13151 w 48297"/>
                <a:gd name="connsiteY1" fmla="*/ 14695 h 72491"/>
                <a:gd name="connsiteX2" fmla="*/ 9501 w 48297"/>
                <a:gd name="connsiteY2" fmla="*/ 36269 h 72491"/>
                <a:gd name="connsiteX3" fmla="*/ 13151 w 48297"/>
                <a:gd name="connsiteY3" fmla="*/ 57844 h 72491"/>
                <a:gd name="connsiteX4" fmla="*/ 24149 w 48297"/>
                <a:gd name="connsiteY4" fmla="*/ 65004 h 72491"/>
                <a:gd name="connsiteX5" fmla="*/ 35147 w 48297"/>
                <a:gd name="connsiteY5" fmla="*/ 57844 h 72491"/>
                <a:gd name="connsiteX6" fmla="*/ 38844 w 48297"/>
                <a:gd name="connsiteY6" fmla="*/ 36269 h 72491"/>
                <a:gd name="connsiteX7" fmla="*/ 35147 w 48297"/>
                <a:gd name="connsiteY7" fmla="*/ 14695 h 72491"/>
                <a:gd name="connsiteX8" fmla="*/ 24149 w 48297"/>
                <a:gd name="connsiteY8" fmla="*/ 7487 h 72491"/>
                <a:gd name="connsiteX9" fmla="*/ 24149 w 48297"/>
                <a:gd name="connsiteY9" fmla="*/ 0 h 72491"/>
                <a:gd name="connsiteX10" fmla="*/ 42073 w 48297"/>
                <a:gd name="connsiteY10" fmla="*/ 9313 h 72491"/>
                <a:gd name="connsiteX11" fmla="*/ 48298 w 48297"/>
                <a:gd name="connsiteY11" fmla="*/ 36269 h 72491"/>
                <a:gd name="connsiteX12" fmla="*/ 42073 w 48297"/>
                <a:gd name="connsiteY12" fmla="*/ 63226 h 72491"/>
                <a:gd name="connsiteX13" fmla="*/ 24149 w 48297"/>
                <a:gd name="connsiteY13" fmla="*/ 72492 h 72491"/>
                <a:gd name="connsiteX14" fmla="*/ 6178 w 48297"/>
                <a:gd name="connsiteY14" fmla="*/ 63226 h 72491"/>
                <a:gd name="connsiteX15" fmla="*/ 0 w 48297"/>
                <a:gd name="connsiteY15" fmla="*/ 36269 h 72491"/>
                <a:gd name="connsiteX16" fmla="*/ 6178 w 48297"/>
                <a:gd name="connsiteY16" fmla="*/ 9313 h 72491"/>
                <a:gd name="connsiteX17" fmla="*/ 24149 w 48297"/>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1">
                  <a:moveTo>
                    <a:pt x="24149" y="7487"/>
                  </a:moveTo>
                  <a:cubicBezTo>
                    <a:pt x="19282" y="7487"/>
                    <a:pt x="15616" y="9890"/>
                    <a:pt x="13151" y="14695"/>
                  </a:cubicBezTo>
                  <a:cubicBezTo>
                    <a:pt x="10718" y="19469"/>
                    <a:pt x="9501" y="26661"/>
                    <a:pt x="9501" y="36269"/>
                  </a:cubicBezTo>
                  <a:cubicBezTo>
                    <a:pt x="9501" y="45848"/>
                    <a:pt x="10718" y="53039"/>
                    <a:pt x="13151" y="57844"/>
                  </a:cubicBezTo>
                  <a:cubicBezTo>
                    <a:pt x="15616" y="62618"/>
                    <a:pt x="19282" y="65004"/>
                    <a:pt x="24149" y="65004"/>
                  </a:cubicBezTo>
                  <a:cubicBezTo>
                    <a:pt x="29047" y="65004"/>
                    <a:pt x="32713" y="62618"/>
                    <a:pt x="35147" y="57844"/>
                  </a:cubicBezTo>
                  <a:cubicBezTo>
                    <a:pt x="37611" y="53039"/>
                    <a:pt x="38844" y="45848"/>
                    <a:pt x="38844" y="36269"/>
                  </a:cubicBezTo>
                  <a:cubicBezTo>
                    <a:pt x="38844" y="26661"/>
                    <a:pt x="37611" y="19469"/>
                    <a:pt x="35147" y="14695"/>
                  </a:cubicBezTo>
                  <a:cubicBezTo>
                    <a:pt x="32713" y="9890"/>
                    <a:pt x="29047" y="7487"/>
                    <a:pt x="24149" y="7487"/>
                  </a:cubicBezTo>
                  <a:moveTo>
                    <a:pt x="24149" y="0"/>
                  </a:moveTo>
                  <a:cubicBezTo>
                    <a:pt x="31981" y="0"/>
                    <a:pt x="37955" y="3104"/>
                    <a:pt x="42073" y="9313"/>
                  </a:cubicBezTo>
                  <a:cubicBezTo>
                    <a:pt x="46223" y="15490"/>
                    <a:pt x="48298" y="24476"/>
                    <a:pt x="48298" y="36269"/>
                  </a:cubicBezTo>
                  <a:cubicBezTo>
                    <a:pt x="48298" y="48031"/>
                    <a:pt x="46223" y="57017"/>
                    <a:pt x="42073" y="63226"/>
                  </a:cubicBezTo>
                  <a:cubicBezTo>
                    <a:pt x="37955" y="69404"/>
                    <a:pt x="31981" y="72492"/>
                    <a:pt x="24149" y="72492"/>
                  </a:cubicBezTo>
                  <a:cubicBezTo>
                    <a:pt x="16317" y="72492"/>
                    <a:pt x="10327" y="69404"/>
                    <a:pt x="6178" y="63226"/>
                  </a:cubicBezTo>
                  <a:cubicBezTo>
                    <a:pt x="2060" y="57017"/>
                    <a:pt x="0" y="48031"/>
                    <a:pt x="0" y="36269"/>
                  </a:cubicBezTo>
                  <a:cubicBezTo>
                    <a:pt x="0" y="24476"/>
                    <a:pt x="2060" y="15490"/>
                    <a:pt x="6178"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31" name="Freeform 430">
              <a:extLst>
                <a:ext uri="{FF2B5EF4-FFF2-40B4-BE49-F238E27FC236}">
                  <a16:creationId xmlns:a16="http://schemas.microsoft.com/office/drawing/2014/main" id="{CE560A41-351B-188C-E60B-A0D1DEFA553A}"/>
                </a:ext>
              </a:extLst>
            </p:cNvPr>
            <p:cNvSpPr/>
            <p:nvPr/>
          </p:nvSpPr>
          <p:spPr>
            <a:xfrm>
              <a:off x="563925" y="2132762"/>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32" name="Freeform 431">
              <a:extLst>
                <a:ext uri="{FF2B5EF4-FFF2-40B4-BE49-F238E27FC236}">
                  <a16:creationId xmlns:a16="http://schemas.microsoft.com/office/drawing/2014/main" id="{D739A23D-900E-3FBE-2232-BB5D62231713}"/>
                </a:ext>
              </a:extLst>
            </p:cNvPr>
            <p:cNvSpPr/>
            <p:nvPr/>
          </p:nvSpPr>
          <p:spPr>
            <a:xfrm>
              <a:off x="591444" y="2073514"/>
              <a:ext cx="46003" cy="72491"/>
            </a:xfrm>
            <a:custGeom>
              <a:avLst/>
              <a:gdLst>
                <a:gd name="connsiteX0" fmla="*/ 31589 w 46003"/>
                <a:gd name="connsiteY0" fmla="*/ 33462 h 72491"/>
                <a:gd name="connsiteX1" fmla="*/ 42166 w 46003"/>
                <a:gd name="connsiteY1" fmla="*/ 39499 h 72491"/>
                <a:gd name="connsiteX2" fmla="*/ 46003 w 46003"/>
                <a:gd name="connsiteY2" fmla="*/ 50824 h 72491"/>
                <a:gd name="connsiteX3" fmla="*/ 38890 w 46003"/>
                <a:gd name="connsiteY3" fmla="*/ 66830 h 72491"/>
                <a:gd name="connsiteX4" fmla="*/ 18673 w 46003"/>
                <a:gd name="connsiteY4" fmla="*/ 72492 h 72491"/>
                <a:gd name="connsiteX5" fmla="*/ 9593 w 46003"/>
                <a:gd name="connsiteY5" fmla="*/ 71603 h 72491"/>
                <a:gd name="connsiteX6" fmla="*/ 0 w 46003"/>
                <a:gd name="connsiteY6" fmla="*/ 69029 h 72491"/>
                <a:gd name="connsiteX7" fmla="*/ 0 w 46003"/>
                <a:gd name="connsiteY7" fmla="*/ 59903 h 72491"/>
                <a:gd name="connsiteX8" fmla="*/ 8610 w 46003"/>
                <a:gd name="connsiteY8" fmla="*/ 63366 h 72491"/>
                <a:gd name="connsiteX9" fmla="*/ 18392 w 46003"/>
                <a:gd name="connsiteY9" fmla="*/ 64537 h 72491"/>
                <a:gd name="connsiteX10" fmla="*/ 31917 w 46003"/>
                <a:gd name="connsiteY10" fmla="*/ 61027 h 72491"/>
                <a:gd name="connsiteX11" fmla="*/ 36597 w 46003"/>
                <a:gd name="connsiteY11" fmla="*/ 50824 h 72491"/>
                <a:gd name="connsiteX12" fmla="*/ 32244 w 46003"/>
                <a:gd name="connsiteY12" fmla="*/ 41184 h 72491"/>
                <a:gd name="connsiteX13" fmla="*/ 20218 w 46003"/>
                <a:gd name="connsiteY13" fmla="*/ 37674 h 72491"/>
                <a:gd name="connsiteX14" fmla="*/ 12074 w 46003"/>
                <a:gd name="connsiteY14" fmla="*/ 37674 h 72491"/>
                <a:gd name="connsiteX15" fmla="*/ 12074 w 46003"/>
                <a:gd name="connsiteY15" fmla="*/ 29905 h 72491"/>
                <a:gd name="connsiteX16" fmla="*/ 20592 w 46003"/>
                <a:gd name="connsiteY16" fmla="*/ 29905 h 72491"/>
                <a:gd name="connsiteX17" fmla="*/ 31262 w 46003"/>
                <a:gd name="connsiteY17" fmla="*/ 27143 h 72491"/>
                <a:gd name="connsiteX18" fmla="*/ 34959 w 46003"/>
                <a:gd name="connsiteY18" fmla="*/ 19095 h 72491"/>
                <a:gd name="connsiteX19" fmla="*/ 31121 w 46003"/>
                <a:gd name="connsiteY19" fmla="*/ 10857 h 72491"/>
                <a:gd name="connsiteX20" fmla="*/ 20218 w 46003"/>
                <a:gd name="connsiteY20" fmla="*/ 7955 h 72491"/>
                <a:gd name="connsiteX21" fmla="*/ 11887 w 46003"/>
                <a:gd name="connsiteY21" fmla="*/ 8799 h 72491"/>
                <a:gd name="connsiteX22" fmla="*/ 2106 w 46003"/>
                <a:gd name="connsiteY22" fmla="*/ 11419 h 72491"/>
                <a:gd name="connsiteX23" fmla="*/ 2106 w 46003"/>
                <a:gd name="connsiteY23" fmla="*/ 2994 h 72491"/>
                <a:gd name="connsiteX24" fmla="*/ 12167 w 46003"/>
                <a:gd name="connsiteY24" fmla="*/ 749 h 72491"/>
                <a:gd name="connsiteX25" fmla="*/ 21060 w 46003"/>
                <a:gd name="connsiteY25" fmla="*/ 0 h 72491"/>
                <a:gd name="connsiteX26" fmla="*/ 38094 w 46003"/>
                <a:gd name="connsiteY26" fmla="*/ 4913 h 72491"/>
                <a:gd name="connsiteX27" fmla="*/ 44365 w 46003"/>
                <a:gd name="connsiteY27" fmla="*/ 18111 h 72491"/>
                <a:gd name="connsiteX28" fmla="*/ 41043 w 46003"/>
                <a:gd name="connsiteY28" fmla="*/ 27939 h 72491"/>
                <a:gd name="connsiteX29" fmla="*/ 31589 w 46003"/>
                <a:gd name="connsiteY29" fmla="*/ 33462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03" h="72491">
                  <a:moveTo>
                    <a:pt x="31589" y="33462"/>
                  </a:moveTo>
                  <a:cubicBezTo>
                    <a:pt x="36113" y="34429"/>
                    <a:pt x="39639" y="36441"/>
                    <a:pt x="42166" y="39499"/>
                  </a:cubicBezTo>
                  <a:cubicBezTo>
                    <a:pt x="44725" y="42556"/>
                    <a:pt x="46003" y="46332"/>
                    <a:pt x="46003" y="50824"/>
                  </a:cubicBezTo>
                  <a:cubicBezTo>
                    <a:pt x="46003" y="57719"/>
                    <a:pt x="43633" y="63054"/>
                    <a:pt x="38890" y="66830"/>
                  </a:cubicBezTo>
                  <a:cubicBezTo>
                    <a:pt x="34148" y="70604"/>
                    <a:pt x="27408" y="72492"/>
                    <a:pt x="18673" y="72492"/>
                  </a:cubicBezTo>
                  <a:cubicBezTo>
                    <a:pt x="15740" y="72492"/>
                    <a:pt x="12714" y="72196"/>
                    <a:pt x="9593" y="71603"/>
                  </a:cubicBezTo>
                  <a:cubicBezTo>
                    <a:pt x="6505" y="71042"/>
                    <a:pt x="3308" y="70184"/>
                    <a:pt x="0" y="69029"/>
                  </a:cubicBezTo>
                  <a:lnTo>
                    <a:pt x="0" y="59903"/>
                  </a:lnTo>
                  <a:cubicBezTo>
                    <a:pt x="2621" y="61431"/>
                    <a:pt x="5491" y="62586"/>
                    <a:pt x="8610" y="63366"/>
                  </a:cubicBezTo>
                  <a:cubicBezTo>
                    <a:pt x="11731" y="64146"/>
                    <a:pt x="14991" y="64537"/>
                    <a:pt x="18392" y="64537"/>
                  </a:cubicBezTo>
                  <a:cubicBezTo>
                    <a:pt x="24320" y="64537"/>
                    <a:pt x="28829" y="63366"/>
                    <a:pt x="31917" y="61027"/>
                  </a:cubicBezTo>
                  <a:cubicBezTo>
                    <a:pt x="35038" y="58686"/>
                    <a:pt x="36597" y="55285"/>
                    <a:pt x="36597" y="50824"/>
                  </a:cubicBezTo>
                  <a:cubicBezTo>
                    <a:pt x="36597" y="46706"/>
                    <a:pt x="35146" y="43492"/>
                    <a:pt x="32244" y="41184"/>
                  </a:cubicBezTo>
                  <a:cubicBezTo>
                    <a:pt x="29374" y="38844"/>
                    <a:pt x="25365" y="37674"/>
                    <a:pt x="20218" y="37674"/>
                  </a:cubicBezTo>
                  <a:lnTo>
                    <a:pt x="12074" y="37674"/>
                  </a:lnTo>
                  <a:lnTo>
                    <a:pt x="12074" y="29905"/>
                  </a:lnTo>
                  <a:lnTo>
                    <a:pt x="20592" y="29905"/>
                  </a:lnTo>
                  <a:cubicBezTo>
                    <a:pt x="25241" y="29905"/>
                    <a:pt x="28798" y="28984"/>
                    <a:pt x="31262" y="27143"/>
                  </a:cubicBezTo>
                  <a:cubicBezTo>
                    <a:pt x="33726" y="25272"/>
                    <a:pt x="34959" y="22589"/>
                    <a:pt x="34959" y="19095"/>
                  </a:cubicBezTo>
                  <a:cubicBezTo>
                    <a:pt x="34959" y="15506"/>
                    <a:pt x="33680" y="12760"/>
                    <a:pt x="31121" y="10857"/>
                  </a:cubicBezTo>
                  <a:cubicBezTo>
                    <a:pt x="28594" y="8922"/>
                    <a:pt x="24960" y="7955"/>
                    <a:pt x="20218" y="7955"/>
                  </a:cubicBezTo>
                  <a:cubicBezTo>
                    <a:pt x="17627" y="7955"/>
                    <a:pt x="14850" y="8236"/>
                    <a:pt x="11887" y="8799"/>
                  </a:cubicBezTo>
                  <a:cubicBezTo>
                    <a:pt x="8923" y="9360"/>
                    <a:pt x="5663" y="10234"/>
                    <a:pt x="2106" y="11419"/>
                  </a:cubicBezTo>
                  <a:lnTo>
                    <a:pt x="2106" y="2994"/>
                  </a:lnTo>
                  <a:cubicBezTo>
                    <a:pt x="5693" y="1996"/>
                    <a:pt x="9047" y="1248"/>
                    <a:pt x="12167" y="749"/>
                  </a:cubicBezTo>
                  <a:cubicBezTo>
                    <a:pt x="15319" y="250"/>
                    <a:pt x="18284" y="0"/>
                    <a:pt x="21060" y="0"/>
                  </a:cubicBezTo>
                  <a:cubicBezTo>
                    <a:pt x="28235" y="0"/>
                    <a:pt x="33913" y="1638"/>
                    <a:pt x="38094" y="4913"/>
                  </a:cubicBezTo>
                  <a:cubicBezTo>
                    <a:pt x="42275" y="8159"/>
                    <a:pt x="44365" y="12558"/>
                    <a:pt x="44365" y="18111"/>
                  </a:cubicBezTo>
                  <a:cubicBezTo>
                    <a:pt x="44365" y="21980"/>
                    <a:pt x="43257" y="25256"/>
                    <a:pt x="41043" y="27939"/>
                  </a:cubicBezTo>
                  <a:cubicBezTo>
                    <a:pt x="38828" y="30591"/>
                    <a:pt x="35676" y="32432"/>
                    <a:pt x="31589" y="33462"/>
                  </a:cubicBezTo>
                  <a:close/>
                </a:path>
              </a:pathLst>
            </a:custGeom>
            <a:solidFill>
              <a:srgbClr val="000000"/>
            </a:solidFill>
            <a:ln w="1155" cap="flat">
              <a:noFill/>
              <a:prstDash val="solid"/>
              <a:miter/>
            </a:ln>
          </p:spPr>
          <p:txBody>
            <a:bodyPr rtlCol="0" anchor="ctr"/>
            <a:lstStyle/>
            <a:p>
              <a:endParaRPr lang="de-DE"/>
            </a:p>
          </p:txBody>
        </p:sp>
        <p:sp>
          <p:nvSpPr>
            <p:cNvPr id="433" name="Freeform 432">
              <a:extLst>
                <a:ext uri="{FF2B5EF4-FFF2-40B4-BE49-F238E27FC236}">
                  <a16:creationId xmlns:a16="http://schemas.microsoft.com/office/drawing/2014/main" id="{104C24FD-3149-DCFD-ECBD-637D24322059}"/>
                </a:ext>
              </a:extLst>
            </p:cNvPr>
            <p:cNvSpPr/>
            <p:nvPr/>
          </p:nvSpPr>
          <p:spPr>
            <a:xfrm>
              <a:off x="386671"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434" name="Freeform 433">
              <a:extLst>
                <a:ext uri="{FF2B5EF4-FFF2-40B4-BE49-F238E27FC236}">
                  <a16:creationId xmlns:a16="http://schemas.microsoft.com/office/drawing/2014/main" id="{EE6F11FA-7E70-F71D-E40C-D7F1933F3BE8}"/>
                </a:ext>
              </a:extLst>
            </p:cNvPr>
            <p:cNvSpPr/>
            <p:nvPr/>
          </p:nvSpPr>
          <p:spPr>
            <a:xfrm>
              <a:off x="352521"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435" name="Freeform 434">
              <a:extLst>
                <a:ext uri="{FF2B5EF4-FFF2-40B4-BE49-F238E27FC236}">
                  <a16:creationId xmlns:a16="http://schemas.microsoft.com/office/drawing/2014/main" id="{BA5BFE81-2E73-CC59-9A42-8ECE7007D604}"/>
                </a:ext>
              </a:extLst>
            </p:cNvPr>
            <p:cNvSpPr/>
            <p:nvPr/>
          </p:nvSpPr>
          <p:spPr>
            <a:xfrm>
              <a:off x="358745"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436" name="Freeform 435">
              <a:extLst>
                <a:ext uri="{FF2B5EF4-FFF2-40B4-BE49-F238E27FC236}">
                  <a16:creationId xmlns:a16="http://schemas.microsoft.com/office/drawing/2014/main" id="{15B50F2C-94D3-A294-91F1-9CF9B790AB87}"/>
                </a:ext>
              </a:extLst>
            </p:cNvPr>
            <p:cNvSpPr/>
            <p:nvPr/>
          </p:nvSpPr>
          <p:spPr>
            <a:xfrm>
              <a:off x="352521"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459" name="Freeform 458">
              <a:extLst>
                <a:ext uri="{FF2B5EF4-FFF2-40B4-BE49-F238E27FC236}">
                  <a16:creationId xmlns:a16="http://schemas.microsoft.com/office/drawing/2014/main" id="{008AE059-7E63-0B63-C260-80774DE9D42E}"/>
                </a:ext>
              </a:extLst>
            </p:cNvPr>
            <p:cNvSpPr/>
            <p:nvPr/>
          </p:nvSpPr>
          <p:spPr>
            <a:xfrm>
              <a:off x="88606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0" name="Freeform 459">
              <a:extLst>
                <a:ext uri="{FF2B5EF4-FFF2-40B4-BE49-F238E27FC236}">
                  <a16:creationId xmlns:a16="http://schemas.microsoft.com/office/drawing/2014/main" id="{2634B193-BD76-F964-BB92-1017AC63A199}"/>
                </a:ext>
              </a:extLst>
            </p:cNvPr>
            <p:cNvSpPr/>
            <p:nvPr/>
          </p:nvSpPr>
          <p:spPr>
            <a:xfrm>
              <a:off x="1082180"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1" name="Freeform 460">
              <a:extLst>
                <a:ext uri="{FF2B5EF4-FFF2-40B4-BE49-F238E27FC236}">
                  <a16:creationId xmlns:a16="http://schemas.microsoft.com/office/drawing/2014/main" id="{F8C56568-893F-A0BB-E8D5-828FE1FF219C}"/>
                </a:ext>
              </a:extLst>
            </p:cNvPr>
            <p:cNvSpPr/>
            <p:nvPr/>
          </p:nvSpPr>
          <p:spPr>
            <a:xfrm>
              <a:off x="1278293"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2" name="Freeform 461">
              <a:extLst>
                <a:ext uri="{FF2B5EF4-FFF2-40B4-BE49-F238E27FC236}">
                  <a16:creationId xmlns:a16="http://schemas.microsoft.com/office/drawing/2014/main" id="{21528A1C-F9EE-6A32-0391-9DE1F7E6539F}"/>
                </a:ext>
              </a:extLst>
            </p:cNvPr>
            <p:cNvSpPr/>
            <p:nvPr/>
          </p:nvSpPr>
          <p:spPr>
            <a:xfrm>
              <a:off x="1474407"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3" name="Freeform 462">
              <a:extLst>
                <a:ext uri="{FF2B5EF4-FFF2-40B4-BE49-F238E27FC236}">
                  <a16:creationId xmlns:a16="http://schemas.microsoft.com/office/drawing/2014/main" id="{1D2F9C0A-1FDB-A069-8F30-1F58A29A03A1}"/>
                </a:ext>
              </a:extLst>
            </p:cNvPr>
            <p:cNvSpPr/>
            <p:nvPr/>
          </p:nvSpPr>
          <p:spPr>
            <a:xfrm>
              <a:off x="1670515"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4" name="Freeform 463">
              <a:extLst>
                <a:ext uri="{FF2B5EF4-FFF2-40B4-BE49-F238E27FC236}">
                  <a16:creationId xmlns:a16="http://schemas.microsoft.com/office/drawing/2014/main" id="{A7502A92-068D-9F5F-526C-5BE5F1C97F3A}"/>
                </a:ext>
              </a:extLst>
            </p:cNvPr>
            <p:cNvSpPr/>
            <p:nvPr/>
          </p:nvSpPr>
          <p:spPr>
            <a:xfrm>
              <a:off x="1866636"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5" name="Freeform 464">
              <a:extLst>
                <a:ext uri="{FF2B5EF4-FFF2-40B4-BE49-F238E27FC236}">
                  <a16:creationId xmlns:a16="http://schemas.microsoft.com/office/drawing/2014/main" id="{5D4C4BD2-FDEA-31ED-FB6B-33368818BF74}"/>
                </a:ext>
              </a:extLst>
            </p:cNvPr>
            <p:cNvSpPr/>
            <p:nvPr/>
          </p:nvSpPr>
          <p:spPr>
            <a:xfrm>
              <a:off x="2062746"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6" name="Freeform 465">
              <a:extLst>
                <a:ext uri="{FF2B5EF4-FFF2-40B4-BE49-F238E27FC236}">
                  <a16:creationId xmlns:a16="http://schemas.microsoft.com/office/drawing/2014/main" id="{D8466099-0FC3-A8C7-13D3-E671ED0949DE}"/>
                </a:ext>
              </a:extLst>
            </p:cNvPr>
            <p:cNvSpPr/>
            <p:nvPr/>
          </p:nvSpPr>
          <p:spPr>
            <a:xfrm>
              <a:off x="2258856"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7" name="Freeform 466">
              <a:extLst>
                <a:ext uri="{FF2B5EF4-FFF2-40B4-BE49-F238E27FC236}">
                  <a16:creationId xmlns:a16="http://schemas.microsoft.com/office/drawing/2014/main" id="{DFAE5381-A7CF-0596-0770-4E828EEA87D6}"/>
                </a:ext>
              </a:extLst>
            </p:cNvPr>
            <p:cNvSpPr/>
            <p:nvPr/>
          </p:nvSpPr>
          <p:spPr>
            <a:xfrm>
              <a:off x="2454977"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8" name="Freeform 467">
              <a:extLst>
                <a:ext uri="{FF2B5EF4-FFF2-40B4-BE49-F238E27FC236}">
                  <a16:creationId xmlns:a16="http://schemas.microsoft.com/office/drawing/2014/main" id="{8FB47687-7525-962C-D16E-585AB4C092DB}"/>
                </a:ext>
              </a:extLst>
            </p:cNvPr>
            <p:cNvSpPr/>
            <p:nvPr/>
          </p:nvSpPr>
          <p:spPr>
            <a:xfrm>
              <a:off x="2651087"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9" name="Freeform 468">
              <a:extLst>
                <a:ext uri="{FF2B5EF4-FFF2-40B4-BE49-F238E27FC236}">
                  <a16:creationId xmlns:a16="http://schemas.microsoft.com/office/drawing/2014/main" id="{5D87964D-8970-6B55-AF5C-C586EF89351D}"/>
                </a:ext>
              </a:extLst>
            </p:cNvPr>
            <p:cNvSpPr/>
            <p:nvPr/>
          </p:nvSpPr>
          <p:spPr>
            <a:xfrm>
              <a:off x="284719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Hypergeometrische Verteilung: Zähldichte und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673224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6732240" y="1392554"/>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042614" y="4145983"/>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3204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32040" y="4006053"/>
                <a:ext cx="2680971" cy="307369"/>
              </a:xfrm>
              <a:prstGeom prst="rect">
                <a:avLst/>
              </a:prstGeom>
              <a:blipFill>
                <a:blip r:embed="rId3"/>
                <a:stretch>
                  <a:fillRect l="-1415"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060110" y="4410534"/>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94071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940716" y="4266516"/>
                <a:ext cx="2680971" cy="307369"/>
              </a:xfrm>
              <a:prstGeom prst="rect">
                <a:avLst/>
              </a:prstGeom>
              <a:blipFill>
                <a:blip r:embed="rId4"/>
                <a:stretch>
                  <a:fillRect l="-1415" b="-8333"/>
                </a:stretch>
              </a:blipFill>
            </p:spPr>
            <p:txBody>
              <a:bodyPr/>
              <a:lstStyle/>
              <a:p>
                <a:r>
                  <a:rPr lang="de-DE">
                    <a:noFill/>
                  </a:rPr>
                  <a:t> </a:t>
                </a:r>
              </a:p>
            </p:txBody>
          </p:sp>
        </mc:Fallback>
      </mc:AlternateContent>
      <p:grpSp>
        <p:nvGrpSpPr>
          <p:cNvPr id="481" name="Group 480">
            <a:extLst>
              <a:ext uri="{FF2B5EF4-FFF2-40B4-BE49-F238E27FC236}">
                <a16:creationId xmlns:a16="http://schemas.microsoft.com/office/drawing/2014/main" id="{0880A938-1C8F-111C-87F9-A115530AE65D}"/>
              </a:ext>
            </a:extLst>
          </p:cNvPr>
          <p:cNvGrpSpPr/>
          <p:nvPr/>
        </p:nvGrpSpPr>
        <p:grpSpPr>
          <a:xfrm>
            <a:off x="809931" y="3373364"/>
            <a:ext cx="156891" cy="23"/>
            <a:chOff x="809931" y="3373364"/>
            <a:chExt cx="156891" cy="23"/>
          </a:xfrm>
        </p:grpSpPr>
        <p:sp>
          <p:nvSpPr>
            <p:cNvPr id="437" name="Freeform 436">
              <a:extLst>
                <a:ext uri="{FF2B5EF4-FFF2-40B4-BE49-F238E27FC236}">
                  <a16:creationId xmlns:a16="http://schemas.microsoft.com/office/drawing/2014/main" id="{37455918-CDA2-BEE3-B916-5F639BFBBEEF}"/>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 name="connsiteX5" fmla="*/ 0 w 156891"/>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1" h="23">
                  <a:moveTo>
                    <a:pt x="0" y="0"/>
                  </a:moveTo>
                  <a:lnTo>
                    <a:pt x="0" y="23"/>
                  </a:lnTo>
                  <a:lnTo>
                    <a:pt x="156891" y="23"/>
                  </a:lnTo>
                  <a:lnTo>
                    <a:pt x="15689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38" name="Freeform 437">
              <a:extLst>
                <a:ext uri="{FF2B5EF4-FFF2-40B4-BE49-F238E27FC236}">
                  <a16:creationId xmlns:a16="http://schemas.microsoft.com/office/drawing/2014/main" id="{C639BE1F-8262-BAA3-A7A4-F5B0F17E20A9}"/>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1" h="23">
                  <a:moveTo>
                    <a:pt x="0" y="0"/>
                  </a:moveTo>
                  <a:lnTo>
                    <a:pt x="0" y="23"/>
                  </a:lnTo>
                  <a:lnTo>
                    <a:pt x="156891" y="23"/>
                  </a:lnTo>
                  <a:lnTo>
                    <a:pt x="156891" y="0"/>
                  </a:lnTo>
                  <a:lnTo>
                    <a:pt x="0" y="0"/>
                  </a:lnTo>
                </a:path>
              </a:pathLst>
            </a:custGeom>
            <a:noFill/>
            <a:ln w="4620" cap="rnd">
              <a:solidFill>
                <a:srgbClr val="000000"/>
              </a:solidFill>
              <a:prstDash val="solid"/>
              <a:round/>
            </a:ln>
          </p:spPr>
          <p:txBody>
            <a:bodyPr rtlCol="0" anchor="ctr"/>
            <a:lstStyle/>
            <a:p>
              <a:endParaRPr lang="de-DE"/>
            </a:p>
          </p:txBody>
        </p:sp>
      </p:grpSp>
      <p:grpSp>
        <p:nvGrpSpPr>
          <p:cNvPr id="480" name="Group 479">
            <a:extLst>
              <a:ext uri="{FF2B5EF4-FFF2-40B4-BE49-F238E27FC236}">
                <a16:creationId xmlns:a16="http://schemas.microsoft.com/office/drawing/2014/main" id="{7D1421C0-903F-D832-E008-D0138FBF259B}"/>
              </a:ext>
            </a:extLst>
          </p:cNvPr>
          <p:cNvGrpSpPr/>
          <p:nvPr/>
        </p:nvGrpSpPr>
        <p:grpSpPr>
          <a:xfrm>
            <a:off x="1006046" y="3371111"/>
            <a:ext cx="156890" cy="2276"/>
            <a:chOff x="1006046" y="3371111"/>
            <a:chExt cx="156890" cy="2276"/>
          </a:xfrm>
        </p:grpSpPr>
        <p:sp>
          <p:nvSpPr>
            <p:cNvPr id="439" name="Freeform 438">
              <a:extLst>
                <a:ext uri="{FF2B5EF4-FFF2-40B4-BE49-F238E27FC236}">
                  <a16:creationId xmlns:a16="http://schemas.microsoft.com/office/drawing/2014/main" id="{7807C99A-8503-C05C-5425-83033B3E5FAB}"/>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 name="connsiteX5" fmla="*/ 0 w 156890"/>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2276">
                  <a:moveTo>
                    <a:pt x="0" y="0"/>
                  </a:moveTo>
                  <a:lnTo>
                    <a:pt x="0" y="2276"/>
                  </a:lnTo>
                  <a:lnTo>
                    <a:pt x="156890" y="2276"/>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0" name="Freeform 439">
              <a:extLst>
                <a:ext uri="{FF2B5EF4-FFF2-40B4-BE49-F238E27FC236}">
                  <a16:creationId xmlns:a16="http://schemas.microsoft.com/office/drawing/2014/main" id="{38BA11A8-405B-0D0E-64FD-21D56CD13361}"/>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2276">
                  <a:moveTo>
                    <a:pt x="0" y="0"/>
                  </a:moveTo>
                  <a:lnTo>
                    <a:pt x="0" y="2276"/>
                  </a:lnTo>
                  <a:lnTo>
                    <a:pt x="156890" y="2276"/>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9" name="Group 478">
            <a:extLst>
              <a:ext uri="{FF2B5EF4-FFF2-40B4-BE49-F238E27FC236}">
                <a16:creationId xmlns:a16="http://schemas.microsoft.com/office/drawing/2014/main" id="{1B2895D2-6649-8318-FDC4-C23A49E53008}"/>
              </a:ext>
            </a:extLst>
          </p:cNvPr>
          <p:cNvGrpSpPr/>
          <p:nvPr/>
        </p:nvGrpSpPr>
        <p:grpSpPr>
          <a:xfrm>
            <a:off x="1202159" y="3327222"/>
            <a:ext cx="156890" cy="46165"/>
            <a:chOff x="1202159" y="3327222"/>
            <a:chExt cx="156890" cy="46165"/>
          </a:xfrm>
        </p:grpSpPr>
        <p:sp>
          <p:nvSpPr>
            <p:cNvPr id="441" name="Freeform 440">
              <a:extLst>
                <a:ext uri="{FF2B5EF4-FFF2-40B4-BE49-F238E27FC236}">
                  <a16:creationId xmlns:a16="http://schemas.microsoft.com/office/drawing/2014/main" id="{8EAD1A30-5D6A-AB05-0774-B101C628CE4B}"/>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 name="connsiteX5" fmla="*/ 0 w 156890"/>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46165">
                  <a:moveTo>
                    <a:pt x="0" y="0"/>
                  </a:moveTo>
                  <a:lnTo>
                    <a:pt x="0" y="46165"/>
                  </a:lnTo>
                  <a:lnTo>
                    <a:pt x="156890" y="46165"/>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2" name="Freeform 441">
              <a:extLst>
                <a:ext uri="{FF2B5EF4-FFF2-40B4-BE49-F238E27FC236}">
                  <a16:creationId xmlns:a16="http://schemas.microsoft.com/office/drawing/2014/main" id="{89C3162A-A141-730A-6ED6-9C57AFD0FD87}"/>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46165">
                  <a:moveTo>
                    <a:pt x="0" y="0"/>
                  </a:moveTo>
                  <a:lnTo>
                    <a:pt x="0" y="46165"/>
                  </a:lnTo>
                  <a:lnTo>
                    <a:pt x="156890" y="46165"/>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8" name="Group 477">
            <a:extLst>
              <a:ext uri="{FF2B5EF4-FFF2-40B4-BE49-F238E27FC236}">
                <a16:creationId xmlns:a16="http://schemas.microsoft.com/office/drawing/2014/main" id="{1D6ACB8F-299E-9B8F-AEF0-72DF441BCAC3}"/>
              </a:ext>
            </a:extLst>
          </p:cNvPr>
          <p:cNvGrpSpPr/>
          <p:nvPr/>
        </p:nvGrpSpPr>
        <p:grpSpPr>
          <a:xfrm>
            <a:off x="1398272" y="3045089"/>
            <a:ext cx="156887" cy="328297"/>
            <a:chOff x="1398272" y="3045089"/>
            <a:chExt cx="156887" cy="328297"/>
          </a:xfrm>
        </p:grpSpPr>
        <p:sp>
          <p:nvSpPr>
            <p:cNvPr id="443" name="Freeform 442">
              <a:extLst>
                <a:ext uri="{FF2B5EF4-FFF2-40B4-BE49-F238E27FC236}">
                  <a16:creationId xmlns:a16="http://schemas.microsoft.com/office/drawing/2014/main" id="{D314D631-02F5-73C1-E4CC-15D8BEBF6070}"/>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 name="connsiteX5" fmla="*/ 0 w 156887"/>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328297">
                  <a:moveTo>
                    <a:pt x="0" y="0"/>
                  </a:moveTo>
                  <a:lnTo>
                    <a:pt x="0" y="328298"/>
                  </a:lnTo>
                  <a:lnTo>
                    <a:pt x="156888" y="328298"/>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4" name="Freeform 443">
              <a:extLst>
                <a:ext uri="{FF2B5EF4-FFF2-40B4-BE49-F238E27FC236}">
                  <a16:creationId xmlns:a16="http://schemas.microsoft.com/office/drawing/2014/main" id="{CD6D37D4-594B-9ED6-A7FE-6F2EC4A59CF2}"/>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328297">
                  <a:moveTo>
                    <a:pt x="0" y="0"/>
                  </a:moveTo>
                  <a:lnTo>
                    <a:pt x="0" y="328298"/>
                  </a:lnTo>
                  <a:lnTo>
                    <a:pt x="156888" y="328298"/>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7" name="Group 476">
            <a:extLst>
              <a:ext uri="{FF2B5EF4-FFF2-40B4-BE49-F238E27FC236}">
                <a16:creationId xmlns:a16="http://schemas.microsoft.com/office/drawing/2014/main" id="{998DC9B4-78BD-DD5A-F957-800D842E5580}"/>
              </a:ext>
            </a:extLst>
          </p:cNvPr>
          <p:cNvGrpSpPr/>
          <p:nvPr/>
        </p:nvGrpSpPr>
        <p:grpSpPr>
          <a:xfrm>
            <a:off x="1594382" y="2367953"/>
            <a:ext cx="156899" cy="1005433"/>
            <a:chOff x="1594382" y="2367953"/>
            <a:chExt cx="156899" cy="1005433"/>
          </a:xfrm>
        </p:grpSpPr>
        <p:sp>
          <p:nvSpPr>
            <p:cNvPr id="445" name="Freeform 444">
              <a:extLst>
                <a:ext uri="{FF2B5EF4-FFF2-40B4-BE49-F238E27FC236}">
                  <a16:creationId xmlns:a16="http://schemas.microsoft.com/office/drawing/2014/main" id="{D4D97354-9BF4-C865-B3E1-532A22FBC714}"/>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 name="connsiteX5" fmla="*/ 0 w 156899"/>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1005433">
                  <a:moveTo>
                    <a:pt x="0" y="0"/>
                  </a:moveTo>
                  <a:lnTo>
                    <a:pt x="0" y="1005434"/>
                  </a:lnTo>
                  <a:lnTo>
                    <a:pt x="156899" y="1005434"/>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6" name="Freeform 445">
              <a:extLst>
                <a:ext uri="{FF2B5EF4-FFF2-40B4-BE49-F238E27FC236}">
                  <a16:creationId xmlns:a16="http://schemas.microsoft.com/office/drawing/2014/main" id="{C26BA444-A303-9EF2-55BC-FC95436FBB76}"/>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1005433">
                  <a:moveTo>
                    <a:pt x="0" y="0"/>
                  </a:moveTo>
                  <a:lnTo>
                    <a:pt x="0" y="1005434"/>
                  </a:lnTo>
                  <a:lnTo>
                    <a:pt x="156899" y="1005434"/>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6" name="Group 475">
            <a:extLst>
              <a:ext uri="{FF2B5EF4-FFF2-40B4-BE49-F238E27FC236}">
                <a16:creationId xmlns:a16="http://schemas.microsoft.com/office/drawing/2014/main" id="{F729AF83-6D59-1D14-B50E-5CFA7CA0D311}"/>
              </a:ext>
            </a:extLst>
          </p:cNvPr>
          <p:cNvGrpSpPr/>
          <p:nvPr/>
        </p:nvGrpSpPr>
        <p:grpSpPr>
          <a:xfrm>
            <a:off x="1790503" y="1925561"/>
            <a:ext cx="156887" cy="1447826"/>
            <a:chOff x="1790503" y="1925561"/>
            <a:chExt cx="156887" cy="1447826"/>
          </a:xfrm>
        </p:grpSpPr>
        <p:sp>
          <p:nvSpPr>
            <p:cNvPr id="447" name="Freeform 446">
              <a:extLst>
                <a:ext uri="{FF2B5EF4-FFF2-40B4-BE49-F238E27FC236}">
                  <a16:creationId xmlns:a16="http://schemas.microsoft.com/office/drawing/2014/main" id="{9B0C4F18-1AF2-9214-631C-B8D88BA6F493}"/>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 name="connsiteX5" fmla="*/ 0 w 15688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447826">
                  <a:moveTo>
                    <a:pt x="0" y="0"/>
                  </a:moveTo>
                  <a:lnTo>
                    <a:pt x="0" y="1447826"/>
                  </a:lnTo>
                  <a:lnTo>
                    <a:pt x="156888" y="144782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8" name="Freeform 447">
              <a:extLst>
                <a:ext uri="{FF2B5EF4-FFF2-40B4-BE49-F238E27FC236}">
                  <a16:creationId xmlns:a16="http://schemas.microsoft.com/office/drawing/2014/main" id="{80709E99-7CBA-DC1D-9A5D-AC76EEDC95B6}"/>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447826">
                  <a:moveTo>
                    <a:pt x="0" y="0"/>
                  </a:moveTo>
                  <a:lnTo>
                    <a:pt x="0" y="1447826"/>
                  </a:lnTo>
                  <a:lnTo>
                    <a:pt x="156888" y="144782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5" name="Group 474">
            <a:extLst>
              <a:ext uri="{FF2B5EF4-FFF2-40B4-BE49-F238E27FC236}">
                <a16:creationId xmlns:a16="http://schemas.microsoft.com/office/drawing/2014/main" id="{638D08EA-7BC3-82F1-09F2-5B99346B9516}"/>
              </a:ext>
            </a:extLst>
          </p:cNvPr>
          <p:cNvGrpSpPr/>
          <p:nvPr/>
        </p:nvGrpSpPr>
        <p:grpSpPr>
          <a:xfrm>
            <a:off x="1986613" y="2367953"/>
            <a:ext cx="156887" cy="1005433"/>
            <a:chOff x="1986613" y="2367953"/>
            <a:chExt cx="156887" cy="1005433"/>
          </a:xfrm>
        </p:grpSpPr>
        <p:sp>
          <p:nvSpPr>
            <p:cNvPr id="449" name="Freeform 448">
              <a:extLst>
                <a:ext uri="{FF2B5EF4-FFF2-40B4-BE49-F238E27FC236}">
                  <a16:creationId xmlns:a16="http://schemas.microsoft.com/office/drawing/2014/main" id="{61BF05A3-7470-8E71-C740-9307FC123A52}"/>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 name="connsiteX5" fmla="*/ 0 w 156887"/>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005433">
                  <a:moveTo>
                    <a:pt x="0" y="0"/>
                  </a:moveTo>
                  <a:lnTo>
                    <a:pt x="0" y="1005434"/>
                  </a:lnTo>
                  <a:lnTo>
                    <a:pt x="156888" y="1005434"/>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0" name="Freeform 449">
              <a:extLst>
                <a:ext uri="{FF2B5EF4-FFF2-40B4-BE49-F238E27FC236}">
                  <a16:creationId xmlns:a16="http://schemas.microsoft.com/office/drawing/2014/main" id="{7ADA9F09-6F13-332E-0E00-94BFB0D75F5B}"/>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005433">
                  <a:moveTo>
                    <a:pt x="0" y="0"/>
                  </a:moveTo>
                  <a:lnTo>
                    <a:pt x="0" y="1005434"/>
                  </a:lnTo>
                  <a:lnTo>
                    <a:pt x="156888" y="1005434"/>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4" name="Group 473">
            <a:extLst>
              <a:ext uri="{FF2B5EF4-FFF2-40B4-BE49-F238E27FC236}">
                <a16:creationId xmlns:a16="http://schemas.microsoft.com/office/drawing/2014/main" id="{BBF0691E-E298-4013-BAEA-70B8D15FA267}"/>
              </a:ext>
            </a:extLst>
          </p:cNvPr>
          <p:cNvGrpSpPr/>
          <p:nvPr/>
        </p:nvGrpSpPr>
        <p:grpSpPr>
          <a:xfrm>
            <a:off x="2182723" y="3045089"/>
            <a:ext cx="156899" cy="328297"/>
            <a:chOff x="2182723" y="3045089"/>
            <a:chExt cx="156899" cy="328297"/>
          </a:xfrm>
        </p:grpSpPr>
        <p:sp>
          <p:nvSpPr>
            <p:cNvPr id="451" name="Freeform 450">
              <a:extLst>
                <a:ext uri="{FF2B5EF4-FFF2-40B4-BE49-F238E27FC236}">
                  <a16:creationId xmlns:a16="http://schemas.microsoft.com/office/drawing/2014/main" id="{A6689DE0-73B4-174E-2547-4E1AE9E124C3}"/>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 name="connsiteX5" fmla="*/ 0 w 156899"/>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328297">
                  <a:moveTo>
                    <a:pt x="0" y="0"/>
                  </a:moveTo>
                  <a:lnTo>
                    <a:pt x="0" y="328298"/>
                  </a:lnTo>
                  <a:lnTo>
                    <a:pt x="156899" y="328298"/>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2" name="Freeform 451">
              <a:extLst>
                <a:ext uri="{FF2B5EF4-FFF2-40B4-BE49-F238E27FC236}">
                  <a16:creationId xmlns:a16="http://schemas.microsoft.com/office/drawing/2014/main" id="{511B68AC-1EA1-8B39-9EB4-9739C24D7B0B}"/>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328297">
                  <a:moveTo>
                    <a:pt x="0" y="0"/>
                  </a:moveTo>
                  <a:lnTo>
                    <a:pt x="0" y="328298"/>
                  </a:lnTo>
                  <a:lnTo>
                    <a:pt x="156899" y="328298"/>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3" name="Group 472">
            <a:extLst>
              <a:ext uri="{FF2B5EF4-FFF2-40B4-BE49-F238E27FC236}">
                <a16:creationId xmlns:a16="http://schemas.microsoft.com/office/drawing/2014/main" id="{BA09F08C-2AAE-3017-8910-60B1C16D6276}"/>
              </a:ext>
            </a:extLst>
          </p:cNvPr>
          <p:cNvGrpSpPr/>
          <p:nvPr/>
        </p:nvGrpSpPr>
        <p:grpSpPr>
          <a:xfrm>
            <a:off x="2378844" y="3327222"/>
            <a:ext cx="156887" cy="46165"/>
            <a:chOff x="2378844" y="3327222"/>
            <a:chExt cx="156887" cy="46165"/>
          </a:xfrm>
        </p:grpSpPr>
        <p:sp>
          <p:nvSpPr>
            <p:cNvPr id="453" name="Freeform 452">
              <a:extLst>
                <a:ext uri="{FF2B5EF4-FFF2-40B4-BE49-F238E27FC236}">
                  <a16:creationId xmlns:a16="http://schemas.microsoft.com/office/drawing/2014/main" id="{6C8808B2-2305-4D99-9E79-0C50F3A5C437}"/>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 name="connsiteX5" fmla="*/ 0 w 156887"/>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46165">
                  <a:moveTo>
                    <a:pt x="0" y="0"/>
                  </a:moveTo>
                  <a:lnTo>
                    <a:pt x="0" y="46165"/>
                  </a:lnTo>
                  <a:lnTo>
                    <a:pt x="156888" y="46165"/>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4" name="Freeform 453">
              <a:extLst>
                <a:ext uri="{FF2B5EF4-FFF2-40B4-BE49-F238E27FC236}">
                  <a16:creationId xmlns:a16="http://schemas.microsoft.com/office/drawing/2014/main" id="{26552464-1220-7CB3-260C-B5CCE01E8070}"/>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46165">
                  <a:moveTo>
                    <a:pt x="0" y="0"/>
                  </a:moveTo>
                  <a:lnTo>
                    <a:pt x="0" y="46165"/>
                  </a:lnTo>
                  <a:lnTo>
                    <a:pt x="156888" y="46165"/>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2" name="Group 471">
            <a:extLst>
              <a:ext uri="{FF2B5EF4-FFF2-40B4-BE49-F238E27FC236}">
                <a16:creationId xmlns:a16="http://schemas.microsoft.com/office/drawing/2014/main" id="{8E838B1A-58E4-1777-F00B-D121AAAA8B37}"/>
              </a:ext>
            </a:extLst>
          </p:cNvPr>
          <p:cNvGrpSpPr/>
          <p:nvPr/>
        </p:nvGrpSpPr>
        <p:grpSpPr>
          <a:xfrm>
            <a:off x="2574954" y="3371111"/>
            <a:ext cx="156887" cy="2276"/>
            <a:chOff x="2574954" y="3371111"/>
            <a:chExt cx="156887" cy="2276"/>
          </a:xfrm>
        </p:grpSpPr>
        <p:sp>
          <p:nvSpPr>
            <p:cNvPr id="455" name="Freeform 454">
              <a:extLst>
                <a:ext uri="{FF2B5EF4-FFF2-40B4-BE49-F238E27FC236}">
                  <a16:creationId xmlns:a16="http://schemas.microsoft.com/office/drawing/2014/main" id="{A692B594-3D1B-1C36-5B7E-FF7B37975D91}"/>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 name="connsiteX5" fmla="*/ 0 w 156887"/>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2276">
                  <a:moveTo>
                    <a:pt x="0" y="0"/>
                  </a:moveTo>
                  <a:lnTo>
                    <a:pt x="0" y="2276"/>
                  </a:lnTo>
                  <a:lnTo>
                    <a:pt x="156888" y="227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6" name="Freeform 455">
              <a:extLst>
                <a:ext uri="{FF2B5EF4-FFF2-40B4-BE49-F238E27FC236}">
                  <a16:creationId xmlns:a16="http://schemas.microsoft.com/office/drawing/2014/main" id="{964F022F-F77C-E3B7-7AEA-693CCD769152}"/>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2276">
                  <a:moveTo>
                    <a:pt x="0" y="0"/>
                  </a:moveTo>
                  <a:lnTo>
                    <a:pt x="0" y="2276"/>
                  </a:lnTo>
                  <a:lnTo>
                    <a:pt x="156888" y="227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1" name="Group 470">
            <a:extLst>
              <a:ext uri="{FF2B5EF4-FFF2-40B4-BE49-F238E27FC236}">
                <a16:creationId xmlns:a16="http://schemas.microsoft.com/office/drawing/2014/main" id="{22EBD7EE-0499-353E-A76A-E12A3A109C71}"/>
              </a:ext>
            </a:extLst>
          </p:cNvPr>
          <p:cNvGrpSpPr/>
          <p:nvPr/>
        </p:nvGrpSpPr>
        <p:grpSpPr>
          <a:xfrm>
            <a:off x="2771063" y="3373364"/>
            <a:ext cx="156899" cy="23"/>
            <a:chOff x="2771063" y="3373364"/>
            <a:chExt cx="156899" cy="23"/>
          </a:xfrm>
        </p:grpSpPr>
        <p:sp>
          <p:nvSpPr>
            <p:cNvPr id="457" name="Freeform 456">
              <a:extLst>
                <a:ext uri="{FF2B5EF4-FFF2-40B4-BE49-F238E27FC236}">
                  <a16:creationId xmlns:a16="http://schemas.microsoft.com/office/drawing/2014/main" id="{69A47688-A52A-E5CD-0AAF-68207121F175}"/>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 name="connsiteX5" fmla="*/ 0 w 156899"/>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23">
                  <a:moveTo>
                    <a:pt x="0" y="0"/>
                  </a:moveTo>
                  <a:lnTo>
                    <a:pt x="0" y="23"/>
                  </a:lnTo>
                  <a:lnTo>
                    <a:pt x="156899" y="23"/>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8" name="Freeform 457">
              <a:extLst>
                <a:ext uri="{FF2B5EF4-FFF2-40B4-BE49-F238E27FC236}">
                  <a16:creationId xmlns:a16="http://schemas.microsoft.com/office/drawing/2014/main" id="{F594EAF8-A498-37A1-9195-D1FF7AF10C96}"/>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23">
                  <a:moveTo>
                    <a:pt x="0" y="0"/>
                  </a:moveTo>
                  <a:lnTo>
                    <a:pt x="0" y="23"/>
                  </a:lnTo>
                  <a:lnTo>
                    <a:pt x="156899" y="23"/>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598" name="Group 597">
            <a:extLst>
              <a:ext uri="{FF2B5EF4-FFF2-40B4-BE49-F238E27FC236}">
                <a16:creationId xmlns:a16="http://schemas.microsoft.com/office/drawing/2014/main" id="{57302DB8-1C07-C250-AD77-AF695D179ADF}"/>
              </a:ext>
            </a:extLst>
          </p:cNvPr>
          <p:cNvGrpSpPr/>
          <p:nvPr/>
        </p:nvGrpSpPr>
        <p:grpSpPr>
          <a:xfrm>
            <a:off x="3746641" y="3367784"/>
            <a:ext cx="152870" cy="5603"/>
            <a:chOff x="3746641" y="3367784"/>
            <a:chExt cx="152870" cy="5603"/>
          </a:xfrm>
        </p:grpSpPr>
        <p:sp>
          <p:nvSpPr>
            <p:cNvPr id="554" name="Freeform 553">
              <a:extLst>
                <a:ext uri="{FF2B5EF4-FFF2-40B4-BE49-F238E27FC236}">
                  <a16:creationId xmlns:a16="http://schemas.microsoft.com/office/drawing/2014/main" id="{A8B2B769-511A-BB30-92DE-081DC24F0EE9}"/>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 name="connsiteX5" fmla="*/ 0 w 152870"/>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03">
                  <a:moveTo>
                    <a:pt x="0" y="0"/>
                  </a:moveTo>
                  <a:lnTo>
                    <a:pt x="0" y="5603"/>
                  </a:lnTo>
                  <a:lnTo>
                    <a:pt x="152871" y="5603"/>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065B0F0F-B3F9-71E7-EEC4-E3F77C089B51}"/>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03">
                  <a:moveTo>
                    <a:pt x="0" y="0"/>
                  </a:moveTo>
                  <a:lnTo>
                    <a:pt x="0" y="5603"/>
                  </a:lnTo>
                  <a:lnTo>
                    <a:pt x="152871" y="5603"/>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7" name="Group 596">
            <a:extLst>
              <a:ext uri="{FF2B5EF4-FFF2-40B4-BE49-F238E27FC236}">
                <a16:creationId xmlns:a16="http://schemas.microsoft.com/office/drawing/2014/main" id="{E74C4B45-72B6-69AC-5D9C-171BB4846338}"/>
              </a:ext>
            </a:extLst>
          </p:cNvPr>
          <p:cNvGrpSpPr/>
          <p:nvPr/>
        </p:nvGrpSpPr>
        <p:grpSpPr>
          <a:xfrm>
            <a:off x="3937730" y="3316859"/>
            <a:ext cx="152870" cy="56528"/>
            <a:chOff x="3937730" y="3316859"/>
            <a:chExt cx="152870" cy="56528"/>
          </a:xfrm>
        </p:grpSpPr>
        <p:sp>
          <p:nvSpPr>
            <p:cNvPr id="556" name="Freeform 555">
              <a:extLst>
                <a:ext uri="{FF2B5EF4-FFF2-40B4-BE49-F238E27FC236}">
                  <a16:creationId xmlns:a16="http://schemas.microsoft.com/office/drawing/2014/main" id="{C9157CE9-0AD8-9155-016D-302E3B400230}"/>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 name="connsiteX5" fmla="*/ 0 w 152870"/>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528">
                  <a:moveTo>
                    <a:pt x="0" y="0"/>
                  </a:moveTo>
                  <a:lnTo>
                    <a:pt x="0" y="56528"/>
                  </a:lnTo>
                  <a:lnTo>
                    <a:pt x="152871" y="56528"/>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D22AD186-D60C-B44F-BAEE-2F40D494FA12}"/>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528">
                  <a:moveTo>
                    <a:pt x="0" y="0"/>
                  </a:moveTo>
                  <a:lnTo>
                    <a:pt x="0" y="56528"/>
                  </a:lnTo>
                  <a:lnTo>
                    <a:pt x="152871" y="56528"/>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6" name="Group 595">
            <a:extLst>
              <a:ext uri="{FF2B5EF4-FFF2-40B4-BE49-F238E27FC236}">
                <a16:creationId xmlns:a16="http://schemas.microsoft.com/office/drawing/2014/main" id="{5E47C284-FFD3-DF3F-FB1D-F148CD2D3130}"/>
              </a:ext>
            </a:extLst>
          </p:cNvPr>
          <p:cNvGrpSpPr/>
          <p:nvPr/>
        </p:nvGrpSpPr>
        <p:grpSpPr>
          <a:xfrm>
            <a:off x="4128819" y="3117179"/>
            <a:ext cx="152869" cy="256207"/>
            <a:chOff x="4128819" y="3117179"/>
            <a:chExt cx="152869" cy="256207"/>
          </a:xfrm>
        </p:grpSpPr>
        <p:sp>
          <p:nvSpPr>
            <p:cNvPr id="558" name="Freeform 557">
              <a:extLst>
                <a:ext uri="{FF2B5EF4-FFF2-40B4-BE49-F238E27FC236}">
                  <a16:creationId xmlns:a16="http://schemas.microsoft.com/office/drawing/2014/main" id="{AC08FDA9-75CA-407B-1A7A-B2B99D4523F4}"/>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 name="connsiteX5" fmla="*/ 0 w 152869"/>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6207">
                  <a:moveTo>
                    <a:pt x="0" y="0"/>
                  </a:moveTo>
                  <a:lnTo>
                    <a:pt x="0" y="256208"/>
                  </a:lnTo>
                  <a:lnTo>
                    <a:pt x="152870" y="256208"/>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33D55265-E0B3-5807-9610-CB10F3EC5405}"/>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6207">
                  <a:moveTo>
                    <a:pt x="0" y="0"/>
                  </a:moveTo>
                  <a:lnTo>
                    <a:pt x="0" y="256208"/>
                  </a:lnTo>
                  <a:lnTo>
                    <a:pt x="152870" y="256208"/>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595" name="Group 594">
            <a:extLst>
              <a:ext uri="{FF2B5EF4-FFF2-40B4-BE49-F238E27FC236}">
                <a16:creationId xmlns:a16="http://schemas.microsoft.com/office/drawing/2014/main" id="{EFADB727-7A85-C61A-118F-EBE4054E1698}"/>
              </a:ext>
            </a:extLst>
          </p:cNvPr>
          <p:cNvGrpSpPr/>
          <p:nvPr/>
        </p:nvGrpSpPr>
        <p:grpSpPr>
          <a:xfrm>
            <a:off x="4319906" y="2686713"/>
            <a:ext cx="152866" cy="686674"/>
            <a:chOff x="4319906" y="2686713"/>
            <a:chExt cx="152866" cy="686674"/>
          </a:xfrm>
        </p:grpSpPr>
        <p:sp>
          <p:nvSpPr>
            <p:cNvPr id="560" name="Freeform 559">
              <a:extLst>
                <a:ext uri="{FF2B5EF4-FFF2-40B4-BE49-F238E27FC236}">
                  <a16:creationId xmlns:a16="http://schemas.microsoft.com/office/drawing/2014/main" id="{C931336E-7791-26B3-79AA-C5512395ADF8}"/>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 name="connsiteX5" fmla="*/ 0 w 152866"/>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6674">
                  <a:moveTo>
                    <a:pt x="0" y="0"/>
                  </a:moveTo>
                  <a:lnTo>
                    <a:pt x="0" y="686674"/>
                  </a:lnTo>
                  <a:lnTo>
                    <a:pt x="152866" y="686674"/>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AF6BB042-6458-65DB-AF0B-38886C016F49}"/>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6674">
                  <a:moveTo>
                    <a:pt x="0" y="0"/>
                  </a:moveTo>
                  <a:lnTo>
                    <a:pt x="0" y="686674"/>
                  </a:lnTo>
                  <a:lnTo>
                    <a:pt x="152866" y="686674"/>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594" name="Group 593">
            <a:extLst>
              <a:ext uri="{FF2B5EF4-FFF2-40B4-BE49-F238E27FC236}">
                <a16:creationId xmlns:a16="http://schemas.microsoft.com/office/drawing/2014/main" id="{5A601874-27DB-34E5-9554-E710421CC75E}"/>
              </a:ext>
            </a:extLst>
          </p:cNvPr>
          <p:cNvGrpSpPr/>
          <p:nvPr/>
        </p:nvGrpSpPr>
        <p:grpSpPr>
          <a:xfrm>
            <a:off x="4510989" y="2168078"/>
            <a:ext cx="152878" cy="1205309"/>
            <a:chOff x="4510989" y="2168078"/>
            <a:chExt cx="152878" cy="1205309"/>
          </a:xfrm>
        </p:grpSpPr>
        <p:sp>
          <p:nvSpPr>
            <p:cNvPr id="562" name="Freeform 561">
              <a:extLst>
                <a:ext uri="{FF2B5EF4-FFF2-40B4-BE49-F238E27FC236}">
                  <a16:creationId xmlns:a16="http://schemas.microsoft.com/office/drawing/2014/main" id="{71BAAE19-7492-A4A8-C195-A91D5D27AE12}"/>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 name="connsiteX5" fmla="*/ 0 w 152878"/>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5309">
                  <a:moveTo>
                    <a:pt x="0" y="0"/>
                  </a:moveTo>
                  <a:lnTo>
                    <a:pt x="0" y="1205310"/>
                  </a:lnTo>
                  <a:lnTo>
                    <a:pt x="152879" y="1205310"/>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517EB60E-3B86-F9D7-6544-648CFAC94381}"/>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5309">
                  <a:moveTo>
                    <a:pt x="0" y="0"/>
                  </a:moveTo>
                  <a:lnTo>
                    <a:pt x="0" y="1205310"/>
                  </a:lnTo>
                  <a:lnTo>
                    <a:pt x="152879" y="1205310"/>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93" name="Group 592">
            <a:extLst>
              <a:ext uri="{FF2B5EF4-FFF2-40B4-BE49-F238E27FC236}">
                <a16:creationId xmlns:a16="http://schemas.microsoft.com/office/drawing/2014/main" id="{B20C680D-B9E3-E108-7038-22891B5B9941}"/>
              </a:ext>
            </a:extLst>
          </p:cNvPr>
          <p:cNvGrpSpPr/>
          <p:nvPr/>
        </p:nvGrpSpPr>
        <p:grpSpPr>
          <a:xfrm>
            <a:off x="4702085" y="1925561"/>
            <a:ext cx="152867" cy="1447826"/>
            <a:chOff x="4702085" y="1925561"/>
            <a:chExt cx="152867" cy="1447826"/>
          </a:xfrm>
        </p:grpSpPr>
        <p:sp>
          <p:nvSpPr>
            <p:cNvPr id="564" name="Freeform 563">
              <a:extLst>
                <a:ext uri="{FF2B5EF4-FFF2-40B4-BE49-F238E27FC236}">
                  <a16:creationId xmlns:a16="http://schemas.microsoft.com/office/drawing/2014/main" id="{56A424D6-30D2-A5EE-800B-28DD97C199EA}"/>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3F46C353-7ABA-1241-0BA5-4253BBB2BD96}"/>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2" name="Group 591">
            <a:extLst>
              <a:ext uri="{FF2B5EF4-FFF2-40B4-BE49-F238E27FC236}">
                <a16:creationId xmlns:a16="http://schemas.microsoft.com/office/drawing/2014/main" id="{5802D5B0-D8C4-3DBC-94C4-974261194497}"/>
              </a:ext>
            </a:extLst>
          </p:cNvPr>
          <p:cNvGrpSpPr/>
          <p:nvPr/>
        </p:nvGrpSpPr>
        <p:grpSpPr>
          <a:xfrm>
            <a:off x="4893170" y="2168078"/>
            <a:ext cx="152867" cy="1205309"/>
            <a:chOff x="4893170" y="2168078"/>
            <a:chExt cx="152867" cy="1205309"/>
          </a:xfrm>
        </p:grpSpPr>
        <p:sp>
          <p:nvSpPr>
            <p:cNvPr id="566" name="Freeform 565">
              <a:extLst>
                <a:ext uri="{FF2B5EF4-FFF2-40B4-BE49-F238E27FC236}">
                  <a16:creationId xmlns:a16="http://schemas.microsoft.com/office/drawing/2014/main" id="{014A929E-A71C-CA0B-B2C0-4AEEE4CC8C45}"/>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 name="connsiteX5" fmla="*/ 0 w 152867"/>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5309">
                  <a:moveTo>
                    <a:pt x="0" y="0"/>
                  </a:moveTo>
                  <a:lnTo>
                    <a:pt x="0" y="1205310"/>
                  </a:lnTo>
                  <a:lnTo>
                    <a:pt x="152867" y="1205310"/>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7" name="Freeform 566">
              <a:extLst>
                <a:ext uri="{FF2B5EF4-FFF2-40B4-BE49-F238E27FC236}">
                  <a16:creationId xmlns:a16="http://schemas.microsoft.com/office/drawing/2014/main" id="{98881BF8-19FA-2F9D-DB48-389BAF78F371}"/>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5309">
                  <a:moveTo>
                    <a:pt x="0" y="0"/>
                  </a:moveTo>
                  <a:lnTo>
                    <a:pt x="0" y="1205310"/>
                  </a:lnTo>
                  <a:lnTo>
                    <a:pt x="152867" y="1205310"/>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1" name="Group 590">
            <a:extLst>
              <a:ext uri="{FF2B5EF4-FFF2-40B4-BE49-F238E27FC236}">
                <a16:creationId xmlns:a16="http://schemas.microsoft.com/office/drawing/2014/main" id="{8C8C2E04-FB9D-981B-2AAB-BECC1ADA3D16}"/>
              </a:ext>
            </a:extLst>
          </p:cNvPr>
          <p:cNvGrpSpPr/>
          <p:nvPr/>
        </p:nvGrpSpPr>
        <p:grpSpPr>
          <a:xfrm>
            <a:off x="5084265" y="2686713"/>
            <a:ext cx="152867" cy="686674"/>
            <a:chOff x="5084265" y="2686713"/>
            <a:chExt cx="152867" cy="686674"/>
          </a:xfrm>
        </p:grpSpPr>
        <p:sp>
          <p:nvSpPr>
            <p:cNvPr id="568" name="Freeform 567">
              <a:extLst>
                <a:ext uri="{FF2B5EF4-FFF2-40B4-BE49-F238E27FC236}">
                  <a16:creationId xmlns:a16="http://schemas.microsoft.com/office/drawing/2014/main" id="{7F4CD0C1-FCF4-8CF8-11EE-5ECBBDA68E4E}"/>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 name="connsiteX5" fmla="*/ 0 w 152867"/>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6674">
                  <a:moveTo>
                    <a:pt x="0" y="0"/>
                  </a:moveTo>
                  <a:lnTo>
                    <a:pt x="0" y="686674"/>
                  </a:lnTo>
                  <a:lnTo>
                    <a:pt x="152868" y="686674"/>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9" name="Freeform 568">
              <a:extLst>
                <a:ext uri="{FF2B5EF4-FFF2-40B4-BE49-F238E27FC236}">
                  <a16:creationId xmlns:a16="http://schemas.microsoft.com/office/drawing/2014/main" id="{C1600E40-1BF6-C101-03A9-4915627E728D}"/>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6674">
                  <a:moveTo>
                    <a:pt x="0" y="0"/>
                  </a:moveTo>
                  <a:lnTo>
                    <a:pt x="0" y="686674"/>
                  </a:lnTo>
                  <a:lnTo>
                    <a:pt x="152868" y="686674"/>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90" name="Group 589">
            <a:extLst>
              <a:ext uri="{FF2B5EF4-FFF2-40B4-BE49-F238E27FC236}">
                <a16:creationId xmlns:a16="http://schemas.microsoft.com/office/drawing/2014/main" id="{D6D59E75-A176-339A-5CEC-7FA0DDF9A0C2}"/>
              </a:ext>
            </a:extLst>
          </p:cNvPr>
          <p:cNvGrpSpPr/>
          <p:nvPr/>
        </p:nvGrpSpPr>
        <p:grpSpPr>
          <a:xfrm>
            <a:off x="5275350" y="3117179"/>
            <a:ext cx="152867" cy="256207"/>
            <a:chOff x="5275350" y="3117179"/>
            <a:chExt cx="152867" cy="256207"/>
          </a:xfrm>
        </p:grpSpPr>
        <p:sp>
          <p:nvSpPr>
            <p:cNvPr id="570" name="Freeform 569">
              <a:extLst>
                <a:ext uri="{FF2B5EF4-FFF2-40B4-BE49-F238E27FC236}">
                  <a16:creationId xmlns:a16="http://schemas.microsoft.com/office/drawing/2014/main" id="{D867C8F3-5D0F-D090-3F89-07AE323F13C7}"/>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 name="connsiteX5" fmla="*/ 0 w 152867"/>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6207">
                  <a:moveTo>
                    <a:pt x="0" y="0"/>
                  </a:moveTo>
                  <a:lnTo>
                    <a:pt x="0" y="256208"/>
                  </a:lnTo>
                  <a:lnTo>
                    <a:pt x="152868" y="256208"/>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1" name="Freeform 570">
              <a:extLst>
                <a:ext uri="{FF2B5EF4-FFF2-40B4-BE49-F238E27FC236}">
                  <a16:creationId xmlns:a16="http://schemas.microsoft.com/office/drawing/2014/main" id="{7395AC4A-3A25-2E99-6396-C6CB197372E1}"/>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6207">
                  <a:moveTo>
                    <a:pt x="0" y="0"/>
                  </a:moveTo>
                  <a:lnTo>
                    <a:pt x="0" y="256208"/>
                  </a:lnTo>
                  <a:lnTo>
                    <a:pt x="152868" y="256208"/>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89" name="Group 588">
            <a:extLst>
              <a:ext uri="{FF2B5EF4-FFF2-40B4-BE49-F238E27FC236}">
                <a16:creationId xmlns:a16="http://schemas.microsoft.com/office/drawing/2014/main" id="{62299258-4AA1-4772-C987-7F7E5678F45C}"/>
              </a:ext>
            </a:extLst>
          </p:cNvPr>
          <p:cNvGrpSpPr/>
          <p:nvPr/>
        </p:nvGrpSpPr>
        <p:grpSpPr>
          <a:xfrm>
            <a:off x="5466434" y="3316859"/>
            <a:ext cx="152878" cy="56528"/>
            <a:chOff x="5466434" y="3316859"/>
            <a:chExt cx="152878" cy="56528"/>
          </a:xfrm>
        </p:grpSpPr>
        <p:sp>
          <p:nvSpPr>
            <p:cNvPr id="572" name="Freeform 571">
              <a:extLst>
                <a:ext uri="{FF2B5EF4-FFF2-40B4-BE49-F238E27FC236}">
                  <a16:creationId xmlns:a16="http://schemas.microsoft.com/office/drawing/2014/main" id="{CD993CF7-A696-CCB7-80FC-8CF1AC79D7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 name="connsiteX5" fmla="*/ 0 w 152878"/>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6528">
                  <a:moveTo>
                    <a:pt x="0" y="0"/>
                  </a:moveTo>
                  <a:lnTo>
                    <a:pt x="0" y="56528"/>
                  </a:lnTo>
                  <a:lnTo>
                    <a:pt x="152879" y="56528"/>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3" name="Freeform 572">
              <a:extLst>
                <a:ext uri="{FF2B5EF4-FFF2-40B4-BE49-F238E27FC236}">
                  <a16:creationId xmlns:a16="http://schemas.microsoft.com/office/drawing/2014/main" id="{19087AAD-4427-EEE4-B6B4-700E8ED3AC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6528">
                  <a:moveTo>
                    <a:pt x="0" y="0"/>
                  </a:moveTo>
                  <a:lnTo>
                    <a:pt x="0" y="56528"/>
                  </a:lnTo>
                  <a:lnTo>
                    <a:pt x="152879" y="56528"/>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88" name="Group 587">
            <a:extLst>
              <a:ext uri="{FF2B5EF4-FFF2-40B4-BE49-F238E27FC236}">
                <a16:creationId xmlns:a16="http://schemas.microsoft.com/office/drawing/2014/main" id="{6546C8C3-F6E5-A996-AEBF-1A80D2E1C2FE}"/>
              </a:ext>
            </a:extLst>
          </p:cNvPr>
          <p:cNvGrpSpPr/>
          <p:nvPr/>
        </p:nvGrpSpPr>
        <p:grpSpPr>
          <a:xfrm>
            <a:off x="5657530" y="3367784"/>
            <a:ext cx="152867" cy="5603"/>
            <a:chOff x="5657530" y="3367784"/>
            <a:chExt cx="152867" cy="5603"/>
          </a:xfrm>
        </p:grpSpPr>
        <p:sp>
          <p:nvSpPr>
            <p:cNvPr id="574" name="Freeform 573">
              <a:extLst>
                <a:ext uri="{FF2B5EF4-FFF2-40B4-BE49-F238E27FC236}">
                  <a16:creationId xmlns:a16="http://schemas.microsoft.com/office/drawing/2014/main" id="{61BC2F40-36AB-BC96-5887-8269C1E4D5D1}"/>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 name="connsiteX5" fmla="*/ 0 w 152867"/>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603">
                  <a:moveTo>
                    <a:pt x="0" y="0"/>
                  </a:moveTo>
                  <a:lnTo>
                    <a:pt x="0" y="5603"/>
                  </a:lnTo>
                  <a:lnTo>
                    <a:pt x="152868" y="5603"/>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5" name="Freeform 574">
              <a:extLst>
                <a:ext uri="{FF2B5EF4-FFF2-40B4-BE49-F238E27FC236}">
                  <a16:creationId xmlns:a16="http://schemas.microsoft.com/office/drawing/2014/main" id="{E26B7394-3777-5CFF-1A4B-9ED70099E072}"/>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603">
                  <a:moveTo>
                    <a:pt x="0" y="0"/>
                  </a:moveTo>
                  <a:lnTo>
                    <a:pt x="0" y="5603"/>
                  </a:lnTo>
                  <a:lnTo>
                    <a:pt x="152868" y="5603"/>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15" name="Group 714">
            <a:extLst>
              <a:ext uri="{FF2B5EF4-FFF2-40B4-BE49-F238E27FC236}">
                <a16:creationId xmlns:a16="http://schemas.microsoft.com/office/drawing/2014/main" id="{D44F7A8A-142F-F983-05B0-D48493AEA6AC}"/>
              </a:ext>
            </a:extLst>
          </p:cNvPr>
          <p:cNvGrpSpPr/>
          <p:nvPr/>
        </p:nvGrpSpPr>
        <p:grpSpPr>
          <a:xfrm>
            <a:off x="6625725" y="3367645"/>
            <a:ext cx="152870" cy="5741"/>
            <a:chOff x="6625725" y="3367645"/>
            <a:chExt cx="152870" cy="5741"/>
          </a:xfrm>
        </p:grpSpPr>
        <p:sp>
          <p:nvSpPr>
            <p:cNvPr id="671" name="Freeform 670">
              <a:extLst>
                <a:ext uri="{FF2B5EF4-FFF2-40B4-BE49-F238E27FC236}">
                  <a16:creationId xmlns:a16="http://schemas.microsoft.com/office/drawing/2014/main" id="{62B7BE93-99F4-1AAF-7280-6485CD9BB7B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 name="connsiteX5" fmla="*/ 0 w 152870"/>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1">
                  <a:moveTo>
                    <a:pt x="0" y="0"/>
                  </a:moveTo>
                  <a:lnTo>
                    <a:pt x="0" y="5742"/>
                  </a:lnTo>
                  <a:lnTo>
                    <a:pt x="152871" y="574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A7B89872-5379-F921-DC56-36752F69852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1">
                  <a:moveTo>
                    <a:pt x="0" y="0"/>
                  </a:moveTo>
                  <a:lnTo>
                    <a:pt x="0" y="5742"/>
                  </a:lnTo>
                  <a:lnTo>
                    <a:pt x="152871" y="574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4" name="Group 713">
            <a:extLst>
              <a:ext uri="{FF2B5EF4-FFF2-40B4-BE49-F238E27FC236}">
                <a16:creationId xmlns:a16="http://schemas.microsoft.com/office/drawing/2014/main" id="{DF2CA998-293F-101F-D5C3-273BEBF05CD5}"/>
              </a:ext>
            </a:extLst>
          </p:cNvPr>
          <p:cNvGrpSpPr/>
          <p:nvPr/>
        </p:nvGrpSpPr>
        <p:grpSpPr>
          <a:xfrm>
            <a:off x="6816814" y="3315935"/>
            <a:ext cx="152870" cy="57452"/>
            <a:chOff x="6816814" y="3315935"/>
            <a:chExt cx="152870" cy="57452"/>
          </a:xfrm>
        </p:grpSpPr>
        <p:sp>
          <p:nvSpPr>
            <p:cNvPr id="673" name="Freeform 672">
              <a:extLst>
                <a:ext uri="{FF2B5EF4-FFF2-40B4-BE49-F238E27FC236}">
                  <a16:creationId xmlns:a16="http://schemas.microsoft.com/office/drawing/2014/main" id="{6C7F9DFE-47B9-B6B0-1DF8-AEBC07CDEA28}"/>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 name="connsiteX5" fmla="*/ 0 w 152870"/>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52">
                  <a:moveTo>
                    <a:pt x="0" y="0"/>
                  </a:moveTo>
                  <a:lnTo>
                    <a:pt x="0" y="57452"/>
                  </a:lnTo>
                  <a:lnTo>
                    <a:pt x="152871" y="5745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16DB71A4-CFC5-7D9A-FB45-240443053D2A}"/>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52">
                  <a:moveTo>
                    <a:pt x="0" y="0"/>
                  </a:moveTo>
                  <a:lnTo>
                    <a:pt x="0" y="57452"/>
                  </a:lnTo>
                  <a:lnTo>
                    <a:pt x="152871" y="5745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3" name="Group 712">
            <a:extLst>
              <a:ext uri="{FF2B5EF4-FFF2-40B4-BE49-F238E27FC236}">
                <a16:creationId xmlns:a16="http://schemas.microsoft.com/office/drawing/2014/main" id="{16198898-00BA-AE70-0F1E-3A7BB03E183D}"/>
              </a:ext>
            </a:extLst>
          </p:cNvPr>
          <p:cNvGrpSpPr/>
          <p:nvPr/>
        </p:nvGrpSpPr>
        <p:grpSpPr>
          <a:xfrm>
            <a:off x="7007903" y="3114846"/>
            <a:ext cx="152869" cy="258541"/>
            <a:chOff x="7007903" y="3114846"/>
            <a:chExt cx="152869" cy="258541"/>
          </a:xfrm>
        </p:grpSpPr>
        <p:sp>
          <p:nvSpPr>
            <p:cNvPr id="675" name="Freeform 674">
              <a:extLst>
                <a:ext uri="{FF2B5EF4-FFF2-40B4-BE49-F238E27FC236}">
                  <a16:creationId xmlns:a16="http://schemas.microsoft.com/office/drawing/2014/main" id="{955ECB49-1F83-A537-BB43-EBCFFA58B9C8}"/>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 name="connsiteX5" fmla="*/ 0 w 152869"/>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8541">
                  <a:moveTo>
                    <a:pt x="0" y="0"/>
                  </a:moveTo>
                  <a:lnTo>
                    <a:pt x="0" y="258541"/>
                  </a:lnTo>
                  <a:lnTo>
                    <a:pt x="152870" y="258541"/>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08E19E8-323B-F56E-CEA3-78A32D2E14FC}"/>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8541">
                  <a:moveTo>
                    <a:pt x="0" y="0"/>
                  </a:moveTo>
                  <a:lnTo>
                    <a:pt x="0" y="258541"/>
                  </a:lnTo>
                  <a:lnTo>
                    <a:pt x="152870" y="258541"/>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712" name="Group 711">
            <a:extLst>
              <a:ext uri="{FF2B5EF4-FFF2-40B4-BE49-F238E27FC236}">
                <a16:creationId xmlns:a16="http://schemas.microsoft.com/office/drawing/2014/main" id="{8E63EF76-5C31-3D0F-47EA-59370F47DB04}"/>
              </a:ext>
            </a:extLst>
          </p:cNvPr>
          <p:cNvGrpSpPr/>
          <p:nvPr/>
        </p:nvGrpSpPr>
        <p:grpSpPr>
          <a:xfrm>
            <a:off x="7198990" y="2683948"/>
            <a:ext cx="152866" cy="689438"/>
            <a:chOff x="7198990" y="2683948"/>
            <a:chExt cx="152866" cy="689438"/>
          </a:xfrm>
        </p:grpSpPr>
        <p:sp>
          <p:nvSpPr>
            <p:cNvPr id="677" name="Freeform 676">
              <a:extLst>
                <a:ext uri="{FF2B5EF4-FFF2-40B4-BE49-F238E27FC236}">
                  <a16:creationId xmlns:a16="http://schemas.microsoft.com/office/drawing/2014/main" id="{7B77E806-7867-E261-2860-ECE82A764595}"/>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 name="connsiteX5" fmla="*/ 0 w 152866"/>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9438">
                  <a:moveTo>
                    <a:pt x="0" y="0"/>
                  </a:moveTo>
                  <a:lnTo>
                    <a:pt x="0" y="689439"/>
                  </a:lnTo>
                  <a:lnTo>
                    <a:pt x="152866" y="689439"/>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8" name="Freeform 677">
              <a:extLst>
                <a:ext uri="{FF2B5EF4-FFF2-40B4-BE49-F238E27FC236}">
                  <a16:creationId xmlns:a16="http://schemas.microsoft.com/office/drawing/2014/main" id="{1FCE6AD5-FD22-4BCE-CB2D-CD5DBA1EECA8}"/>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9438">
                  <a:moveTo>
                    <a:pt x="0" y="0"/>
                  </a:moveTo>
                  <a:lnTo>
                    <a:pt x="0" y="689439"/>
                  </a:lnTo>
                  <a:lnTo>
                    <a:pt x="152866" y="689439"/>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711" name="Group 710">
            <a:extLst>
              <a:ext uri="{FF2B5EF4-FFF2-40B4-BE49-F238E27FC236}">
                <a16:creationId xmlns:a16="http://schemas.microsoft.com/office/drawing/2014/main" id="{FEB42C09-6EA1-DB04-267B-5DBE5D94B856}"/>
              </a:ext>
            </a:extLst>
          </p:cNvPr>
          <p:cNvGrpSpPr/>
          <p:nvPr/>
        </p:nvGrpSpPr>
        <p:grpSpPr>
          <a:xfrm>
            <a:off x="7390073" y="2166866"/>
            <a:ext cx="152878" cy="1206521"/>
            <a:chOff x="7390073" y="2166866"/>
            <a:chExt cx="152878" cy="1206521"/>
          </a:xfrm>
        </p:grpSpPr>
        <p:sp>
          <p:nvSpPr>
            <p:cNvPr id="679" name="Freeform 678">
              <a:extLst>
                <a:ext uri="{FF2B5EF4-FFF2-40B4-BE49-F238E27FC236}">
                  <a16:creationId xmlns:a16="http://schemas.microsoft.com/office/drawing/2014/main" id="{45775ACB-9881-0D7B-F915-1AD044DE87EB}"/>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 name="connsiteX5" fmla="*/ 0 w 152878"/>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6521">
                  <a:moveTo>
                    <a:pt x="0" y="0"/>
                  </a:moveTo>
                  <a:lnTo>
                    <a:pt x="0" y="1206522"/>
                  </a:lnTo>
                  <a:lnTo>
                    <a:pt x="152879" y="120652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0" name="Freeform 679">
              <a:extLst>
                <a:ext uri="{FF2B5EF4-FFF2-40B4-BE49-F238E27FC236}">
                  <a16:creationId xmlns:a16="http://schemas.microsoft.com/office/drawing/2014/main" id="{1F71F990-BD05-63FA-E5D0-C458A7E5FA4F}"/>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6521">
                  <a:moveTo>
                    <a:pt x="0" y="0"/>
                  </a:moveTo>
                  <a:lnTo>
                    <a:pt x="0" y="1206522"/>
                  </a:lnTo>
                  <a:lnTo>
                    <a:pt x="152879" y="120652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10" name="Group 709">
            <a:extLst>
              <a:ext uri="{FF2B5EF4-FFF2-40B4-BE49-F238E27FC236}">
                <a16:creationId xmlns:a16="http://schemas.microsoft.com/office/drawing/2014/main" id="{E8653BE0-412A-4A2F-FCA2-CA1CDADDE1FA}"/>
              </a:ext>
            </a:extLst>
          </p:cNvPr>
          <p:cNvGrpSpPr/>
          <p:nvPr/>
        </p:nvGrpSpPr>
        <p:grpSpPr>
          <a:xfrm>
            <a:off x="7581169" y="1925561"/>
            <a:ext cx="152867" cy="1447826"/>
            <a:chOff x="7581169" y="1925561"/>
            <a:chExt cx="152867" cy="1447826"/>
          </a:xfrm>
        </p:grpSpPr>
        <p:sp>
          <p:nvSpPr>
            <p:cNvPr id="681" name="Freeform 680">
              <a:extLst>
                <a:ext uri="{FF2B5EF4-FFF2-40B4-BE49-F238E27FC236}">
                  <a16:creationId xmlns:a16="http://schemas.microsoft.com/office/drawing/2014/main" id="{0A30C6B0-048B-F03D-FBB9-5A195CACEA87}"/>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A005EFF5-79BC-D199-094E-5F0072FA609A}"/>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9" name="Group 708">
            <a:extLst>
              <a:ext uri="{FF2B5EF4-FFF2-40B4-BE49-F238E27FC236}">
                <a16:creationId xmlns:a16="http://schemas.microsoft.com/office/drawing/2014/main" id="{2817311A-6D80-81D8-5C2F-D13AB11C467F}"/>
              </a:ext>
            </a:extLst>
          </p:cNvPr>
          <p:cNvGrpSpPr/>
          <p:nvPr/>
        </p:nvGrpSpPr>
        <p:grpSpPr>
          <a:xfrm>
            <a:off x="7772254" y="2166866"/>
            <a:ext cx="152867" cy="1206521"/>
            <a:chOff x="7772254" y="2166866"/>
            <a:chExt cx="152867" cy="1206521"/>
          </a:xfrm>
        </p:grpSpPr>
        <p:sp>
          <p:nvSpPr>
            <p:cNvPr id="683" name="Freeform 682">
              <a:extLst>
                <a:ext uri="{FF2B5EF4-FFF2-40B4-BE49-F238E27FC236}">
                  <a16:creationId xmlns:a16="http://schemas.microsoft.com/office/drawing/2014/main" id="{93196229-05B3-F8DE-9CC1-095481E9A283}"/>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 name="connsiteX5" fmla="*/ 0 w 152867"/>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6521">
                  <a:moveTo>
                    <a:pt x="0" y="0"/>
                  </a:moveTo>
                  <a:lnTo>
                    <a:pt x="0" y="1206522"/>
                  </a:lnTo>
                  <a:lnTo>
                    <a:pt x="152867" y="1206522"/>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46BF8277-49C2-CFE5-BF55-D3922EEC077A}"/>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6521">
                  <a:moveTo>
                    <a:pt x="0" y="0"/>
                  </a:moveTo>
                  <a:lnTo>
                    <a:pt x="0" y="1206522"/>
                  </a:lnTo>
                  <a:lnTo>
                    <a:pt x="152867" y="1206522"/>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8" name="Group 707">
            <a:extLst>
              <a:ext uri="{FF2B5EF4-FFF2-40B4-BE49-F238E27FC236}">
                <a16:creationId xmlns:a16="http://schemas.microsoft.com/office/drawing/2014/main" id="{5BE4EBF0-6809-C83F-663F-7611B08B5B2D}"/>
              </a:ext>
            </a:extLst>
          </p:cNvPr>
          <p:cNvGrpSpPr/>
          <p:nvPr/>
        </p:nvGrpSpPr>
        <p:grpSpPr>
          <a:xfrm>
            <a:off x="7963349" y="2683948"/>
            <a:ext cx="152867" cy="689438"/>
            <a:chOff x="7963349" y="2683948"/>
            <a:chExt cx="152867" cy="689438"/>
          </a:xfrm>
        </p:grpSpPr>
        <p:sp>
          <p:nvSpPr>
            <p:cNvPr id="685" name="Freeform 684">
              <a:extLst>
                <a:ext uri="{FF2B5EF4-FFF2-40B4-BE49-F238E27FC236}">
                  <a16:creationId xmlns:a16="http://schemas.microsoft.com/office/drawing/2014/main" id="{5A2E2D68-F0E6-B8EE-A8B0-C85E2A0A91A7}"/>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 name="connsiteX5" fmla="*/ 0 w 152867"/>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9438">
                  <a:moveTo>
                    <a:pt x="0" y="0"/>
                  </a:moveTo>
                  <a:lnTo>
                    <a:pt x="0" y="689439"/>
                  </a:lnTo>
                  <a:lnTo>
                    <a:pt x="152868" y="689439"/>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DFE981C2-8D95-D701-4D88-75E376FAC7AD}"/>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9438">
                  <a:moveTo>
                    <a:pt x="0" y="0"/>
                  </a:moveTo>
                  <a:lnTo>
                    <a:pt x="0" y="689439"/>
                  </a:lnTo>
                  <a:lnTo>
                    <a:pt x="152868" y="689439"/>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7" name="Group 706">
            <a:extLst>
              <a:ext uri="{FF2B5EF4-FFF2-40B4-BE49-F238E27FC236}">
                <a16:creationId xmlns:a16="http://schemas.microsoft.com/office/drawing/2014/main" id="{4B9A3799-7CE6-2989-24FA-5AEF635E896D}"/>
              </a:ext>
            </a:extLst>
          </p:cNvPr>
          <p:cNvGrpSpPr/>
          <p:nvPr/>
        </p:nvGrpSpPr>
        <p:grpSpPr>
          <a:xfrm>
            <a:off x="8154434" y="3114846"/>
            <a:ext cx="152867" cy="258541"/>
            <a:chOff x="8154434" y="3114846"/>
            <a:chExt cx="152867" cy="258541"/>
          </a:xfrm>
        </p:grpSpPr>
        <p:sp>
          <p:nvSpPr>
            <p:cNvPr id="687" name="Freeform 686">
              <a:extLst>
                <a:ext uri="{FF2B5EF4-FFF2-40B4-BE49-F238E27FC236}">
                  <a16:creationId xmlns:a16="http://schemas.microsoft.com/office/drawing/2014/main" id="{56DA69E8-6768-0BF0-4FEC-303BBA8EBF1A}"/>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 name="connsiteX5" fmla="*/ 0 w 152867"/>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8541">
                  <a:moveTo>
                    <a:pt x="0" y="0"/>
                  </a:moveTo>
                  <a:lnTo>
                    <a:pt x="0" y="258541"/>
                  </a:lnTo>
                  <a:lnTo>
                    <a:pt x="152868" y="258541"/>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8" name="Freeform 687">
              <a:extLst>
                <a:ext uri="{FF2B5EF4-FFF2-40B4-BE49-F238E27FC236}">
                  <a16:creationId xmlns:a16="http://schemas.microsoft.com/office/drawing/2014/main" id="{81CCF07C-2A02-0827-D222-AC525F6ABFE3}"/>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8541">
                  <a:moveTo>
                    <a:pt x="0" y="0"/>
                  </a:moveTo>
                  <a:lnTo>
                    <a:pt x="0" y="258541"/>
                  </a:lnTo>
                  <a:lnTo>
                    <a:pt x="152868" y="258541"/>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6" name="Group 705">
            <a:extLst>
              <a:ext uri="{FF2B5EF4-FFF2-40B4-BE49-F238E27FC236}">
                <a16:creationId xmlns:a16="http://schemas.microsoft.com/office/drawing/2014/main" id="{07BB63D0-988B-46E5-809A-09D212AE10F2}"/>
              </a:ext>
            </a:extLst>
          </p:cNvPr>
          <p:cNvGrpSpPr/>
          <p:nvPr/>
        </p:nvGrpSpPr>
        <p:grpSpPr>
          <a:xfrm>
            <a:off x="8345518" y="3315935"/>
            <a:ext cx="152878" cy="57452"/>
            <a:chOff x="8345518" y="3315935"/>
            <a:chExt cx="152878" cy="57452"/>
          </a:xfrm>
        </p:grpSpPr>
        <p:sp>
          <p:nvSpPr>
            <p:cNvPr id="689" name="Freeform 688">
              <a:extLst>
                <a:ext uri="{FF2B5EF4-FFF2-40B4-BE49-F238E27FC236}">
                  <a16:creationId xmlns:a16="http://schemas.microsoft.com/office/drawing/2014/main" id="{38D00538-E66A-C7D2-76F3-9B5E46495A5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 name="connsiteX5" fmla="*/ 0 w 152878"/>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7452">
                  <a:moveTo>
                    <a:pt x="0" y="0"/>
                  </a:moveTo>
                  <a:lnTo>
                    <a:pt x="0" y="57452"/>
                  </a:lnTo>
                  <a:lnTo>
                    <a:pt x="152879" y="5745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0" name="Freeform 689">
              <a:extLst>
                <a:ext uri="{FF2B5EF4-FFF2-40B4-BE49-F238E27FC236}">
                  <a16:creationId xmlns:a16="http://schemas.microsoft.com/office/drawing/2014/main" id="{3D848628-C8BE-D361-8164-0354FE7A651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7452">
                  <a:moveTo>
                    <a:pt x="0" y="0"/>
                  </a:moveTo>
                  <a:lnTo>
                    <a:pt x="0" y="57452"/>
                  </a:lnTo>
                  <a:lnTo>
                    <a:pt x="152879" y="5745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05" name="Group 704">
            <a:extLst>
              <a:ext uri="{FF2B5EF4-FFF2-40B4-BE49-F238E27FC236}">
                <a16:creationId xmlns:a16="http://schemas.microsoft.com/office/drawing/2014/main" id="{C13C4331-B88A-0CFC-4FA6-DECED8A03169}"/>
              </a:ext>
            </a:extLst>
          </p:cNvPr>
          <p:cNvGrpSpPr/>
          <p:nvPr/>
        </p:nvGrpSpPr>
        <p:grpSpPr>
          <a:xfrm>
            <a:off x="8536614" y="3367645"/>
            <a:ext cx="152867" cy="5741"/>
            <a:chOff x="8536614" y="3367645"/>
            <a:chExt cx="152867" cy="5741"/>
          </a:xfrm>
        </p:grpSpPr>
        <p:sp>
          <p:nvSpPr>
            <p:cNvPr id="691" name="Freeform 690">
              <a:extLst>
                <a:ext uri="{FF2B5EF4-FFF2-40B4-BE49-F238E27FC236}">
                  <a16:creationId xmlns:a16="http://schemas.microsoft.com/office/drawing/2014/main" id="{53796CF2-CACE-3FD1-75CD-689D958059A9}"/>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 name="connsiteX5" fmla="*/ 0 w 152867"/>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741">
                  <a:moveTo>
                    <a:pt x="0" y="0"/>
                  </a:moveTo>
                  <a:lnTo>
                    <a:pt x="0" y="5742"/>
                  </a:lnTo>
                  <a:lnTo>
                    <a:pt x="152868" y="5742"/>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2" name="Freeform 691">
              <a:extLst>
                <a:ext uri="{FF2B5EF4-FFF2-40B4-BE49-F238E27FC236}">
                  <a16:creationId xmlns:a16="http://schemas.microsoft.com/office/drawing/2014/main" id="{2C600175-9C1A-C661-E83C-AFDC733FD918}"/>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741">
                  <a:moveTo>
                    <a:pt x="0" y="0"/>
                  </a:moveTo>
                  <a:lnTo>
                    <a:pt x="0" y="5742"/>
                  </a:lnTo>
                  <a:lnTo>
                    <a:pt x="152868" y="5742"/>
                  </a:lnTo>
                  <a:lnTo>
                    <a:pt x="152868" y="0"/>
                  </a:lnTo>
                  <a:lnTo>
                    <a:pt x="0" y="0"/>
                  </a:lnTo>
                </a:path>
              </a:pathLst>
            </a:custGeom>
            <a:noFill/>
            <a:ln w="4620" cap="rnd">
              <a:solidFill>
                <a:srgbClr val="000000"/>
              </a:solidFill>
              <a:prstDash val="solid"/>
              <a:round/>
            </a:ln>
          </p:spPr>
          <p:txBody>
            <a:bodyPr rtlCol="0" anchor="ctr"/>
            <a:lstStyle/>
            <a:p>
              <a:endParaRPr lang="de-DE"/>
            </a:p>
          </p:txBody>
        </p:sp>
      </p:grpSp>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3923928"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1000,1000,10</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3923928" y="1388915"/>
                <a:ext cx="1671630" cy="334270"/>
              </a:xfrm>
              <a:prstGeom prst="rect">
                <a:avLst/>
              </a:prstGeom>
              <a:blipFill>
                <a:blip r:embed="rId5"/>
                <a:stretch>
                  <a:fillRect l="-15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10,10,10</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587777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dissolve">
                                      <p:cBhvr>
                                        <p:cTn id="10" dur="500"/>
                                        <p:tgtEl>
                                          <p:spTgt spid="4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1"/>
                                        </p:tgtEl>
                                        <p:attrNameLst>
                                          <p:attrName>style.visibility</p:attrName>
                                        </p:attrNameLst>
                                      </p:cBhvr>
                                      <p:to>
                                        <p:strVal val="visible"/>
                                      </p:to>
                                    </p:set>
                                    <p:animEffect transition="in" filter="wipe(down)">
                                      <p:cBhvr>
                                        <p:cTn id="15" dur="100"/>
                                        <p:tgtEl>
                                          <p:spTgt spid="481"/>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480"/>
                                        </p:tgtEl>
                                        <p:attrNameLst>
                                          <p:attrName>style.visibility</p:attrName>
                                        </p:attrNameLst>
                                      </p:cBhvr>
                                      <p:to>
                                        <p:strVal val="visible"/>
                                      </p:to>
                                    </p:set>
                                    <p:animEffect transition="in" filter="wipe(down)">
                                      <p:cBhvr>
                                        <p:cTn id="19" dur="100"/>
                                        <p:tgtEl>
                                          <p:spTgt spid="480"/>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479"/>
                                        </p:tgtEl>
                                        <p:attrNameLst>
                                          <p:attrName>style.visibility</p:attrName>
                                        </p:attrNameLst>
                                      </p:cBhvr>
                                      <p:to>
                                        <p:strVal val="visible"/>
                                      </p:to>
                                    </p:set>
                                    <p:animEffect transition="in" filter="wipe(down)">
                                      <p:cBhvr>
                                        <p:cTn id="23" dur="100"/>
                                        <p:tgtEl>
                                          <p:spTgt spid="479"/>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478"/>
                                        </p:tgtEl>
                                        <p:attrNameLst>
                                          <p:attrName>style.visibility</p:attrName>
                                        </p:attrNameLst>
                                      </p:cBhvr>
                                      <p:to>
                                        <p:strVal val="visible"/>
                                      </p:to>
                                    </p:set>
                                    <p:animEffect transition="in" filter="wipe(down)">
                                      <p:cBhvr>
                                        <p:cTn id="27" dur="100"/>
                                        <p:tgtEl>
                                          <p:spTgt spid="478"/>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477"/>
                                        </p:tgtEl>
                                        <p:attrNameLst>
                                          <p:attrName>style.visibility</p:attrName>
                                        </p:attrNameLst>
                                      </p:cBhvr>
                                      <p:to>
                                        <p:strVal val="visible"/>
                                      </p:to>
                                    </p:set>
                                    <p:animEffect transition="in" filter="wipe(down)">
                                      <p:cBhvr>
                                        <p:cTn id="31" dur="100"/>
                                        <p:tgtEl>
                                          <p:spTgt spid="477"/>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476"/>
                                        </p:tgtEl>
                                        <p:attrNameLst>
                                          <p:attrName>style.visibility</p:attrName>
                                        </p:attrNameLst>
                                      </p:cBhvr>
                                      <p:to>
                                        <p:strVal val="visible"/>
                                      </p:to>
                                    </p:set>
                                    <p:animEffect transition="in" filter="wipe(down)">
                                      <p:cBhvr>
                                        <p:cTn id="35" dur="100"/>
                                        <p:tgtEl>
                                          <p:spTgt spid="476"/>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475"/>
                                        </p:tgtEl>
                                        <p:attrNameLst>
                                          <p:attrName>style.visibility</p:attrName>
                                        </p:attrNameLst>
                                      </p:cBhvr>
                                      <p:to>
                                        <p:strVal val="visible"/>
                                      </p:to>
                                    </p:set>
                                    <p:animEffect transition="in" filter="wipe(down)">
                                      <p:cBhvr>
                                        <p:cTn id="39" dur="100"/>
                                        <p:tgtEl>
                                          <p:spTgt spid="475"/>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474"/>
                                        </p:tgtEl>
                                        <p:attrNameLst>
                                          <p:attrName>style.visibility</p:attrName>
                                        </p:attrNameLst>
                                      </p:cBhvr>
                                      <p:to>
                                        <p:strVal val="visible"/>
                                      </p:to>
                                    </p:set>
                                    <p:animEffect transition="in" filter="wipe(down)">
                                      <p:cBhvr>
                                        <p:cTn id="43" dur="100"/>
                                        <p:tgtEl>
                                          <p:spTgt spid="474"/>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wipe(down)">
                                      <p:cBhvr>
                                        <p:cTn id="47" dur="100"/>
                                        <p:tgtEl>
                                          <p:spTgt spid="473"/>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wipe(down)">
                                      <p:cBhvr>
                                        <p:cTn id="51" dur="100"/>
                                        <p:tgtEl>
                                          <p:spTgt spid="47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71"/>
                                        </p:tgtEl>
                                        <p:attrNameLst>
                                          <p:attrName>style.visibility</p:attrName>
                                        </p:attrNameLst>
                                      </p:cBhvr>
                                      <p:to>
                                        <p:strVal val="visible"/>
                                      </p:to>
                                    </p:set>
                                    <p:animEffect transition="in" filter="wipe(down)">
                                      <p:cBhvr>
                                        <p:cTn id="55" dur="100"/>
                                        <p:tgtEl>
                                          <p:spTgt spid="47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587"/>
                                        </p:tgtEl>
                                        <p:attrNameLst>
                                          <p:attrName>style.visibility</p:attrName>
                                        </p:attrNameLst>
                                      </p:cBhvr>
                                      <p:to>
                                        <p:strVal val="visible"/>
                                      </p:to>
                                    </p:set>
                                    <p:animEffect transition="in" filter="dissolve">
                                      <p:cBhvr>
                                        <p:cTn id="63" dur="500"/>
                                        <p:tgtEl>
                                          <p:spTgt spid="58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98"/>
                                        </p:tgtEl>
                                        <p:attrNameLst>
                                          <p:attrName>style.visibility</p:attrName>
                                        </p:attrNameLst>
                                      </p:cBhvr>
                                      <p:to>
                                        <p:strVal val="visible"/>
                                      </p:to>
                                    </p:set>
                                    <p:animEffect transition="in" filter="wipe(down)">
                                      <p:cBhvr>
                                        <p:cTn id="68" dur="100"/>
                                        <p:tgtEl>
                                          <p:spTgt spid="598"/>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597"/>
                                        </p:tgtEl>
                                        <p:attrNameLst>
                                          <p:attrName>style.visibility</p:attrName>
                                        </p:attrNameLst>
                                      </p:cBhvr>
                                      <p:to>
                                        <p:strVal val="visible"/>
                                      </p:to>
                                    </p:set>
                                    <p:animEffect transition="in" filter="wipe(down)">
                                      <p:cBhvr>
                                        <p:cTn id="72" dur="100"/>
                                        <p:tgtEl>
                                          <p:spTgt spid="597"/>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596"/>
                                        </p:tgtEl>
                                        <p:attrNameLst>
                                          <p:attrName>style.visibility</p:attrName>
                                        </p:attrNameLst>
                                      </p:cBhvr>
                                      <p:to>
                                        <p:strVal val="visible"/>
                                      </p:to>
                                    </p:set>
                                    <p:animEffect transition="in" filter="wipe(down)">
                                      <p:cBhvr>
                                        <p:cTn id="76" dur="100"/>
                                        <p:tgtEl>
                                          <p:spTgt spid="596"/>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595"/>
                                        </p:tgtEl>
                                        <p:attrNameLst>
                                          <p:attrName>style.visibility</p:attrName>
                                        </p:attrNameLst>
                                      </p:cBhvr>
                                      <p:to>
                                        <p:strVal val="visible"/>
                                      </p:to>
                                    </p:set>
                                    <p:animEffect transition="in" filter="wipe(down)">
                                      <p:cBhvr>
                                        <p:cTn id="80" dur="100"/>
                                        <p:tgtEl>
                                          <p:spTgt spid="595"/>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594"/>
                                        </p:tgtEl>
                                        <p:attrNameLst>
                                          <p:attrName>style.visibility</p:attrName>
                                        </p:attrNameLst>
                                      </p:cBhvr>
                                      <p:to>
                                        <p:strVal val="visible"/>
                                      </p:to>
                                    </p:set>
                                    <p:animEffect transition="in" filter="wipe(down)">
                                      <p:cBhvr>
                                        <p:cTn id="84" dur="100"/>
                                        <p:tgtEl>
                                          <p:spTgt spid="594"/>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593"/>
                                        </p:tgtEl>
                                        <p:attrNameLst>
                                          <p:attrName>style.visibility</p:attrName>
                                        </p:attrNameLst>
                                      </p:cBhvr>
                                      <p:to>
                                        <p:strVal val="visible"/>
                                      </p:to>
                                    </p:set>
                                    <p:animEffect transition="in" filter="wipe(down)">
                                      <p:cBhvr>
                                        <p:cTn id="88" dur="100"/>
                                        <p:tgtEl>
                                          <p:spTgt spid="593"/>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592"/>
                                        </p:tgtEl>
                                        <p:attrNameLst>
                                          <p:attrName>style.visibility</p:attrName>
                                        </p:attrNameLst>
                                      </p:cBhvr>
                                      <p:to>
                                        <p:strVal val="visible"/>
                                      </p:to>
                                    </p:set>
                                    <p:animEffect transition="in" filter="wipe(down)">
                                      <p:cBhvr>
                                        <p:cTn id="92" dur="100"/>
                                        <p:tgtEl>
                                          <p:spTgt spid="592"/>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591"/>
                                        </p:tgtEl>
                                        <p:attrNameLst>
                                          <p:attrName>style.visibility</p:attrName>
                                        </p:attrNameLst>
                                      </p:cBhvr>
                                      <p:to>
                                        <p:strVal val="visible"/>
                                      </p:to>
                                    </p:set>
                                    <p:animEffect transition="in" filter="wipe(down)">
                                      <p:cBhvr>
                                        <p:cTn id="96" dur="100"/>
                                        <p:tgtEl>
                                          <p:spTgt spid="591"/>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590"/>
                                        </p:tgtEl>
                                        <p:attrNameLst>
                                          <p:attrName>style.visibility</p:attrName>
                                        </p:attrNameLst>
                                      </p:cBhvr>
                                      <p:to>
                                        <p:strVal val="visible"/>
                                      </p:to>
                                    </p:set>
                                    <p:animEffect transition="in" filter="wipe(down)">
                                      <p:cBhvr>
                                        <p:cTn id="100" dur="100"/>
                                        <p:tgtEl>
                                          <p:spTgt spid="590"/>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589"/>
                                        </p:tgtEl>
                                        <p:attrNameLst>
                                          <p:attrName>style.visibility</p:attrName>
                                        </p:attrNameLst>
                                      </p:cBhvr>
                                      <p:to>
                                        <p:strVal val="visible"/>
                                      </p:to>
                                    </p:set>
                                    <p:animEffect transition="in" filter="wipe(down)">
                                      <p:cBhvr>
                                        <p:cTn id="104" dur="100"/>
                                        <p:tgtEl>
                                          <p:spTgt spid="589"/>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588"/>
                                        </p:tgtEl>
                                        <p:attrNameLst>
                                          <p:attrName>style.visibility</p:attrName>
                                        </p:attrNameLst>
                                      </p:cBhvr>
                                      <p:to>
                                        <p:strVal val="visible"/>
                                      </p:to>
                                    </p:set>
                                    <p:animEffect transition="in" filter="wipe(down)">
                                      <p:cBhvr>
                                        <p:cTn id="108" dur="100"/>
                                        <p:tgtEl>
                                          <p:spTgt spid="588"/>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704"/>
                                        </p:tgtEl>
                                        <p:attrNameLst>
                                          <p:attrName>style.visibility</p:attrName>
                                        </p:attrNameLst>
                                      </p:cBhvr>
                                      <p:to>
                                        <p:strVal val="visible"/>
                                      </p:to>
                                    </p:set>
                                    <p:animEffect transition="in" filter="dissolve">
                                      <p:cBhvr>
                                        <p:cTn id="116" dur="500"/>
                                        <p:tgtEl>
                                          <p:spTgt spid="70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15"/>
                                        </p:tgtEl>
                                        <p:attrNameLst>
                                          <p:attrName>style.visibility</p:attrName>
                                        </p:attrNameLst>
                                      </p:cBhvr>
                                      <p:to>
                                        <p:strVal val="visible"/>
                                      </p:to>
                                    </p:set>
                                    <p:animEffect transition="in" filter="wipe(down)">
                                      <p:cBhvr>
                                        <p:cTn id="121" dur="100"/>
                                        <p:tgtEl>
                                          <p:spTgt spid="715"/>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714"/>
                                        </p:tgtEl>
                                        <p:attrNameLst>
                                          <p:attrName>style.visibility</p:attrName>
                                        </p:attrNameLst>
                                      </p:cBhvr>
                                      <p:to>
                                        <p:strVal val="visible"/>
                                      </p:to>
                                    </p:set>
                                    <p:animEffect transition="in" filter="wipe(down)">
                                      <p:cBhvr>
                                        <p:cTn id="125" dur="100"/>
                                        <p:tgtEl>
                                          <p:spTgt spid="714"/>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713"/>
                                        </p:tgtEl>
                                        <p:attrNameLst>
                                          <p:attrName>style.visibility</p:attrName>
                                        </p:attrNameLst>
                                      </p:cBhvr>
                                      <p:to>
                                        <p:strVal val="visible"/>
                                      </p:to>
                                    </p:set>
                                    <p:animEffect transition="in" filter="wipe(down)">
                                      <p:cBhvr>
                                        <p:cTn id="129" dur="100"/>
                                        <p:tgtEl>
                                          <p:spTgt spid="713"/>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712"/>
                                        </p:tgtEl>
                                        <p:attrNameLst>
                                          <p:attrName>style.visibility</p:attrName>
                                        </p:attrNameLst>
                                      </p:cBhvr>
                                      <p:to>
                                        <p:strVal val="visible"/>
                                      </p:to>
                                    </p:set>
                                    <p:animEffect transition="in" filter="wipe(down)">
                                      <p:cBhvr>
                                        <p:cTn id="133" dur="100"/>
                                        <p:tgtEl>
                                          <p:spTgt spid="712"/>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711"/>
                                        </p:tgtEl>
                                        <p:attrNameLst>
                                          <p:attrName>style.visibility</p:attrName>
                                        </p:attrNameLst>
                                      </p:cBhvr>
                                      <p:to>
                                        <p:strVal val="visible"/>
                                      </p:to>
                                    </p:set>
                                    <p:animEffect transition="in" filter="wipe(down)">
                                      <p:cBhvr>
                                        <p:cTn id="137" dur="100"/>
                                        <p:tgtEl>
                                          <p:spTgt spid="711"/>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710"/>
                                        </p:tgtEl>
                                        <p:attrNameLst>
                                          <p:attrName>style.visibility</p:attrName>
                                        </p:attrNameLst>
                                      </p:cBhvr>
                                      <p:to>
                                        <p:strVal val="visible"/>
                                      </p:to>
                                    </p:set>
                                    <p:animEffect transition="in" filter="wipe(down)">
                                      <p:cBhvr>
                                        <p:cTn id="141" dur="100"/>
                                        <p:tgtEl>
                                          <p:spTgt spid="710"/>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709"/>
                                        </p:tgtEl>
                                        <p:attrNameLst>
                                          <p:attrName>style.visibility</p:attrName>
                                        </p:attrNameLst>
                                      </p:cBhvr>
                                      <p:to>
                                        <p:strVal val="visible"/>
                                      </p:to>
                                    </p:set>
                                    <p:animEffect transition="in" filter="wipe(down)">
                                      <p:cBhvr>
                                        <p:cTn id="145" dur="100"/>
                                        <p:tgtEl>
                                          <p:spTgt spid="709"/>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708"/>
                                        </p:tgtEl>
                                        <p:attrNameLst>
                                          <p:attrName>style.visibility</p:attrName>
                                        </p:attrNameLst>
                                      </p:cBhvr>
                                      <p:to>
                                        <p:strVal val="visible"/>
                                      </p:to>
                                    </p:set>
                                    <p:animEffect transition="in" filter="wipe(down)">
                                      <p:cBhvr>
                                        <p:cTn id="149" dur="100"/>
                                        <p:tgtEl>
                                          <p:spTgt spid="708"/>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707"/>
                                        </p:tgtEl>
                                        <p:attrNameLst>
                                          <p:attrName>style.visibility</p:attrName>
                                        </p:attrNameLst>
                                      </p:cBhvr>
                                      <p:to>
                                        <p:strVal val="visible"/>
                                      </p:to>
                                    </p:set>
                                    <p:animEffect transition="in" filter="wipe(down)">
                                      <p:cBhvr>
                                        <p:cTn id="153" dur="100"/>
                                        <p:tgtEl>
                                          <p:spTgt spid="707"/>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706"/>
                                        </p:tgtEl>
                                        <p:attrNameLst>
                                          <p:attrName>style.visibility</p:attrName>
                                        </p:attrNameLst>
                                      </p:cBhvr>
                                      <p:to>
                                        <p:strVal val="visible"/>
                                      </p:to>
                                    </p:set>
                                    <p:animEffect transition="in" filter="wipe(down)">
                                      <p:cBhvr>
                                        <p:cTn id="157" dur="100"/>
                                        <p:tgtEl>
                                          <p:spTgt spid="706"/>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705"/>
                                        </p:tgtEl>
                                        <p:attrNameLst>
                                          <p:attrName>style.visibility</p:attrName>
                                        </p:attrNameLst>
                                      </p:cBhvr>
                                      <p:to>
                                        <p:strVal val="visible"/>
                                      </p:to>
                                    </p:set>
                                    <p:animEffect transition="in" filter="wipe(down)">
                                      <p:cBhvr>
                                        <p:cTn id="161" dur="100"/>
                                        <p:tgtEl>
                                          <p:spTgt spid="705"/>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77" grpId="0"/>
      <p:bldP spid="3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381576" cy="2792593"/>
              </a:xfrm>
            </p:spPr>
            <p:txBody>
              <a:bodyPr/>
              <a:lstStyle/>
              <a:p>
                <a:r>
                  <a:rPr lang="de-DE" b="1" dirty="0">
                    <a:solidFill>
                      <a:schemeClr val="accent1"/>
                    </a:solidFill>
                  </a:rPr>
                  <a:t>Satz (Erwartungswert)</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𝑀</m:t>
                          </m:r>
                        </m:num>
                        <m:den>
                          <m:r>
                            <a:rPr lang="de-DE" i="1">
                              <a:latin typeface="Cambria Math" panose="02040503050406030204" pitchFamily="18" charset="0"/>
                            </a:rPr>
                            <m:t>𝑀</m:t>
                          </m:r>
                          <m:r>
                            <a:rPr lang="de-DE" i="1">
                              <a:latin typeface="Cambria Math" panose="02040503050406030204" pitchFamily="18" charset="0"/>
                            </a:rPr>
                            <m:t>+</m:t>
                          </m:r>
                          <m:r>
                            <a:rPr lang="de-DE" i="1">
                              <a:latin typeface="Cambria Math" panose="02040503050406030204" pitchFamily="18" charset="0"/>
                            </a:rPr>
                            <m:t>𝑁</m:t>
                          </m:r>
                        </m:den>
                      </m:f>
                    </m:oMath>
                  </m:oMathPara>
                </a14:m>
                <a:endParaRPr lang="de-DE" b="0" i="1" dirty="0">
                  <a:latin typeface="Cambria Math" panose="02040503050406030204" pitchFamily="18" charset="0"/>
                </a:endParaRPr>
              </a:p>
              <a:p>
                <a:r>
                  <a:rPr lang="de-DE" b="1" dirty="0"/>
                  <a:t>Beweis</a:t>
                </a:r>
                <a:r>
                  <a:rPr lang="de-DE" dirty="0"/>
                  <a:t>: Dieser Satz kann bewiesen werden mit Hilfe dieser beiden Identitäten</a:t>
                </a:r>
              </a:p>
              <a:p>
                <a:endParaRPr lang="de-DE" dirty="0"/>
              </a:p>
              <a:p>
                <a:endParaRPr lang="de-DE" dirty="0"/>
              </a:p>
              <a:p>
                <a:endParaRPr lang="de-DE" dirty="0"/>
              </a:p>
              <a:p>
                <a:endParaRPr lang="de-DE" dirty="0"/>
              </a:p>
              <a:p>
                <a:pPr marL="268287" lvl="1" indent="0">
                  <a:buNone/>
                </a:pPr>
                <a:r>
                  <a:rPr lang="de-DE" dirty="0"/>
                  <a:t>Dann gilt nach Definition des Erwartungswertes</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381576" cy="2792593"/>
              </a:xfrm>
              <a:blipFill>
                <a:blip r:embed="rId2"/>
                <a:stretch>
                  <a:fillRect t="-45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Erwartungswert der Hypergeometrischen 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807570" y="2562780"/>
                <a:ext cx="592467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e>
                            </m:mr>
                            <m:mr>
                              <m:e>
                                <m:r>
                                  <a:rPr lang="en-US" sz="1200" b="0" i="1" smtClean="0">
                                    <a:latin typeface="Cambria Math" panose="02040503050406030204" pitchFamily="18" charset="0"/>
                                  </a:rPr>
                                  <m:t>𝑘</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num>
                        <m:den>
                          <m:d>
                            <m:dPr>
                              <m:ctrlPr>
                                <a:rPr lang="en-US" sz="1200" b="0" i="1" smtClean="0">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−1</m:t>
                              </m:r>
                            </m:e>
                          </m:d>
                          <m:r>
                            <a:rPr lang="en-US" sz="1200" b="0" i="1" smtClean="0">
                              <a:latin typeface="Cambria Math" panose="02040503050406030204" pitchFamily="18" charset="0"/>
                            </a:rPr>
                            <m:t>!</m:t>
                          </m:r>
                        </m:num>
                        <m:den>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r>
                        <a:rPr lang="en-US" sz="1200" b="0" i="1" smtClean="0">
                          <a:latin typeface="Cambria Math" panose="02040503050406030204" pitchFamily="18" charset="0"/>
                        </a:rPr>
                        <m:t>𝑀</m:t>
                      </m:r>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b="0" i="1" smtClean="0">
                                    <a:latin typeface="Cambria Math" panose="02040503050406030204" pitchFamily="18" charset="0"/>
                                  </a:rPr>
                                  <m:t>−1</m:t>
                                </m:r>
                              </m:e>
                            </m:mr>
                            <m:mr>
                              <m:e>
                                <m:r>
                                  <a:rPr lang="en-US" sz="1200" i="1">
                                    <a:latin typeface="Cambria Math" panose="02040503050406030204" pitchFamily="18" charset="0"/>
                                  </a:rPr>
                                  <m:t>𝑘</m:t>
                                </m:r>
                                <m:r>
                                  <a:rPr lang="en-US" sz="1200" b="0" i="1" smtClean="0">
                                    <a:latin typeface="Cambria Math" panose="02040503050406030204" pitchFamily="18" charset="0"/>
                                  </a:rPr>
                                  <m:t>−1</m:t>
                                </m:r>
                              </m:e>
                            </m:mr>
                          </m:m>
                        </m:e>
                      </m:d>
                    </m:oMath>
                  </m:oMathPara>
                </a14:m>
                <a:endParaRPr lang="de-DE" sz="12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807570" y="2562780"/>
                <a:ext cx="5924670" cy="513026"/>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611560" y="4018408"/>
                <a:ext cx="4683318"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𝑘</m:t>
                          </m:r>
                        </m:sub>
                        <m:sup/>
                        <m:e>
                          <m:r>
                            <a:rPr lang="en-US" sz="1200" b="0" i="1" smtClean="0">
                              <a:latin typeface="Cambria Math" panose="02040503050406030204" pitchFamily="18" charset="0"/>
                            </a:rPr>
                            <m:t>𝑘</m:t>
                          </m:r>
                          <m:r>
                            <a:rPr lang="en-US" sz="1200" b="0" i="1" smtClean="0">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num>
                                    <m:den>
                                      <m:r>
                                        <a:rPr lang="en-US" sz="1200" i="1">
                                          <a:latin typeface="Cambria Math" panose="02040503050406030204" pitchFamily="18" charset="0"/>
                                        </a:rPr>
                                        <m:t>𝑘</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r>
                                        <a:rPr lang="de-DE" sz="1200" i="1">
                                          <a:latin typeface="Cambria Math" panose="02040503050406030204" pitchFamily="18" charset="0"/>
                                        </a:rPr>
                                        <m:t>𝑛</m:t>
                                      </m:r>
                                      <m:r>
                                        <a:rPr lang="de-DE" sz="1200" i="1">
                                          <a:latin typeface="Cambria Math" panose="02040503050406030204" pitchFamily="18" charset="0"/>
                                        </a:rPr>
                                        <m:t>−</m:t>
                                      </m:r>
                                      <m:r>
                                        <a:rPr lang="en-US" sz="1200" i="1">
                                          <a:latin typeface="Cambria Math" panose="02040503050406030204" pitchFamily="18" charset="0"/>
                                        </a:rPr>
                                        <m:t>𝑘</m:t>
                                      </m:r>
                                    </m:den>
                                  </m:f>
                                </m:e>
                              </m:d>
                            </m:num>
                            <m:den>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de-DE" sz="1200" i="1">
                                          <a:latin typeface="Cambria Math" panose="02040503050406030204" pitchFamily="18" charset="0"/>
                                        </a:rPr>
                                        <m:t>𝑁</m:t>
                                      </m:r>
                                    </m:num>
                                    <m:den>
                                      <m:r>
                                        <a:rPr lang="de-DE" sz="1200" i="1">
                                          <a:latin typeface="Cambria Math" panose="02040503050406030204" pitchFamily="18" charset="0"/>
                                        </a:rPr>
                                        <m:t>𝑛</m:t>
                                      </m:r>
                                    </m:den>
                                  </m:f>
                                </m:e>
                              </m:d>
                            </m:den>
                          </m:f>
                        </m:e>
                      </m:nary>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r>
                            <a:rPr lang="en-US" sz="1200" b="0" i="1" smtClean="0">
                              <a:latin typeface="Cambria Math" panose="02040503050406030204" pitchFamily="18" charset="0"/>
                            </a:rPr>
                            <m:t>𝑀</m:t>
                          </m:r>
                          <m:r>
                            <a:rPr lang="en-US" sz="1200" i="1">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num>
                                <m:den>
                                  <m:r>
                                    <a:rPr lang="en-US" sz="1200" i="1">
                                      <a:latin typeface="Cambria Math" panose="02040503050406030204" pitchFamily="18" charset="0"/>
                                    </a:rPr>
                                    <m:t>𝑛</m:t>
                                  </m:r>
                                </m:den>
                              </m:f>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611560" y="4018408"/>
                <a:ext cx="4683318" cy="709361"/>
              </a:xfrm>
              <a:prstGeom prst="rect">
                <a:avLst/>
              </a:prstGeom>
              <a:blipFill>
                <a:blip r:embed="rId4"/>
                <a:stretch>
                  <a:fillRect t="-73684" b="-112281"/>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p:cNvCxnSpPr>
          <p:nvPr/>
        </p:nvCxnSpPr>
        <p:spPr bwMode="gray">
          <a:xfrm flipH="1">
            <a:off x="5177562" y="3050991"/>
            <a:ext cx="21512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AC5E05-FDC6-F01E-C0F3-E20E59E672B6}"/>
                  </a:ext>
                </a:extLst>
              </p:cNvPr>
              <p:cNvSpPr txBox="1"/>
              <p:nvPr/>
            </p:nvSpPr>
            <p:spPr bwMode="gray">
              <a:xfrm>
                <a:off x="7366927" y="2896264"/>
                <a:ext cx="12405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9" name="TextBox 8">
                <a:extLst>
                  <a:ext uri="{FF2B5EF4-FFF2-40B4-BE49-F238E27FC236}">
                    <a16:creationId xmlns:a16="http://schemas.microsoft.com/office/drawing/2014/main" id="{CEAC5E05-FDC6-F01E-C0F3-E20E59E672B6}"/>
                  </a:ext>
                </a:extLst>
              </p:cNvPr>
              <p:cNvSpPr txBox="1">
                <a:spLocks noRot="1" noChangeAspect="1" noMove="1" noResize="1" noEditPoints="1" noAdjustHandles="1" noChangeArrowheads="1" noChangeShapeType="1" noTextEdit="1"/>
              </p:cNvSpPr>
              <p:nvPr/>
            </p:nvSpPr>
            <p:spPr bwMode="gray">
              <a:xfrm>
                <a:off x="7366927" y="2896264"/>
                <a:ext cx="1240514" cy="334270"/>
              </a:xfrm>
              <a:prstGeom prst="rect">
                <a:avLst/>
              </a:prstGeom>
              <a:blipFill>
                <a:blip r:embed="rId5"/>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8A761855-A54D-3B89-7C2E-51997A413DE9}"/>
              </a:ext>
            </a:extLst>
          </p:cNvPr>
          <p:cNvSpPr/>
          <p:nvPr/>
        </p:nvSpPr>
        <p:spPr bwMode="gray">
          <a:xfrm>
            <a:off x="3907550" y="2827470"/>
            <a:ext cx="1240514" cy="2483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5B79DC-1683-58A0-04DE-64E22A44348B}"/>
                  </a:ext>
                </a:extLst>
              </p:cNvPr>
              <p:cNvSpPr txBox="1"/>
              <p:nvPr/>
            </p:nvSpPr>
            <p:spPr bwMode="gray">
              <a:xfrm>
                <a:off x="653122" y="3075806"/>
                <a:ext cx="708723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mr>
                            <m:mr>
                              <m:e>
                                <m:r>
                                  <a:rPr lang="en-US" sz="1200" b="0" i="1" smtClean="0">
                                    <a:latin typeface="Cambria Math" panose="02040503050406030204" pitchFamily="18" charset="0"/>
                                  </a:rPr>
                                  <m:t>𝑛</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𝑛</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d>
                          <m:r>
                            <a:rPr lang="en-US" sz="1200" i="1">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num>
                        <m:den>
                          <m:r>
                            <a:rPr lang="en-US" sz="1200" b="0" i="1" smtClean="0">
                              <a:latin typeface="Cambria Math" panose="02040503050406030204" pitchFamily="18" charset="0"/>
                            </a:rPr>
                            <m:t>𝑛</m:t>
                          </m:r>
                        </m:den>
                      </m:f>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mr>
                            <m:mr>
                              <m:e>
                                <m:r>
                                  <a:rPr lang="en-US" sz="1200" i="1">
                                    <a:latin typeface="Cambria Math" panose="02040503050406030204" pitchFamily="18" charset="0"/>
                                  </a:rPr>
                                  <m:t>𝑛</m:t>
                                </m:r>
                                <m:r>
                                  <a:rPr lang="en-US" sz="1200" b="0" i="1" smtClean="0">
                                    <a:latin typeface="Cambria Math" panose="02040503050406030204" pitchFamily="18" charset="0"/>
                                  </a:rPr>
                                  <m:t>−1</m:t>
                                </m:r>
                              </m:e>
                            </m:mr>
                          </m:m>
                        </m:e>
                      </m:d>
                    </m:oMath>
                  </m:oMathPara>
                </a14:m>
                <a:endParaRPr lang="de-DE" sz="1200" dirty="0"/>
              </a:p>
            </p:txBody>
          </p:sp>
        </mc:Choice>
        <mc:Fallback xmlns="">
          <p:sp>
            <p:nvSpPr>
              <p:cNvPr id="13" name="TextBox 12">
                <a:extLst>
                  <a:ext uri="{FF2B5EF4-FFF2-40B4-BE49-F238E27FC236}">
                    <a16:creationId xmlns:a16="http://schemas.microsoft.com/office/drawing/2014/main" id="{955B79DC-1683-58A0-04DE-64E22A44348B}"/>
                  </a:ext>
                </a:extLst>
              </p:cNvPr>
              <p:cNvSpPr txBox="1">
                <a:spLocks noRot="1" noChangeAspect="1" noMove="1" noResize="1" noEditPoints="1" noAdjustHandles="1" noChangeArrowheads="1" noChangeShapeType="1" noTextEdit="1"/>
              </p:cNvSpPr>
              <p:nvPr/>
            </p:nvSpPr>
            <p:spPr bwMode="gray">
              <a:xfrm>
                <a:off x="653122" y="3075806"/>
                <a:ext cx="7087230" cy="513026"/>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730662-3193-BEF2-6633-D2B115D96E03}"/>
                  </a:ext>
                </a:extLst>
              </p:cNvPr>
              <p:cNvSpPr txBox="1"/>
              <p:nvPr/>
            </p:nvSpPr>
            <p:spPr bwMode="gray">
              <a:xfrm>
                <a:off x="3728141" y="4018408"/>
                <a:ext cx="4740776"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18" name="TextBox 17">
                <a:extLst>
                  <a:ext uri="{FF2B5EF4-FFF2-40B4-BE49-F238E27FC236}">
                    <a16:creationId xmlns:a16="http://schemas.microsoft.com/office/drawing/2014/main" id="{99730662-3193-BEF2-6633-D2B115D96E03}"/>
                  </a:ext>
                </a:extLst>
              </p:cNvPr>
              <p:cNvSpPr txBox="1">
                <a:spLocks noRot="1" noChangeAspect="1" noMove="1" noResize="1" noEditPoints="1" noAdjustHandles="1" noChangeArrowheads="1" noChangeShapeType="1" noTextEdit="1"/>
              </p:cNvSpPr>
              <p:nvPr/>
            </p:nvSpPr>
            <p:spPr bwMode="gray">
              <a:xfrm>
                <a:off x="3728141" y="4018408"/>
                <a:ext cx="4740776" cy="709361"/>
              </a:xfrm>
              <a:prstGeom prst="rect">
                <a:avLst/>
              </a:prstGeom>
              <a:blipFill>
                <a:blip r:embed="rId7"/>
                <a:stretch>
                  <a:fillRect t="-73684" b="-112281"/>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03CCBA1C-4FD2-1ADC-0B73-EBC6E5D81254}"/>
              </a:ext>
            </a:extLst>
          </p:cNvPr>
          <p:cNvSpPr/>
          <p:nvPr/>
        </p:nvSpPr>
        <p:spPr bwMode="gray">
          <a:xfrm>
            <a:off x="4049564" y="3356400"/>
            <a:ext cx="1386532" cy="1828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8958E443-660C-B78B-A9C8-58B54E7AB1F4}"/>
              </a:ext>
            </a:extLst>
          </p:cNvPr>
          <p:cNvCxnSpPr>
            <a:cxnSpLocks/>
          </p:cNvCxnSpPr>
          <p:nvPr/>
        </p:nvCxnSpPr>
        <p:spPr bwMode="gray">
          <a:xfrm flipH="1">
            <a:off x="5436096" y="3539203"/>
            <a:ext cx="1892759"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6D2DCB-8516-EF15-70CB-5588B92CA72D}"/>
                  </a:ext>
                </a:extLst>
              </p:cNvPr>
              <p:cNvSpPr txBox="1"/>
              <p:nvPr/>
            </p:nvSpPr>
            <p:spPr bwMode="gray">
              <a:xfrm>
                <a:off x="7366927" y="3383698"/>
                <a:ext cx="14468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EE6D2DCB-8516-EF15-70CB-5588B92CA72D}"/>
                  </a:ext>
                </a:extLst>
              </p:cNvPr>
              <p:cNvSpPr txBox="1">
                <a:spLocks noRot="1" noChangeAspect="1" noMove="1" noResize="1" noEditPoints="1" noAdjustHandles="1" noChangeArrowheads="1" noChangeShapeType="1" noTextEdit="1"/>
              </p:cNvSpPr>
              <p:nvPr/>
            </p:nvSpPr>
            <p:spPr bwMode="gray">
              <a:xfrm>
                <a:off x="7366927" y="3383698"/>
                <a:ext cx="1446830" cy="334270"/>
              </a:xfrm>
              <a:prstGeom prst="rect">
                <a:avLst/>
              </a:prstGeom>
              <a:blipFill>
                <a:blip r:embed="rId8"/>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3E3608BA-B7AA-F4FF-3754-4DB1B9BCD0D0}"/>
              </a:ext>
            </a:extLst>
          </p:cNvPr>
          <p:cNvSpPr/>
          <p:nvPr/>
        </p:nvSpPr>
        <p:spPr bwMode="gray">
          <a:xfrm>
            <a:off x="1259632" y="2646230"/>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1B8F1013-2FD7-0C81-6B3F-15E995B5E83E}"/>
              </a:ext>
            </a:extLst>
          </p:cNvPr>
          <p:cNvSpPr/>
          <p:nvPr/>
        </p:nvSpPr>
        <p:spPr bwMode="gray">
          <a:xfrm>
            <a:off x="1801533" y="4112667"/>
            <a:ext cx="466211"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7C179875-34D2-6A3C-4315-FA733EA392FC}"/>
              </a:ext>
            </a:extLst>
          </p:cNvPr>
          <p:cNvCxnSpPr>
            <a:cxnSpLocks/>
            <a:stCxn id="24" idx="2"/>
            <a:endCxn id="25" idx="0"/>
          </p:cNvCxnSpPr>
          <p:nvPr/>
        </p:nvCxnSpPr>
        <p:spPr bwMode="gray">
          <a:xfrm>
            <a:off x="1547664" y="3020588"/>
            <a:ext cx="486975" cy="109207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7650CC4-6067-ED37-B515-628044AFBA7C}"/>
              </a:ext>
            </a:extLst>
          </p:cNvPr>
          <p:cNvSpPr/>
          <p:nvPr/>
        </p:nvSpPr>
        <p:spPr bwMode="gray">
          <a:xfrm>
            <a:off x="5436096" y="2587594"/>
            <a:ext cx="792088" cy="4329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Rounded Rectangle 30">
            <a:extLst>
              <a:ext uri="{FF2B5EF4-FFF2-40B4-BE49-F238E27FC236}">
                <a16:creationId xmlns:a16="http://schemas.microsoft.com/office/drawing/2014/main" id="{FAA017D6-80CB-CCC7-0FB1-0E14D2CAF0AD}"/>
              </a:ext>
            </a:extLst>
          </p:cNvPr>
          <p:cNvSpPr/>
          <p:nvPr/>
        </p:nvSpPr>
        <p:spPr bwMode="gray">
          <a:xfrm>
            <a:off x="3168202" y="4013210"/>
            <a:ext cx="683718" cy="38553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2" name="Straight Arrow Connector 31">
            <a:extLst>
              <a:ext uri="{FF2B5EF4-FFF2-40B4-BE49-F238E27FC236}">
                <a16:creationId xmlns:a16="http://schemas.microsoft.com/office/drawing/2014/main" id="{1853EDA4-0152-7CBA-38DF-1C5C1B94F138}"/>
              </a:ext>
            </a:extLst>
          </p:cNvPr>
          <p:cNvCxnSpPr>
            <a:cxnSpLocks/>
            <a:stCxn id="30" idx="2"/>
            <a:endCxn id="31" idx="0"/>
          </p:cNvCxnSpPr>
          <p:nvPr/>
        </p:nvCxnSpPr>
        <p:spPr bwMode="gray">
          <a:xfrm flipH="1">
            <a:off x="3510061" y="3020588"/>
            <a:ext cx="2322079" cy="992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ABC30974-46E1-7CFE-720E-B98ADA5149F0}"/>
              </a:ext>
            </a:extLst>
          </p:cNvPr>
          <p:cNvSpPr/>
          <p:nvPr/>
        </p:nvSpPr>
        <p:spPr bwMode="gray">
          <a:xfrm>
            <a:off x="1258742" y="3131024"/>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Rounded Rectangle 35">
            <a:extLst>
              <a:ext uri="{FF2B5EF4-FFF2-40B4-BE49-F238E27FC236}">
                <a16:creationId xmlns:a16="http://schemas.microsoft.com/office/drawing/2014/main" id="{0AD291D2-D2E5-9DDE-B78E-5093F41D837D}"/>
              </a:ext>
            </a:extLst>
          </p:cNvPr>
          <p:cNvSpPr/>
          <p:nvPr/>
        </p:nvSpPr>
        <p:spPr bwMode="gray">
          <a:xfrm>
            <a:off x="2192586" y="4353411"/>
            <a:ext cx="438354"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1" name="Curved Connector 40">
            <a:extLst>
              <a:ext uri="{FF2B5EF4-FFF2-40B4-BE49-F238E27FC236}">
                <a16:creationId xmlns:a16="http://schemas.microsoft.com/office/drawing/2014/main" id="{4501EB11-9B70-75BD-2EA1-152F7C4A1876}"/>
              </a:ext>
            </a:extLst>
          </p:cNvPr>
          <p:cNvCxnSpPr>
            <a:cxnSpLocks/>
            <a:stCxn id="35" idx="2"/>
            <a:endCxn id="36" idx="2"/>
          </p:cNvCxnSpPr>
          <p:nvPr/>
        </p:nvCxnSpPr>
        <p:spPr bwMode="gray">
          <a:xfrm rot="16200000" flipH="1">
            <a:off x="1412213" y="3639942"/>
            <a:ext cx="1134111" cy="864989"/>
          </a:xfrm>
          <a:prstGeom prst="curvedConnector3">
            <a:avLst>
              <a:gd name="adj1" fmla="val 1201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0A3138EA-D3C2-D944-EA4E-421D4F4F533D}"/>
              </a:ext>
            </a:extLst>
          </p:cNvPr>
          <p:cNvSpPr/>
          <p:nvPr/>
        </p:nvSpPr>
        <p:spPr bwMode="gray">
          <a:xfrm>
            <a:off x="5735436" y="3123119"/>
            <a:ext cx="1386531" cy="38226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4" name="Curved Connector 43">
            <a:extLst>
              <a:ext uri="{FF2B5EF4-FFF2-40B4-BE49-F238E27FC236}">
                <a16:creationId xmlns:a16="http://schemas.microsoft.com/office/drawing/2014/main" id="{D14865D4-DBCB-3C7C-78D8-719279905B97}"/>
              </a:ext>
            </a:extLst>
          </p:cNvPr>
          <p:cNvCxnSpPr>
            <a:cxnSpLocks/>
            <a:stCxn id="43" idx="2"/>
            <a:endCxn id="46" idx="3"/>
          </p:cNvCxnSpPr>
          <p:nvPr/>
        </p:nvCxnSpPr>
        <p:spPr bwMode="gray">
          <a:xfrm rot="5400000">
            <a:off x="5083944" y="3209460"/>
            <a:ext cx="1048839" cy="1640678"/>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47CAD54-6DE7-D948-4B76-DE1C31FF0C7C}"/>
              </a:ext>
            </a:extLst>
          </p:cNvPr>
          <p:cNvSpPr/>
          <p:nvPr/>
        </p:nvSpPr>
        <p:spPr bwMode="gray">
          <a:xfrm>
            <a:off x="3399924" y="4361450"/>
            <a:ext cx="1388100" cy="38553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0" name="Straight Arrow Connector 49">
            <a:extLst>
              <a:ext uri="{FF2B5EF4-FFF2-40B4-BE49-F238E27FC236}">
                <a16:creationId xmlns:a16="http://schemas.microsoft.com/office/drawing/2014/main" id="{B75B62E5-2C41-9ECA-DF9C-363BD13140F4}"/>
              </a:ext>
            </a:extLst>
          </p:cNvPr>
          <p:cNvCxnSpPr>
            <a:cxnSpLocks/>
            <a:stCxn id="51" idx="1"/>
            <a:endCxn id="52" idx="2"/>
          </p:cNvCxnSpPr>
          <p:nvPr/>
        </p:nvCxnSpPr>
        <p:spPr bwMode="gray">
          <a:xfrm flipH="1" flipV="1">
            <a:off x="6523702" y="4703198"/>
            <a:ext cx="424562" cy="3027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2FAF6F3-ED99-6451-E05D-8B7EF8881D2E}"/>
                  </a:ext>
                </a:extLst>
              </p:cNvPr>
              <p:cNvSpPr txBox="1"/>
              <p:nvPr/>
            </p:nvSpPr>
            <p:spPr bwMode="gray">
              <a:xfrm>
                <a:off x="6948264" y="4868364"/>
                <a:ext cx="416543" cy="27513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51" name="TextBox 50">
                <a:extLst>
                  <a:ext uri="{FF2B5EF4-FFF2-40B4-BE49-F238E27FC236}">
                    <a16:creationId xmlns:a16="http://schemas.microsoft.com/office/drawing/2014/main" id="{82FAF6F3-ED99-6451-E05D-8B7EF8881D2E}"/>
                  </a:ext>
                </a:extLst>
              </p:cNvPr>
              <p:cNvSpPr txBox="1">
                <a:spLocks noRot="1" noChangeAspect="1" noMove="1" noResize="1" noEditPoints="1" noAdjustHandles="1" noChangeArrowheads="1" noChangeShapeType="1" noTextEdit="1"/>
              </p:cNvSpPr>
              <p:nvPr/>
            </p:nvSpPr>
            <p:spPr bwMode="gray">
              <a:xfrm>
                <a:off x="6948264" y="4868364"/>
                <a:ext cx="416543" cy="275136"/>
              </a:xfrm>
              <a:prstGeom prst="rect">
                <a:avLst/>
              </a:prstGeom>
              <a:blipFill>
                <a:blip r:embed="rId9"/>
                <a:stretch>
                  <a:fillRect/>
                </a:stretch>
              </a:blipFill>
            </p:spPr>
            <p:txBody>
              <a:bodyPr/>
              <a:lstStyle/>
              <a:p>
                <a:r>
                  <a:rPr lang="de-DE">
                    <a:noFill/>
                  </a:rPr>
                  <a:t> </a:t>
                </a:r>
              </a:p>
            </p:txBody>
          </p:sp>
        </mc:Fallback>
      </mc:AlternateContent>
      <p:sp>
        <p:nvSpPr>
          <p:cNvPr id="52" name="Rounded Rectangle 51">
            <a:extLst>
              <a:ext uri="{FF2B5EF4-FFF2-40B4-BE49-F238E27FC236}">
                <a16:creationId xmlns:a16="http://schemas.microsoft.com/office/drawing/2014/main" id="{59B6DADE-27A4-9BFA-7727-F5D66AAB99FB}"/>
              </a:ext>
            </a:extLst>
          </p:cNvPr>
          <p:cNvSpPr/>
          <p:nvPr/>
        </p:nvSpPr>
        <p:spPr bwMode="gray">
          <a:xfrm>
            <a:off x="5682597" y="4035918"/>
            <a:ext cx="1682210" cy="667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46238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22" presetClass="entr" presetSubtype="2"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dissolv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1"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dissolve">
                                      <p:cBhvr>
                                        <p:cTn id="65" dur="500"/>
                                        <p:tgtEl>
                                          <p:spTgt spid="25"/>
                                        </p:tgtEl>
                                      </p:cBhvr>
                                    </p:animEffect>
                                  </p:childTnLst>
                                </p:cTn>
                              </p:par>
                              <p:par>
                                <p:cTn id="66" presetID="22" presetClass="entr" presetSubtype="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22" presetClass="entr" presetSubtype="1"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22" presetClass="entr" presetSubtype="1"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up)">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dissolve">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up)">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dissolve">
                                      <p:cBhvr>
                                        <p:cTn id="106" dur="500"/>
                                        <p:tgtEl>
                                          <p:spTgt spid="1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dissolve">
                                      <p:cBhvr>
                                        <p:cTn id="111" dur="500"/>
                                        <p:tgtEl>
                                          <p:spTgt spid="5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dissolve">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down)">
                                      <p:cBhvr>
                                        <p:cTn id="1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3" grpId="0"/>
      <p:bldP spid="18" grpId="0"/>
      <p:bldP spid="20" grpId="0" animBg="1"/>
      <p:bldP spid="22" grpId="0"/>
      <p:bldP spid="24" grpId="1" animBg="1"/>
      <p:bldP spid="25" grpId="0" animBg="1"/>
      <p:bldP spid="30" grpId="0" animBg="1"/>
      <p:bldP spid="31" grpId="0" animBg="1"/>
      <p:bldP spid="35" grpId="0" animBg="1"/>
      <p:bldP spid="36" grpId="0" animBg="1"/>
      <p:bldP spid="43" grpId="0" animBg="1"/>
      <p:bldP spid="46" grpId="0" animBg="1"/>
      <p:bldP spid="51" grpId="0"/>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3492153"/>
              </a:xfrm>
            </p:spPr>
            <p:txBody>
              <a:bodyPr/>
              <a:lstStyle/>
              <a:p>
                <a:r>
                  <a:rPr lang="de-DE" b="1" dirty="0">
                    <a:solidFill>
                      <a:schemeClr val="accent1"/>
                    </a:solidFill>
                  </a:rPr>
                  <a:t>Satz (Varianz)</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−1</m:t>
                              </m:r>
                            </m:den>
                          </m:f>
                        </m:e>
                      </m:d>
                    </m:oMath>
                  </m:oMathPara>
                </a14:m>
                <a:endParaRPr lang="de-DE" b="0" i="1" dirty="0">
                  <a:latin typeface="Cambria Math" panose="02040503050406030204" pitchFamily="18" charset="0"/>
                </a:endParaRPr>
              </a:p>
              <a:p>
                <a:pPr marL="268287" lvl="1" indent="0">
                  <a:buNone/>
                </a:pPr>
                <a:r>
                  <a:rPr lang="de-DE" dirty="0"/>
                  <a:t>wobei </a:t>
                </a:r>
                <a14:m>
                  <m:oMath xmlns:m="http://schemas.openxmlformats.org/officeDocument/2006/math">
                    <m:r>
                      <a:rPr lang="en-US" b="0" i="1" smtClean="0">
                        <a:latin typeface="Cambria Math" panose="02040503050406030204" pitchFamily="18" charset="0"/>
                      </a:rPr>
                      <m:t>𝑝</m:t>
                    </m:r>
                  </m:oMath>
                </a14:m>
                <a:r>
                  <a:rPr lang="de-DE" dirty="0"/>
                  <a:t> definiert ist als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den>
                    </m:f>
                  </m:oMath>
                </a14:m>
                <a:r>
                  <a:rPr lang="de-DE" dirty="0"/>
                  <a:t>.</a:t>
                </a:r>
              </a:p>
              <a:p>
                <a:r>
                  <a:rPr lang="de-DE" b="1" dirty="0"/>
                  <a:t>Beweis</a:t>
                </a:r>
                <a:r>
                  <a:rPr lang="de-DE" dirty="0"/>
                  <a:t>: Dieser Satz kann mit ähnlichen Identitäten bewiesen werden (wird in der Übung gemacht).</a:t>
                </a:r>
              </a:p>
              <a:p>
                <a:endParaRPr lang="de-DE" dirty="0"/>
              </a:p>
              <a:p>
                <a:r>
                  <a:rPr lang="de-DE" b="1" dirty="0">
                    <a:solidFill>
                      <a:schemeClr val="accent2"/>
                    </a:solidFill>
                  </a:rPr>
                  <a:t>Bemerkungen (Varianz)</a:t>
                </a:r>
              </a:p>
              <a:p>
                <a:pPr lvl="1"/>
                <a:r>
                  <a:rPr lang="de-DE" sz="1200" dirty="0"/>
                  <a:t>Wenn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oMath>
                </a14:m>
                <a:r>
                  <a:rPr lang="de-DE" sz="1200" dirty="0"/>
                  <a:t> konstant bleibt aber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𝑀</m:t>
                    </m:r>
                  </m:oMath>
                </a14:m>
                <a:r>
                  <a:rPr lang="de-DE" sz="1200" dirty="0"/>
                  <a:t> steigt, dann konvergiert die Varianz der hypergeometrischen Verteilung gegen die Varianz der Binomialverteilung.</a:t>
                </a:r>
              </a:p>
              <a:p>
                <a:pPr lvl="1"/>
                <a:r>
                  <a:rPr lang="de-DE" sz="1200" dirty="0"/>
                  <a:t>Im allgemeinen ist die Varianz der hypergeometrischen Verteilung aber kleiner als die Varianz der Binomialverteilung.</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3492153"/>
              </a:xfrm>
              <a:blipFill>
                <a:blip r:embed="rId2"/>
                <a:stretch>
                  <a:fillRect t="-362"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a:t>Varianz der Hypergeometrischen Verteilung</a:t>
            </a:r>
            <a:endParaRPr lang="de-DE" dirty="0"/>
          </a:p>
        </p:txBody>
      </p:sp>
    </p:spTree>
    <p:extLst>
      <p:ext uri="{BB962C8B-B14F-4D97-AF65-F5344CB8AC3E}">
        <p14:creationId xmlns:p14="http://schemas.microsoft.com/office/powerpoint/2010/main" val="196295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9C6350B-81FB-3BED-2708-7F62495C4AE3}"/>
              </a:ext>
            </a:extLst>
          </p:cNvPr>
          <p:cNvGrpSpPr/>
          <p:nvPr/>
        </p:nvGrpSpPr>
        <p:grpSpPr>
          <a:xfrm>
            <a:off x="2476563" y="3247039"/>
            <a:ext cx="2641476" cy="1760984"/>
            <a:chOff x="2476563" y="3247039"/>
            <a:chExt cx="2641476" cy="1760984"/>
          </a:xfrm>
        </p:grpSpPr>
        <p:sp>
          <p:nvSpPr>
            <p:cNvPr id="7" name="Freeform 6">
              <a:extLst>
                <a:ext uri="{FF2B5EF4-FFF2-40B4-BE49-F238E27FC236}">
                  <a16:creationId xmlns:a16="http://schemas.microsoft.com/office/drawing/2014/main" id="{3CF344DA-94E3-670B-2964-626A0D13FE03}"/>
                </a:ext>
              </a:extLst>
            </p:cNvPr>
            <p:cNvSpPr/>
            <p:nvPr/>
          </p:nvSpPr>
          <p:spPr>
            <a:xfrm>
              <a:off x="2476563" y="3247039"/>
              <a:ext cx="2641476" cy="1760984"/>
            </a:xfrm>
            <a:custGeom>
              <a:avLst/>
              <a:gdLst>
                <a:gd name="connsiteX0" fmla="*/ 0 w 2641476"/>
                <a:gd name="connsiteY0" fmla="*/ 1760984 h 1760984"/>
                <a:gd name="connsiteX1" fmla="*/ 2641476 w 2641476"/>
                <a:gd name="connsiteY1" fmla="*/ 1760984 h 1760984"/>
                <a:gd name="connsiteX2" fmla="*/ 2641476 w 2641476"/>
                <a:gd name="connsiteY2" fmla="*/ 0 h 1760984"/>
                <a:gd name="connsiteX3" fmla="*/ 0 w 2641476"/>
                <a:gd name="connsiteY3" fmla="*/ 0 h 1760984"/>
              </a:gdLst>
              <a:ahLst/>
              <a:cxnLst>
                <a:cxn ang="0">
                  <a:pos x="connsiteX0" y="connsiteY0"/>
                </a:cxn>
                <a:cxn ang="0">
                  <a:pos x="connsiteX1" y="connsiteY1"/>
                </a:cxn>
                <a:cxn ang="0">
                  <a:pos x="connsiteX2" y="connsiteY2"/>
                </a:cxn>
                <a:cxn ang="0">
                  <a:pos x="connsiteX3" y="connsiteY3"/>
                </a:cxn>
              </a:cxnLst>
              <a:rect l="l" t="t" r="r" b="b"/>
              <a:pathLst>
                <a:path w="2641476" h="1760984">
                  <a:moveTo>
                    <a:pt x="0" y="1760984"/>
                  </a:moveTo>
                  <a:lnTo>
                    <a:pt x="2641476" y="1760984"/>
                  </a:lnTo>
                  <a:lnTo>
                    <a:pt x="2641476" y="0"/>
                  </a:lnTo>
                  <a:lnTo>
                    <a:pt x="0" y="0"/>
                  </a:lnTo>
                  <a:close/>
                </a:path>
              </a:pathLst>
            </a:custGeom>
            <a:solidFill>
              <a:srgbClr val="FFFFFF"/>
            </a:solidFill>
            <a:ln w="1099" cap="flat">
              <a:noFill/>
              <a:prstDash val="solid"/>
              <a:miter/>
            </a:ln>
          </p:spPr>
          <p:txBody>
            <a:bodyPr rtlCol="0" anchor="ctr"/>
            <a:lstStyle/>
            <a:p>
              <a:endParaRPr lang="de-DE"/>
            </a:p>
          </p:txBody>
        </p:sp>
        <p:sp>
          <p:nvSpPr>
            <p:cNvPr id="8" name="Freeform 7">
              <a:extLst>
                <a:ext uri="{FF2B5EF4-FFF2-40B4-BE49-F238E27FC236}">
                  <a16:creationId xmlns:a16="http://schemas.microsoft.com/office/drawing/2014/main" id="{2FAD1A3B-C257-D957-F6E3-F7BC18ECF9A5}"/>
                </a:ext>
              </a:extLst>
            </p:cNvPr>
            <p:cNvSpPr/>
            <p:nvPr/>
          </p:nvSpPr>
          <p:spPr>
            <a:xfrm>
              <a:off x="2799781" y="3299036"/>
              <a:ext cx="2266264" cy="1462074"/>
            </a:xfrm>
            <a:custGeom>
              <a:avLst/>
              <a:gdLst>
                <a:gd name="connsiteX0" fmla="*/ 0 w 2266264"/>
                <a:gd name="connsiteY0" fmla="*/ 1462075 h 1462074"/>
                <a:gd name="connsiteX1" fmla="*/ 2266264 w 2266264"/>
                <a:gd name="connsiteY1" fmla="*/ 1462075 h 1462074"/>
                <a:gd name="connsiteX2" fmla="*/ 2266264 w 2266264"/>
                <a:gd name="connsiteY2" fmla="*/ 0 h 1462074"/>
                <a:gd name="connsiteX3" fmla="*/ 0 w 2266264"/>
                <a:gd name="connsiteY3" fmla="*/ 0 h 1462074"/>
              </a:gdLst>
              <a:ahLst/>
              <a:cxnLst>
                <a:cxn ang="0">
                  <a:pos x="connsiteX0" y="connsiteY0"/>
                </a:cxn>
                <a:cxn ang="0">
                  <a:pos x="connsiteX1" y="connsiteY1"/>
                </a:cxn>
                <a:cxn ang="0">
                  <a:pos x="connsiteX2" y="connsiteY2"/>
                </a:cxn>
                <a:cxn ang="0">
                  <a:pos x="connsiteX3" y="connsiteY3"/>
                </a:cxn>
              </a:cxnLst>
              <a:rect l="l" t="t" r="r" b="b"/>
              <a:pathLst>
                <a:path w="2266264" h="1462074">
                  <a:moveTo>
                    <a:pt x="0" y="1462075"/>
                  </a:moveTo>
                  <a:lnTo>
                    <a:pt x="2266264" y="1462075"/>
                  </a:lnTo>
                  <a:lnTo>
                    <a:pt x="2266264" y="0"/>
                  </a:lnTo>
                  <a:lnTo>
                    <a:pt x="0" y="0"/>
                  </a:lnTo>
                  <a:close/>
                </a:path>
              </a:pathLst>
            </a:custGeom>
            <a:solidFill>
              <a:srgbClr val="FFFFFF"/>
            </a:solidFill>
            <a:ln w="109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CED449E2-AB72-1D10-E3E3-5C437DA299B8}"/>
                </a:ext>
              </a:extLst>
            </p:cNvPr>
            <p:cNvSpPr/>
            <p:nvPr/>
          </p:nvSpPr>
          <p:spPr>
            <a:xfrm>
              <a:off x="3043074"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0" name="Freeform 9">
              <a:extLst>
                <a:ext uri="{FF2B5EF4-FFF2-40B4-BE49-F238E27FC236}">
                  <a16:creationId xmlns:a16="http://schemas.microsoft.com/office/drawing/2014/main" id="{C4410866-67DC-D205-02FF-C749FBC2F988}"/>
                </a:ext>
              </a:extLst>
            </p:cNvPr>
            <p:cNvSpPr/>
            <p:nvPr/>
          </p:nvSpPr>
          <p:spPr>
            <a:xfrm>
              <a:off x="333968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37902CF-E1CE-F82E-1D58-307DBB5411F6}"/>
                </a:ext>
              </a:extLst>
            </p:cNvPr>
            <p:cNvSpPr/>
            <p:nvPr/>
          </p:nvSpPr>
          <p:spPr>
            <a:xfrm>
              <a:off x="363630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E2489317-28AF-CA05-4A38-794D6E1A2ACD}"/>
                </a:ext>
              </a:extLst>
            </p:cNvPr>
            <p:cNvSpPr/>
            <p:nvPr/>
          </p:nvSpPr>
          <p:spPr>
            <a:xfrm>
              <a:off x="393290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2C753D43-FE43-2E7B-359C-E1D4630BC87E}"/>
                </a:ext>
              </a:extLst>
            </p:cNvPr>
            <p:cNvSpPr/>
            <p:nvPr/>
          </p:nvSpPr>
          <p:spPr>
            <a:xfrm>
              <a:off x="422952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946D940-7C91-B0B8-E666-744EF2D65908}"/>
                </a:ext>
              </a:extLst>
            </p:cNvPr>
            <p:cNvSpPr/>
            <p:nvPr/>
          </p:nvSpPr>
          <p:spPr>
            <a:xfrm>
              <a:off x="4526139"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9B818B7-EA1C-59FD-90D2-AF73A87A70F3}"/>
                </a:ext>
              </a:extLst>
            </p:cNvPr>
            <p:cNvSpPr/>
            <p:nvPr/>
          </p:nvSpPr>
          <p:spPr>
            <a:xfrm>
              <a:off x="482274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6595B2FF-2B84-3E94-64FC-9D9025F0A16E}"/>
                </a:ext>
              </a:extLst>
            </p:cNvPr>
            <p:cNvSpPr/>
            <p:nvPr/>
          </p:nvSpPr>
          <p:spPr>
            <a:xfrm>
              <a:off x="2799781" y="4761111"/>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439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7F9E4713-979B-B6BF-70E4-E9F77BDC4353}"/>
                </a:ext>
              </a:extLst>
            </p:cNvPr>
            <p:cNvSpPr/>
            <p:nvPr/>
          </p:nvSpPr>
          <p:spPr>
            <a:xfrm>
              <a:off x="3043074"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F668118-24AC-A6FA-DEFF-95294E22307B}"/>
                </a:ext>
              </a:extLst>
            </p:cNvPr>
            <p:cNvSpPr/>
            <p:nvPr/>
          </p:nvSpPr>
          <p:spPr>
            <a:xfrm>
              <a:off x="333968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520CBEA7-FBCC-F371-51D7-7E0DFBC713D5}"/>
                </a:ext>
              </a:extLst>
            </p:cNvPr>
            <p:cNvSpPr/>
            <p:nvPr/>
          </p:nvSpPr>
          <p:spPr>
            <a:xfrm>
              <a:off x="363630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10B8086B-7698-241E-D274-A9845AE786C7}"/>
                </a:ext>
              </a:extLst>
            </p:cNvPr>
            <p:cNvSpPr/>
            <p:nvPr/>
          </p:nvSpPr>
          <p:spPr>
            <a:xfrm>
              <a:off x="393290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D1F75A57-B0B2-01B0-55FC-EF2B2F0D2927}"/>
                </a:ext>
              </a:extLst>
            </p:cNvPr>
            <p:cNvSpPr/>
            <p:nvPr/>
          </p:nvSpPr>
          <p:spPr>
            <a:xfrm>
              <a:off x="422952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2E2B91FC-BF8A-D481-5784-EE73485EAB90}"/>
                </a:ext>
              </a:extLst>
            </p:cNvPr>
            <p:cNvSpPr/>
            <p:nvPr/>
          </p:nvSpPr>
          <p:spPr>
            <a:xfrm>
              <a:off x="4526139"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E189FF21-AEC0-0CBA-45B6-B69ABD0964B0}"/>
                </a:ext>
              </a:extLst>
            </p:cNvPr>
            <p:cNvSpPr/>
            <p:nvPr/>
          </p:nvSpPr>
          <p:spPr>
            <a:xfrm>
              <a:off x="482274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8A86CD07-4BD2-9915-C247-20A197DF0686}"/>
                </a:ext>
              </a:extLst>
            </p:cNvPr>
            <p:cNvSpPr/>
            <p:nvPr/>
          </p:nvSpPr>
          <p:spPr>
            <a:xfrm>
              <a:off x="3020068" y="4797684"/>
              <a:ext cx="46012" cy="69052"/>
            </a:xfrm>
            <a:custGeom>
              <a:avLst/>
              <a:gdLst>
                <a:gd name="connsiteX0" fmla="*/ 23006 w 46012"/>
                <a:gd name="connsiteY0" fmla="*/ 7132 h 69052"/>
                <a:gd name="connsiteX1" fmla="*/ 12528 w 46012"/>
                <a:gd name="connsiteY1" fmla="*/ 14000 h 69052"/>
                <a:gd name="connsiteX2" fmla="*/ 9051 w 46012"/>
                <a:gd name="connsiteY2" fmla="*/ 34548 h 69052"/>
                <a:gd name="connsiteX3" fmla="*/ 12528 w 46012"/>
                <a:gd name="connsiteY3" fmla="*/ 55108 h 69052"/>
                <a:gd name="connsiteX4" fmla="*/ 23006 w 46012"/>
                <a:gd name="connsiteY4" fmla="*/ 61921 h 69052"/>
                <a:gd name="connsiteX5" fmla="*/ 33484 w 46012"/>
                <a:gd name="connsiteY5" fmla="*/ 55108 h 69052"/>
                <a:gd name="connsiteX6" fmla="*/ 37006 w 46012"/>
                <a:gd name="connsiteY6" fmla="*/ 34548 h 69052"/>
                <a:gd name="connsiteX7" fmla="*/ 33484 w 46012"/>
                <a:gd name="connsiteY7" fmla="*/ 14000 h 69052"/>
                <a:gd name="connsiteX8" fmla="*/ 23006 w 46012"/>
                <a:gd name="connsiteY8" fmla="*/ 7132 h 69052"/>
                <a:gd name="connsiteX9" fmla="*/ 23006 w 46012"/>
                <a:gd name="connsiteY9" fmla="*/ 0 h 69052"/>
                <a:gd name="connsiteX10" fmla="*/ 40082 w 46012"/>
                <a:gd name="connsiteY10" fmla="*/ 8871 h 69052"/>
                <a:gd name="connsiteX11" fmla="*/ 46012 w 46012"/>
                <a:gd name="connsiteY11" fmla="*/ 34548 h 69052"/>
                <a:gd name="connsiteX12" fmla="*/ 40082 w 46012"/>
                <a:gd name="connsiteY12" fmla="*/ 60226 h 69052"/>
                <a:gd name="connsiteX13" fmla="*/ 23006 w 46012"/>
                <a:gd name="connsiteY13" fmla="*/ 69053 h 69052"/>
                <a:gd name="connsiteX14" fmla="*/ 5885 w 46012"/>
                <a:gd name="connsiteY14" fmla="*/ 60226 h 69052"/>
                <a:gd name="connsiteX15" fmla="*/ 0 w 46012"/>
                <a:gd name="connsiteY15" fmla="*/ 34548 h 69052"/>
                <a:gd name="connsiteX16" fmla="*/ 5885 w 46012"/>
                <a:gd name="connsiteY16" fmla="*/ 8871 h 69052"/>
                <a:gd name="connsiteX17" fmla="*/ 23006 w 46012"/>
                <a:gd name="connsiteY17" fmla="*/ 0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2" h="69052">
                  <a:moveTo>
                    <a:pt x="23006" y="7132"/>
                  </a:moveTo>
                  <a:cubicBezTo>
                    <a:pt x="18369" y="7132"/>
                    <a:pt x="14877" y="9421"/>
                    <a:pt x="12528" y="14000"/>
                  </a:cubicBezTo>
                  <a:cubicBezTo>
                    <a:pt x="10210" y="18545"/>
                    <a:pt x="9051" y="25391"/>
                    <a:pt x="9051" y="34548"/>
                  </a:cubicBezTo>
                  <a:cubicBezTo>
                    <a:pt x="9051" y="43672"/>
                    <a:pt x="10210" y="50529"/>
                    <a:pt x="12528" y="55108"/>
                  </a:cubicBezTo>
                  <a:cubicBezTo>
                    <a:pt x="14877" y="59653"/>
                    <a:pt x="18369" y="61921"/>
                    <a:pt x="23006" y="61921"/>
                  </a:cubicBezTo>
                  <a:cubicBezTo>
                    <a:pt x="27673" y="61921"/>
                    <a:pt x="31165" y="59653"/>
                    <a:pt x="33484" y="55108"/>
                  </a:cubicBezTo>
                  <a:cubicBezTo>
                    <a:pt x="35832" y="50529"/>
                    <a:pt x="37006" y="43672"/>
                    <a:pt x="37006" y="34548"/>
                  </a:cubicBezTo>
                  <a:cubicBezTo>
                    <a:pt x="37006" y="25391"/>
                    <a:pt x="35832" y="18545"/>
                    <a:pt x="33484" y="14000"/>
                  </a:cubicBezTo>
                  <a:cubicBezTo>
                    <a:pt x="31165" y="9421"/>
                    <a:pt x="27673" y="7132"/>
                    <a:pt x="23006" y="7132"/>
                  </a:cubicBezTo>
                  <a:moveTo>
                    <a:pt x="23006" y="0"/>
                  </a:moveTo>
                  <a:cubicBezTo>
                    <a:pt x="30467" y="0"/>
                    <a:pt x="36158" y="2961"/>
                    <a:pt x="40082" y="8871"/>
                  </a:cubicBezTo>
                  <a:cubicBezTo>
                    <a:pt x="44036" y="14759"/>
                    <a:pt x="46012" y="23311"/>
                    <a:pt x="46012" y="34548"/>
                  </a:cubicBezTo>
                  <a:cubicBezTo>
                    <a:pt x="46012" y="45753"/>
                    <a:pt x="44036" y="54315"/>
                    <a:pt x="40082" y="60226"/>
                  </a:cubicBezTo>
                  <a:cubicBezTo>
                    <a:pt x="36158" y="66114"/>
                    <a:pt x="30467" y="69053"/>
                    <a:pt x="23006" y="69053"/>
                  </a:cubicBezTo>
                  <a:cubicBezTo>
                    <a:pt x="15545" y="69053"/>
                    <a:pt x="9838" y="66114"/>
                    <a:pt x="5885" y="60226"/>
                  </a:cubicBezTo>
                  <a:cubicBezTo>
                    <a:pt x="1961" y="54315"/>
                    <a:pt x="0" y="45753"/>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C55D7EB5-64BE-DE1F-970E-765E3B7A637E}"/>
                </a:ext>
              </a:extLst>
            </p:cNvPr>
            <p:cNvSpPr/>
            <p:nvPr/>
          </p:nvSpPr>
          <p:spPr>
            <a:xfrm>
              <a:off x="3319868" y="4798884"/>
              <a:ext cx="39636" cy="66565"/>
            </a:xfrm>
            <a:custGeom>
              <a:avLst/>
              <a:gdLst>
                <a:gd name="connsiteX0" fmla="*/ 1293 w 39636"/>
                <a:gd name="connsiteY0" fmla="*/ 58982 h 66565"/>
                <a:gd name="connsiteX1" fmla="*/ 16006 w 39636"/>
                <a:gd name="connsiteY1" fmla="*/ 58982 h 66565"/>
                <a:gd name="connsiteX2" fmla="*/ 16006 w 39636"/>
                <a:gd name="connsiteY2" fmla="*/ 8200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82 h 66565"/>
                <a:gd name="connsiteX8" fmla="*/ 39636 w 39636"/>
                <a:gd name="connsiteY8" fmla="*/ 58982 h 66565"/>
                <a:gd name="connsiteX9" fmla="*/ 39636 w 39636"/>
                <a:gd name="connsiteY9" fmla="*/ 66565 h 66565"/>
                <a:gd name="connsiteX10" fmla="*/ 1293 w 39636"/>
                <a:gd name="connsiteY10" fmla="*/ 66565 h 66565"/>
                <a:gd name="connsiteX11" fmla="*/ 1293 w 39636"/>
                <a:gd name="connsiteY11" fmla="*/ 58982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82"/>
                  </a:moveTo>
                  <a:lnTo>
                    <a:pt x="16006" y="58982"/>
                  </a:lnTo>
                  <a:lnTo>
                    <a:pt x="16006" y="8200"/>
                  </a:lnTo>
                  <a:lnTo>
                    <a:pt x="0" y="11413"/>
                  </a:lnTo>
                  <a:lnTo>
                    <a:pt x="0" y="3214"/>
                  </a:lnTo>
                  <a:lnTo>
                    <a:pt x="15917" y="0"/>
                  </a:lnTo>
                  <a:lnTo>
                    <a:pt x="24923" y="0"/>
                  </a:lnTo>
                  <a:lnTo>
                    <a:pt x="24923" y="58982"/>
                  </a:lnTo>
                  <a:lnTo>
                    <a:pt x="39636" y="58982"/>
                  </a:lnTo>
                  <a:lnTo>
                    <a:pt x="39636" y="66565"/>
                  </a:lnTo>
                  <a:lnTo>
                    <a:pt x="1293" y="66565"/>
                  </a:lnTo>
                  <a:lnTo>
                    <a:pt x="1293" y="58982"/>
                  </a:lnTo>
                  <a:close/>
                </a:path>
              </a:pathLst>
            </a:custGeom>
            <a:solidFill>
              <a:srgbClr val="000000"/>
            </a:solidFill>
            <a:ln w="109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094B3FB2-92D5-F370-337C-99E423D6403A}"/>
                </a:ext>
              </a:extLst>
            </p:cNvPr>
            <p:cNvSpPr/>
            <p:nvPr/>
          </p:nvSpPr>
          <p:spPr>
            <a:xfrm>
              <a:off x="3615171" y="4797684"/>
              <a:ext cx="42263" cy="67764"/>
            </a:xfrm>
            <a:custGeom>
              <a:avLst/>
              <a:gdLst>
                <a:gd name="connsiteX0" fmla="*/ 10830 w 42263"/>
                <a:gd name="connsiteY0" fmla="*/ 60182 h 67764"/>
                <a:gd name="connsiteX1" fmla="*/ 42264 w 42263"/>
                <a:gd name="connsiteY1" fmla="*/ 60182 h 67764"/>
                <a:gd name="connsiteX2" fmla="*/ 42264 w 42263"/>
                <a:gd name="connsiteY2" fmla="*/ 67765 h 67764"/>
                <a:gd name="connsiteX3" fmla="*/ 0 w 42263"/>
                <a:gd name="connsiteY3" fmla="*/ 67765 h 67764"/>
                <a:gd name="connsiteX4" fmla="*/ 0 w 42263"/>
                <a:gd name="connsiteY4" fmla="*/ 60182 h 67764"/>
                <a:gd name="connsiteX5" fmla="*/ 13945 w 42263"/>
                <a:gd name="connsiteY5" fmla="*/ 45962 h 67764"/>
                <a:gd name="connsiteX6" fmla="*/ 25094 w 42263"/>
                <a:gd name="connsiteY6" fmla="*/ 34416 h 67764"/>
                <a:gd name="connsiteX7" fmla="*/ 31114 w 42263"/>
                <a:gd name="connsiteY7" fmla="*/ 26217 h 67764"/>
                <a:gd name="connsiteX8" fmla="*/ 32853 w 42263"/>
                <a:gd name="connsiteY8" fmla="*/ 19569 h 67764"/>
                <a:gd name="connsiteX9" fmla="*/ 29111 w 42263"/>
                <a:gd name="connsiteY9" fmla="*/ 10918 h 67764"/>
                <a:gd name="connsiteX10" fmla="*/ 19437 w 42263"/>
                <a:gd name="connsiteY10" fmla="*/ 7572 h 67764"/>
                <a:gd name="connsiteX11" fmla="*/ 10467 w 42263"/>
                <a:gd name="connsiteY11" fmla="*/ 9047 h 67764"/>
                <a:gd name="connsiteX12" fmla="*/ 440 w 42263"/>
                <a:gd name="connsiteY12" fmla="*/ 13505 h 67764"/>
                <a:gd name="connsiteX13" fmla="*/ 440 w 42263"/>
                <a:gd name="connsiteY13" fmla="*/ 4413 h 67764"/>
                <a:gd name="connsiteX14" fmla="*/ 10610 w 42263"/>
                <a:gd name="connsiteY14" fmla="*/ 1112 h 67764"/>
                <a:gd name="connsiteX15" fmla="*/ 19261 w 42263"/>
                <a:gd name="connsiteY15" fmla="*/ 0 h 67764"/>
                <a:gd name="connsiteX16" fmla="*/ 35748 w 42263"/>
                <a:gd name="connsiteY16" fmla="*/ 5173 h 67764"/>
                <a:gd name="connsiteX17" fmla="*/ 41900 w 42263"/>
                <a:gd name="connsiteY17" fmla="*/ 18986 h 67764"/>
                <a:gd name="connsiteX18" fmla="*/ 40349 w 42263"/>
                <a:gd name="connsiteY18" fmla="*/ 26789 h 67764"/>
                <a:gd name="connsiteX19" fmla="*/ 34768 w 42263"/>
                <a:gd name="connsiteY19" fmla="*/ 35440 h 67764"/>
                <a:gd name="connsiteX20" fmla="*/ 27680 w 42263"/>
                <a:gd name="connsiteY20" fmla="*/ 42935 h 67764"/>
                <a:gd name="connsiteX21" fmla="*/ 10830 w 42263"/>
                <a:gd name="connsiteY21" fmla="*/ 60182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3" h="67764">
                  <a:moveTo>
                    <a:pt x="10830" y="60182"/>
                  </a:moveTo>
                  <a:lnTo>
                    <a:pt x="42264" y="60182"/>
                  </a:lnTo>
                  <a:lnTo>
                    <a:pt x="42264" y="67765"/>
                  </a:lnTo>
                  <a:lnTo>
                    <a:pt x="0" y="67765"/>
                  </a:lnTo>
                  <a:lnTo>
                    <a:pt x="0" y="60182"/>
                  </a:lnTo>
                  <a:cubicBezTo>
                    <a:pt x="3412" y="56649"/>
                    <a:pt x="8056" y="51905"/>
                    <a:pt x="13945" y="45962"/>
                  </a:cubicBezTo>
                  <a:cubicBezTo>
                    <a:pt x="19866" y="39985"/>
                    <a:pt x="23586" y="36144"/>
                    <a:pt x="25094" y="34416"/>
                  </a:cubicBezTo>
                  <a:cubicBezTo>
                    <a:pt x="27978" y="31169"/>
                    <a:pt x="29981" y="28440"/>
                    <a:pt x="31114" y="26217"/>
                  </a:cubicBezTo>
                  <a:cubicBezTo>
                    <a:pt x="32270" y="23960"/>
                    <a:pt x="32853" y="21737"/>
                    <a:pt x="32853" y="19569"/>
                  </a:cubicBezTo>
                  <a:cubicBezTo>
                    <a:pt x="32853" y="16036"/>
                    <a:pt x="31610" y="13152"/>
                    <a:pt x="29111" y="10918"/>
                  </a:cubicBezTo>
                  <a:cubicBezTo>
                    <a:pt x="26646" y="8684"/>
                    <a:pt x="23421" y="7572"/>
                    <a:pt x="19437" y="7572"/>
                  </a:cubicBezTo>
                  <a:cubicBezTo>
                    <a:pt x="16608" y="7572"/>
                    <a:pt x="13626" y="8067"/>
                    <a:pt x="10467" y="9047"/>
                  </a:cubicBezTo>
                  <a:cubicBezTo>
                    <a:pt x="7352" y="10027"/>
                    <a:pt x="4006" y="11512"/>
                    <a:pt x="440" y="13505"/>
                  </a:cubicBezTo>
                  <a:lnTo>
                    <a:pt x="440" y="4413"/>
                  </a:lnTo>
                  <a:cubicBezTo>
                    <a:pt x="4061" y="2950"/>
                    <a:pt x="7451" y="1849"/>
                    <a:pt x="10610" y="1112"/>
                  </a:cubicBezTo>
                  <a:cubicBezTo>
                    <a:pt x="13758" y="374"/>
                    <a:pt x="16641" y="0"/>
                    <a:pt x="19261" y="0"/>
                  </a:cubicBezTo>
                  <a:cubicBezTo>
                    <a:pt x="26151" y="0"/>
                    <a:pt x="31643" y="1728"/>
                    <a:pt x="35748" y="5173"/>
                  </a:cubicBezTo>
                  <a:cubicBezTo>
                    <a:pt x="39853" y="8618"/>
                    <a:pt x="41900" y="13218"/>
                    <a:pt x="41900" y="18986"/>
                  </a:cubicBezTo>
                  <a:cubicBezTo>
                    <a:pt x="41900" y="21726"/>
                    <a:pt x="41383" y="24324"/>
                    <a:pt x="40349" y="26789"/>
                  </a:cubicBezTo>
                  <a:cubicBezTo>
                    <a:pt x="39336" y="29221"/>
                    <a:pt x="37476" y="32105"/>
                    <a:pt x="34768" y="35440"/>
                  </a:cubicBezTo>
                  <a:cubicBezTo>
                    <a:pt x="34031" y="36309"/>
                    <a:pt x="31665" y="38808"/>
                    <a:pt x="27680" y="42935"/>
                  </a:cubicBezTo>
                  <a:cubicBezTo>
                    <a:pt x="23696" y="47040"/>
                    <a:pt x="18083" y="52785"/>
                    <a:pt x="10830" y="60182"/>
                  </a:cubicBezTo>
                  <a:close/>
                </a:path>
              </a:pathLst>
            </a:custGeom>
            <a:solidFill>
              <a:srgbClr val="000000"/>
            </a:solidFill>
            <a:ln w="109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078BD16-B0DA-AE09-24ED-D06732701A6B}"/>
                </a:ext>
              </a:extLst>
            </p:cNvPr>
            <p:cNvSpPr/>
            <p:nvPr/>
          </p:nvSpPr>
          <p:spPr>
            <a:xfrm>
              <a:off x="3910994" y="4797684"/>
              <a:ext cx="43826" cy="69052"/>
            </a:xfrm>
            <a:custGeom>
              <a:avLst/>
              <a:gdLst>
                <a:gd name="connsiteX0" fmla="*/ 30102 w 43826"/>
                <a:gd name="connsiteY0" fmla="*/ 31874 h 69052"/>
                <a:gd name="connsiteX1" fmla="*/ 40172 w 43826"/>
                <a:gd name="connsiteY1" fmla="*/ 37630 h 69052"/>
                <a:gd name="connsiteX2" fmla="*/ 43826 w 43826"/>
                <a:gd name="connsiteY2" fmla="*/ 48416 h 69052"/>
                <a:gd name="connsiteX3" fmla="*/ 37058 w 43826"/>
                <a:gd name="connsiteY3" fmla="*/ 63660 h 69052"/>
                <a:gd name="connsiteX4" fmla="*/ 17797 w 43826"/>
                <a:gd name="connsiteY4" fmla="*/ 69053 h 69052"/>
                <a:gd name="connsiteX5" fmla="*/ 9146 w 43826"/>
                <a:gd name="connsiteY5" fmla="*/ 68205 h 69052"/>
                <a:gd name="connsiteX6" fmla="*/ 0 w 43826"/>
                <a:gd name="connsiteY6" fmla="*/ 65762 h 69052"/>
                <a:gd name="connsiteX7" fmla="*/ 0 w 43826"/>
                <a:gd name="connsiteY7" fmla="*/ 57067 h 69052"/>
                <a:gd name="connsiteX8" fmla="*/ 8211 w 43826"/>
                <a:gd name="connsiteY8" fmla="*/ 60369 h 69052"/>
                <a:gd name="connsiteX9" fmla="*/ 17522 w 43826"/>
                <a:gd name="connsiteY9" fmla="*/ 61480 h 69052"/>
                <a:gd name="connsiteX10" fmla="*/ 30410 w 43826"/>
                <a:gd name="connsiteY10" fmla="*/ 58134 h 69052"/>
                <a:gd name="connsiteX11" fmla="*/ 34867 w 43826"/>
                <a:gd name="connsiteY11" fmla="*/ 48416 h 69052"/>
                <a:gd name="connsiteX12" fmla="*/ 30718 w 43826"/>
                <a:gd name="connsiteY12" fmla="*/ 39226 h 69052"/>
                <a:gd name="connsiteX13" fmla="*/ 19261 w 43826"/>
                <a:gd name="connsiteY13" fmla="*/ 35891 h 69052"/>
                <a:gd name="connsiteX14" fmla="*/ 11501 w 43826"/>
                <a:gd name="connsiteY14" fmla="*/ 35891 h 69052"/>
                <a:gd name="connsiteX15" fmla="*/ 11501 w 43826"/>
                <a:gd name="connsiteY15" fmla="*/ 28484 h 69052"/>
                <a:gd name="connsiteX16" fmla="*/ 19624 w 43826"/>
                <a:gd name="connsiteY16" fmla="*/ 28484 h 69052"/>
                <a:gd name="connsiteX17" fmla="*/ 29783 w 43826"/>
                <a:gd name="connsiteY17" fmla="*/ 25853 h 69052"/>
                <a:gd name="connsiteX18" fmla="*/ 33305 w 43826"/>
                <a:gd name="connsiteY18" fmla="*/ 18182 h 69052"/>
                <a:gd name="connsiteX19" fmla="*/ 29651 w 43826"/>
                <a:gd name="connsiteY19" fmla="*/ 10335 h 69052"/>
                <a:gd name="connsiteX20" fmla="*/ 19261 w 43826"/>
                <a:gd name="connsiteY20" fmla="*/ 7572 h 69052"/>
                <a:gd name="connsiteX21" fmla="*/ 11325 w 43826"/>
                <a:gd name="connsiteY21" fmla="*/ 8376 h 69052"/>
                <a:gd name="connsiteX22" fmla="*/ 2014 w 43826"/>
                <a:gd name="connsiteY22" fmla="*/ 10874 h 69052"/>
                <a:gd name="connsiteX23" fmla="*/ 2014 w 43826"/>
                <a:gd name="connsiteY23" fmla="*/ 2851 h 69052"/>
                <a:gd name="connsiteX24" fmla="*/ 11600 w 43826"/>
                <a:gd name="connsiteY24" fmla="*/ 704 h 69052"/>
                <a:gd name="connsiteX25" fmla="*/ 20064 w 43826"/>
                <a:gd name="connsiteY25" fmla="*/ 0 h 69052"/>
                <a:gd name="connsiteX26" fmla="*/ 36298 w 43826"/>
                <a:gd name="connsiteY26" fmla="*/ 4678 h 69052"/>
                <a:gd name="connsiteX27" fmla="*/ 42275 w 43826"/>
                <a:gd name="connsiteY27" fmla="*/ 17247 h 69052"/>
                <a:gd name="connsiteX28" fmla="*/ 39105 w 43826"/>
                <a:gd name="connsiteY28" fmla="*/ 26613 h 69052"/>
                <a:gd name="connsiteX29" fmla="*/ 30102 w 43826"/>
                <a:gd name="connsiteY29" fmla="*/ 318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6" h="69052">
                  <a:moveTo>
                    <a:pt x="30102" y="31874"/>
                  </a:moveTo>
                  <a:cubicBezTo>
                    <a:pt x="34405" y="32798"/>
                    <a:pt x="37762" y="34713"/>
                    <a:pt x="40172" y="37630"/>
                  </a:cubicBezTo>
                  <a:cubicBezTo>
                    <a:pt x="42605" y="40547"/>
                    <a:pt x="43826" y="44135"/>
                    <a:pt x="43826" y="48416"/>
                  </a:cubicBezTo>
                  <a:cubicBezTo>
                    <a:pt x="43826" y="54987"/>
                    <a:pt x="41570" y="60061"/>
                    <a:pt x="37058" y="63660"/>
                  </a:cubicBezTo>
                  <a:cubicBezTo>
                    <a:pt x="32534" y="67259"/>
                    <a:pt x="26118" y="69053"/>
                    <a:pt x="17797" y="69053"/>
                  </a:cubicBezTo>
                  <a:cubicBezTo>
                    <a:pt x="15001" y="69053"/>
                    <a:pt x="12118" y="68766"/>
                    <a:pt x="9146" y="68205"/>
                  </a:cubicBezTo>
                  <a:cubicBezTo>
                    <a:pt x="6207" y="67677"/>
                    <a:pt x="3159" y="66862"/>
                    <a:pt x="0" y="65762"/>
                  </a:cubicBezTo>
                  <a:lnTo>
                    <a:pt x="0" y="57067"/>
                  </a:lnTo>
                  <a:cubicBezTo>
                    <a:pt x="2498" y="58520"/>
                    <a:pt x="5239" y="59620"/>
                    <a:pt x="8211" y="60369"/>
                  </a:cubicBezTo>
                  <a:cubicBezTo>
                    <a:pt x="11182" y="61106"/>
                    <a:pt x="14286" y="61480"/>
                    <a:pt x="17522" y="61480"/>
                  </a:cubicBezTo>
                  <a:cubicBezTo>
                    <a:pt x="23168" y="61480"/>
                    <a:pt x="27471" y="60369"/>
                    <a:pt x="30410" y="58134"/>
                  </a:cubicBezTo>
                  <a:cubicBezTo>
                    <a:pt x="33382" y="55900"/>
                    <a:pt x="34867" y="52664"/>
                    <a:pt x="34867" y="48416"/>
                  </a:cubicBezTo>
                  <a:cubicBezTo>
                    <a:pt x="34867" y="44487"/>
                    <a:pt x="33481" y="41427"/>
                    <a:pt x="30718" y="39226"/>
                  </a:cubicBezTo>
                  <a:cubicBezTo>
                    <a:pt x="27989" y="37003"/>
                    <a:pt x="24169" y="35891"/>
                    <a:pt x="19261" y="35891"/>
                  </a:cubicBezTo>
                  <a:lnTo>
                    <a:pt x="11501" y="35891"/>
                  </a:lnTo>
                  <a:lnTo>
                    <a:pt x="11501" y="28484"/>
                  </a:lnTo>
                  <a:lnTo>
                    <a:pt x="19624" y="28484"/>
                  </a:lnTo>
                  <a:cubicBezTo>
                    <a:pt x="24048" y="28484"/>
                    <a:pt x="27438" y="27603"/>
                    <a:pt x="29783" y="25853"/>
                  </a:cubicBezTo>
                  <a:cubicBezTo>
                    <a:pt x="32127" y="24070"/>
                    <a:pt x="33305" y="21517"/>
                    <a:pt x="33305" y="18182"/>
                  </a:cubicBezTo>
                  <a:cubicBezTo>
                    <a:pt x="33305" y="14770"/>
                    <a:pt x="32083" y="12151"/>
                    <a:pt x="29651" y="10335"/>
                  </a:cubicBezTo>
                  <a:cubicBezTo>
                    <a:pt x="27240" y="8497"/>
                    <a:pt x="23784" y="7572"/>
                    <a:pt x="19261" y="7572"/>
                  </a:cubicBezTo>
                  <a:cubicBezTo>
                    <a:pt x="16795" y="7572"/>
                    <a:pt x="14154" y="7836"/>
                    <a:pt x="11325" y="8376"/>
                  </a:cubicBezTo>
                  <a:cubicBezTo>
                    <a:pt x="8497" y="8915"/>
                    <a:pt x="5393" y="9740"/>
                    <a:pt x="2014" y="10874"/>
                  </a:cubicBezTo>
                  <a:lnTo>
                    <a:pt x="2014" y="2851"/>
                  </a:lnTo>
                  <a:cubicBezTo>
                    <a:pt x="5426" y="1893"/>
                    <a:pt x="8618" y="1178"/>
                    <a:pt x="11600" y="704"/>
                  </a:cubicBezTo>
                  <a:cubicBezTo>
                    <a:pt x="14605" y="231"/>
                    <a:pt x="17423" y="0"/>
                    <a:pt x="20064" y="0"/>
                  </a:cubicBezTo>
                  <a:cubicBezTo>
                    <a:pt x="26899" y="0"/>
                    <a:pt x="32314" y="1563"/>
                    <a:pt x="36298" y="4678"/>
                  </a:cubicBezTo>
                  <a:cubicBezTo>
                    <a:pt x="40282" y="7770"/>
                    <a:pt x="42275" y="11953"/>
                    <a:pt x="42275" y="17247"/>
                  </a:cubicBezTo>
                  <a:cubicBezTo>
                    <a:pt x="42275" y="20934"/>
                    <a:pt x="41218" y="24059"/>
                    <a:pt x="39105" y="26613"/>
                  </a:cubicBezTo>
                  <a:cubicBezTo>
                    <a:pt x="36992" y="29133"/>
                    <a:pt x="33987" y="30894"/>
                    <a:pt x="30102" y="31874"/>
                  </a:cubicBezTo>
                  <a:close/>
                </a:path>
              </a:pathLst>
            </a:custGeom>
            <a:solidFill>
              <a:srgbClr val="000000"/>
            </a:solidFill>
            <a:ln w="109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D3047F41-6BCB-A409-7B56-10E93D22C50B}"/>
                </a:ext>
              </a:extLst>
            </p:cNvPr>
            <p:cNvSpPr/>
            <p:nvPr/>
          </p:nvSpPr>
          <p:spPr>
            <a:xfrm>
              <a:off x="4205266" y="4798884"/>
              <a:ext cx="48515" cy="66565"/>
            </a:xfrm>
            <a:custGeom>
              <a:avLst/>
              <a:gdLst>
                <a:gd name="connsiteX0" fmla="*/ 30058 w 48515"/>
                <a:gd name="connsiteY0" fmla="*/ 7847 h 66565"/>
                <a:gd name="connsiteX1" fmla="*/ 7319 w 48515"/>
                <a:gd name="connsiteY1" fmla="*/ 43386 h 66565"/>
                <a:gd name="connsiteX2" fmla="*/ 30058 w 48515"/>
                <a:gd name="connsiteY2" fmla="*/ 43386 h 66565"/>
                <a:gd name="connsiteX3" fmla="*/ 30058 w 48515"/>
                <a:gd name="connsiteY3" fmla="*/ 7847 h 66565"/>
                <a:gd name="connsiteX4" fmla="*/ 27691 w 48515"/>
                <a:gd name="connsiteY4" fmla="*/ 0 h 66565"/>
                <a:gd name="connsiteX5" fmla="*/ 39017 w 48515"/>
                <a:gd name="connsiteY5" fmla="*/ 0 h 66565"/>
                <a:gd name="connsiteX6" fmla="*/ 39017 w 48515"/>
                <a:gd name="connsiteY6" fmla="*/ 43386 h 66565"/>
                <a:gd name="connsiteX7" fmla="*/ 48515 w 48515"/>
                <a:gd name="connsiteY7" fmla="*/ 43386 h 66565"/>
                <a:gd name="connsiteX8" fmla="*/ 48515 w 48515"/>
                <a:gd name="connsiteY8" fmla="*/ 50870 h 66565"/>
                <a:gd name="connsiteX9" fmla="*/ 39017 w 48515"/>
                <a:gd name="connsiteY9" fmla="*/ 50870 h 66565"/>
                <a:gd name="connsiteX10" fmla="*/ 39017 w 48515"/>
                <a:gd name="connsiteY10" fmla="*/ 66565 h 66565"/>
                <a:gd name="connsiteX11" fmla="*/ 30058 w 48515"/>
                <a:gd name="connsiteY11" fmla="*/ 66565 h 66565"/>
                <a:gd name="connsiteX12" fmla="*/ 30058 w 48515"/>
                <a:gd name="connsiteY12" fmla="*/ 50870 h 66565"/>
                <a:gd name="connsiteX13" fmla="*/ 0 w 48515"/>
                <a:gd name="connsiteY13" fmla="*/ 50870 h 66565"/>
                <a:gd name="connsiteX14" fmla="*/ 0 w 48515"/>
                <a:gd name="connsiteY14" fmla="*/ 42176 h 66565"/>
                <a:gd name="connsiteX15" fmla="*/ 27691 w 48515"/>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15" h="66565">
                  <a:moveTo>
                    <a:pt x="30058" y="7847"/>
                  </a:moveTo>
                  <a:lnTo>
                    <a:pt x="7319" y="43386"/>
                  </a:lnTo>
                  <a:lnTo>
                    <a:pt x="30058" y="43386"/>
                  </a:lnTo>
                  <a:lnTo>
                    <a:pt x="30058" y="7847"/>
                  </a:lnTo>
                  <a:moveTo>
                    <a:pt x="27691" y="0"/>
                  </a:moveTo>
                  <a:lnTo>
                    <a:pt x="39017" y="0"/>
                  </a:lnTo>
                  <a:lnTo>
                    <a:pt x="39017" y="43386"/>
                  </a:lnTo>
                  <a:lnTo>
                    <a:pt x="48515" y="43386"/>
                  </a:lnTo>
                  <a:lnTo>
                    <a:pt x="48515" y="50870"/>
                  </a:lnTo>
                  <a:lnTo>
                    <a:pt x="39017" y="50870"/>
                  </a:lnTo>
                  <a:lnTo>
                    <a:pt x="39017" y="66565"/>
                  </a:lnTo>
                  <a:lnTo>
                    <a:pt x="30058" y="66565"/>
                  </a:lnTo>
                  <a:lnTo>
                    <a:pt x="30058" y="50870"/>
                  </a:lnTo>
                  <a:lnTo>
                    <a:pt x="0" y="50870"/>
                  </a:lnTo>
                  <a:lnTo>
                    <a:pt x="0" y="42176"/>
                  </a:lnTo>
                  <a:lnTo>
                    <a:pt x="27691" y="0"/>
                  </a:lnTo>
                  <a:close/>
                </a:path>
              </a:pathLst>
            </a:custGeom>
            <a:solidFill>
              <a:srgbClr val="000000"/>
            </a:solidFill>
            <a:ln w="109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5CBBC76D-4FC4-B9F6-8DB2-40DFEACA7065}"/>
                </a:ext>
              </a:extLst>
            </p:cNvPr>
            <p:cNvSpPr/>
            <p:nvPr/>
          </p:nvSpPr>
          <p:spPr>
            <a:xfrm>
              <a:off x="4504600" y="4798884"/>
              <a:ext cx="43067" cy="67852"/>
            </a:xfrm>
            <a:custGeom>
              <a:avLst/>
              <a:gdLst>
                <a:gd name="connsiteX0" fmla="*/ 2806 w 43067"/>
                <a:gd name="connsiteY0" fmla="*/ 0 h 67852"/>
                <a:gd name="connsiteX1" fmla="*/ 38169 w 43067"/>
                <a:gd name="connsiteY1" fmla="*/ 0 h 67852"/>
                <a:gd name="connsiteX2" fmla="*/ 38169 w 43067"/>
                <a:gd name="connsiteY2" fmla="*/ 7583 h 67852"/>
                <a:gd name="connsiteX3" fmla="*/ 11061 w 43067"/>
                <a:gd name="connsiteY3" fmla="*/ 7583 h 67852"/>
                <a:gd name="connsiteX4" fmla="*/ 11061 w 43067"/>
                <a:gd name="connsiteY4" fmla="*/ 23894 h 67852"/>
                <a:gd name="connsiteX5" fmla="*/ 14979 w 43067"/>
                <a:gd name="connsiteY5" fmla="*/ 22915 h 67852"/>
                <a:gd name="connsiteX6" fmla="*/ 18908 w 43067"/>
                <a:gd name="connsiteY6" fmla="*/ 22563 h 67852"/>
                <a:gd name="connsiteX7" fmla="*/ 36562 w 43067"/>
                <a:gd name="connsiteY7" fmla="*/ 28671 h 67852"/>
                <a:gd name="connsiteX8" fmla="*/ 43067 w 43067"/>
                <a:gd name="connsiteY8" fmla="*/ 45213 h 67852"/>
                <a:gd name="connsiteX9" fmla="*/ 36386 w 43067"/>
                <a:gd name="connsiteY9" fmla="*/ 61932 h 67852"/>
                <a:gd name="connsiteX10" fmla="*/ 17522 w 43067"/>
                <a:gd name="connsiteY10" fmla="*/ 67853 h 67852"/>
                <a:gd name="connsiteX11" fmla="*/ 8959 w 43067"/>
                <a:gd name="connsiteY11" fmla="*/ 67149 h 67852"/>
                <a:gd name="connsiteX12" fmla="*/ 0 w 43067"/>
                <a:gd name="connsiteY12" fmla="*/ 65002 h 67852"/>
                <a:gd name="connsiteX13" fmla="*/ 0 w 43067"/>
                <a:gd name="connsiteY13" fmla="*/ 55955 h 67852"/>
                <a:gd name="connsiteX14" fmla="*/ 8299 w 43067"/>
                <a:gd name="connsiteY14" fmla="*/ 59213 h 67852"/>
                <a:gd name="connsiteX15" fmla="*/ 17346 w 43067"/>
                <a:gd name="connsiteY15" fmla="*/ 60281 h 67852"/>
                <a:gd name="connsiteX16" fmla="*/ 29563 w 43067"/>
                <a:gd name="connsiteY16" fmla="*/ 56220 h 67852"/>
                <a:gd name="connsiteX17" fmla="*/ 34064 w 43067"/>
                <a:gd name="connsiteY17" fmla="*/ 45213 h 67852"/>
                <a:gd name="connsiteX18" fmla="*/ 29563 w 43067"/>
                <a:gd name="connsiteY18" fmla="*/ 34196 h 67852"/>
                <a:gd name="connsiteX19" fmla="*/ 17346 w 43067"/>
                <a:gd name="connsiteY19" fmla="*/ 30135 h 67852"/>
                <a:gd name="connsiteX20" fmla="*/ 10126 w 43067"/>
                <a:gd name="connsiteY20" fmla="*/ 30938 h 67852"/>
                <a:gd name="connsiteX21" fmla="*/ 2806 w 43067"/>
                <a:gd name="connsiteY21" fmla="*/ 33437 h 67852"/>
                <a:gd name="connsiteX22" fmla="*/ 2806 w 43067"/>
                <a:gd name="connsiteY22" fmla="*/ 0 h 6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67" h="67852">
                  <a:moveTo>
                    <a:pt x="2806" y="0"/>
                  </a:moveTo>
                  <a:lnTo>
                    <a:pt x="38169" y="0"/>
                  </a:lnTo>
                  <a:lnTo>
                    <a:pt x="38169" y="7583"/>
                  </a:lnTo>
                  <a:lnTo>
                    <a:pt x="11061" y="7583"/>
                  </a:lnTo>
                  <a:lnTo>
                    <a:pt x="11061" y="23894"/>
                  </a:lnTo>
                  <a:cubicBezTo>
                    <a:pt x="12371" y="23454"/>
                    <a:pt x="13670" y="23124"/>
                    <a:pt x="14979" y="22915"/>
                  </a:cubicBezTo>
                  <a:cubicBezTo>
                    <a:pt x="16289" y="22684"/>
                    <a:pt x="17599" y="22563"/>
                    <a:pt x="18908" y="22563"/>
                  </a:cubicBezTo>
                  <a:cubicBezTo>
                    <a:pt x="26338" y="22563"/>
                    <a:pt x="32215" y="24599"/>
                    <a:pt x="36562" y="28671"/>
                  </a:cubicBezTo>
                  <a:cubicBezTo>
                    <a:pt x="40899" y="32743"/>
                    <a:pt x="43067" y="38257"/>
                    <a:pt x="43067" y="45213"/>
                  </a:cubicBezTo>
                  <a:cubicBezTo>
                    <a:pt x="43067" y="52378"/>
                    <a:pt x="40844" y="57947"/>
                    <a:pt x="36386" y="61932"/>
                  </a:cubicBezTo>
                  <a:cubicBezTo>
                    <a:pt x="31929" y="65883"/>
                    <a:pt x="25633" y="67853"/>
                    <a:pt x="17522" y="67853"/>
                  </a:cubicBezTo>
                  <a:cubicBezTo>
                    <a:pt x="14726" y="67853"/>
                    <a:pt x="11876" y="67622"/>
                    <a:pt x="8959" y="67149"/>
                  </a:cubicBezTo>
                  <a:cubicBezTo>
                    <a:pt x="6075" y="66675"/>
                    <a:pt x="3093" y="65960"/>
                    <a:pt x="0" y="65002"/>
                  </a:cubicBezTo>
                  <a:lnTo>
                    <a:pt x="0" y="55955"/>
                  </a:lnTo>
                  <a:cubicBezTo>
                    <a:pt x="2674" y="57408"/>
                    <a:pt x="5448" y="58498"/>
                    <a:pt x="8299" y="59213"/>
                  </a:cubicBezTo>
                  <a:cubicBezTo>
                    <a:pt x="11149" y="59929"/>
                    <a:pt x="14165" y="60281"/>
                    <a:pt x="17346" y="60281"/>
                  </a:cubicBezTo>
                  <a:cubicBezTo>
                    <a:pt x="22485" y="60281"/>
                    <a:pt x="26558" y="58927"/>
                    <a:pt x="29563" y="56220"/>
                  </a:cubicBezTo>
                  <a:cubicBezTo>
                    <a:pt x="32567" y="53523"/>
                    <a:pt x="34064" y="49847"/>
                    <a:pt x="34064" y="45213"/>
                  </a:cubicBezTo>
                  <a:cubicBezTo>
                    <a:pt x="34064" y="40580"/>
                    <a:pt x="32567" y="36904"/>
                    <a:pt x="29563" y="34196"/>
                  </a:cubicBezTo>
                  <a:cubicBezTo>
                    <a:pt x="26558" y="31489"/>
                    <a:pt x="22485" y="30135"/>
                    <a:pt x="17346" y="30135"/>
                  </a:cubicBezTo>
                  <a:cubicBezTo>
                    <a:pt x="14935" y="30135"/>
                    <a:pt x="12536" y="30399"/>
                    <a:pt x="10126" y="30938"/>
                  </a:cubicBezTo>
                  <a:cubicBezTo>
                    <a:pt x="7748" y="31478"/>
                    <a:pt x="5305" y="32303"/>
                    <a:pt x="2806" y="33437"/>
                  </a:cubicBezTo>
                  <a:lnTo>
                    <a:pt x="2806" y="0"/>
                  </a:lnTo>
                  <a:close/>
                </a:path>
              </a:pathLst>
            </a:custGeom>
            <a:solidFill>
              <a:srgbClr val="000000"/>
            </a:solidFill>
            <a:ln w="109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5A72D2E3-F479-8028-CC4C-D47F23519C92}"/>
                </a:ext>
              </a:extLst>
            </p:cNvPr>
            <p:cNvSpPr/>
            <p:nvPr/>
          </p:nvSpPr>
          <p:spPr>
            <a:xfrm>
              <a:off x="4799763" y="4797684"/>
              <a:ext cx="45972" cy="69052"/>
            </a:xfrm>
            <a:custGeom>
              <a:avLst/>
              <a:gdLst>
                <a:gd name="connsiteX0" fmla="*/ 23762 w 45972"/>
                <a:gd name="connsiteY0" fmla="*/ 30894 h 69052"/>
                <a:gd name="connsiteX1" fmla="*/ 14132 w 45972"/>
                <a:gd name="connsiteY1" fmla="*/ 35044 h 69052"/>
                <a:gd name="connsiteX2" fmla="*/ 10610 w 45972"/>
                <a:gd name="connsiteY2" fmla="*/ 46413 h 69052"/>
                <a:gd name="connsiteX3" fmla="*/ 14132 w 45972"/>
                <a:gd name="connsiteY3" fmla="*/ 57782 h 69052"/>
                <a:gd name="connsiteX4" fmla="*/ 23762 w 45972"/>
                <a:gd name="connsiteY4" fmla="*/ 61921 h 69052"/>
                <a:gd name="connsiteX5" fmla="*/ 33349 w 45972"/>
                <a:gd name="connsiteY5" fmla="*/ 57782 h 69052"/>
                <a:gd name="connsiteX6" fmla="*/ 36915 w 45972"/>
                <a:gd name="connsiteY6" fmla="*/ 46413 h 69052"/>
                <a:gd name="connsiteX7" fmla="*/ 33349 w 45972"/>
                <a:gd name="connsiteY7" fmla="*/ 35044 h 69052"/>
                <a:gd name="connsiteX8" fmla="*/ 23762 w 45972"/>
                <a:gd name="connsiteY8" fmla="*/ 30894 h 69052"/>
                <a:gd name="connsiteX9" fmla="*/ 41647 w 45972"/>
                <a:gd name="connsiteY9" fmla="*/ 2674 h 69052"/>
                <a:gd name="connsiteX10" fmla="*/ 41647 w 45972"/>
                <a:gd name="connsiteY10" fmla="*/ 10874 h 69052"/>
                <a:gd name="connsiteX11" fmla="*/ 34779 w 45972"/>
                <a:gd name="connsiteY11" fmla="*/ 8420 h 69052"/>
                <a:gd name="connsiteX12" fmla="*/ 27956 w 45972"/>
                <a:gd name="connsiteY12" fmla="*/ 7572 h 69052"/>
                <a:gd name="connsiteX13" fmla="*/ 14308 w 45972"/>
                <a:gd name="connsiteY13" fmla="*/ 13593 h 69052"/>
                <a:gd name="connsiteX14" fmla="*/ 8959 w 45972"/>
                <a:gd name="connsiteY14" fmla="*/ 31786 h 69052"/>
                <a:gd name="connsiteX15" fmla="*/ 15563 w 45972"/>
                <a:gd name="connsiteY15" fmla="*/ 25853 h 69052"/>
                <a:gd name="connsiteX16" fmla="*/ 24301 w 45972"/>
                <a:gd name="connsiteY16" fmla="*/ 23762 h 69052"/>
                <a:gd name="connsiteX17" fmla="*/ 40128 w 45972"/>
                <a:gd name="connsiteY17" fmla="*/ 29871 h 69052"/>
                <a:gd name="connsiteX18" fmla="*/ 45973 w 45972"/>
                <a:gd name="connsiteY18" fmla="*/ 46413 h 69052"/>
                <a:gd name="connsiteX19" fmla="*/ 39908 w 45972"/>
                <a:gd name="connsiteY19" fmla="*/ 62856 h 69052"/>
                <a:gd name="connsiteX20" fmla="*/ 23762 w 45972"/>
                <a:gd name="connsiteY20" fmla="*/ 69053 h 69052"/>
                <a:gd name="connsiteX21" fmla="*/ 6108 w 45972"/>
                <a:gd name="connsiteY21" fmla="*/ 60226 h 69052"/>
                <a:gd name="connsiteX22" fmla="*/ 0 w 45972"/>
                <a:gd name="connsiteY22" fmla="*/ 34548 h 69052"/>
                <a:gd name="connsiteX23" fmla="*/ 7495 w 45972"/>
                <a:gd name="connsiteY23" fmla="*/ 9399 h 69052"/>
                <a:gd name="connsiteX24" fmla="*/ 27603 w 45972"/>
                <a:gd name="connsiteY24" fmla="*/ 0 h 69052"/>
                <a:gd name="connsiteX25" fmla="*/ 34416 w 45972"/>
                <a:gd name="connsiteY25" fmla="*/ 660 h 69052"/>
                <a:gd name="connsiteX26" fmla="*/ 41647 w 45972"/>
                <a:gd name="connsiteY26" fmla="*/ 26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72" h="69052">
                  <a:moveTo>
                    <a:pt x="23762" y="30894"/>
                  </a:moveTo>
                  <a:cubicBezTo>
                    <a:pt x="19723" y="30894"/>
                    <a:pt x="16509" y="32281"/>
                    <a:pt x="14132" y="35044"/>
                  </a:cubicBezTo>
                  <a:cubicBezTo>
                    <a:pt x="11788" y="37806"/>
                    <a:pt x="10610" y="41592"/>
                    <a:pt x="10610" y="46413"/>
                  </a:cubicBezTo>
                  <a:cubicBezTo>
                    <a:pt x="10610" y="51201"/>
                    <a:pt x="11788" y="54987"/>
                    <a:pt x="14132" y="57782"/>
                  </a:cubicBezTo>
                  <a:cubicBezTo>
                    <a:pt x="16509" y="60545"/>
                    <a:pt x="19723" y="61921"/>
                    <a:pt x="23762" y="61921"/>
                  </a:cubicBezTo>
                  <a:cubicBezTo>
                    <a:pt x="27802" y="61921"/>
                    <a:pt x="31004" y="60545"/>
                    <a:pt x="33349" y="57782"/>
                  </a:cubicBezTo>
                  <a:cubicBezTo>
                    <a:pt x="35726" y="54987"/>
                    <a:pt x="36915" y="51201"/>
                    <a:pt x="36915" y="46413"/>
                  </a:cubicBezTo>
                  <a:cubicBezTo>
                    <a:pt x="36915" y="41592"/>
                    <a:pt x="35726" y="37806"/>
                    <a:pt x="33349" y="35044"/>
                  </a:cubicBezTo>
                  <a:cubicBezTo>
                    <a:pt x="31004" y="32281"/>
                    <a:pt x="27802" y="30894"/>
                    <a:pt x="23762" y="30894"/>
                  </a:cubicBezTo>
                  <a:moveTo>
                    <a:pt x="41647" y="2674"/>
                  </a:moveTo>
                  <a:lnTo>
                    <a:pt x="41647" y="10874"/>
                  </a:lnTo>
                  <a:cubicBezTo>
                    <a:pt x="39391" y="9807"/>
                    <a:pt x="37102" y="8981"/>
                    <a:pt x="34779" y="8420"/>
                  </a:cubicBezTo>
                  <a:cubicBezTo>
                    <a:pt x="32490" y="7858"/>
                    <a:pt x="30212" y="7572"/>
                    <a:pt x="27956" y="7572"/>
                  </a:cubicBezTo>
                  <a:cubicBezTo>
                    <a:pt x="22012" y="7572"/>
                    <a:pt x="17467" y="9575"/>
                    <a:pt x="14308" y="13593"/>
                  </a:cubicBezTo>
                  <a:cubicBezTo>
                    <a:pt x="11193" y="17610"/>
                    <a:pt x="9410" y="23674"/>
                    <a:pt x="8959" y="31786"/>
                  </a:cubicBezTo>
                  <a:cubicBezTo>
                    <a:pt x="10709" y="29199"/>
                    <a:pt x="12910" y="27218"/>
                    <a:pt x="15563" y="25853"/>
                  </a:cubicBezTo>
                  <a:cubicBezTo>
                    <a:pt x="18204" y="24456"/>
                    <a:pt x="21121" y="23762"/>
                    <a:pt x="24301" y="23762"/>
                  </a:cubicBezTo>
                  <a:cubicBezTo>
                    <a:pt x="30982" y="23762"/>
                    <a:pt x="36265" y="25798"/>
                    <a:pt x="40128" y="29871"/>
                  </a:cubicBezTo>
                  <a:cubicBezTo>
                    <a:pt x="44025" y="33910"/>
                    <a:pt x="45973" y="39424"/>
                    <a:pt x="45973" y="46413"/>
                  </a:cubicBezTo>
                  <a:cubicBezTo>
                    <a:pt x="45973" y="53248"/>
                    <a:pt x="43947" y="58729"/>
                    <a:pt x="39908" y="62856"/>
                  </a:cubicBezTo>
                  <a:cubicBezTo>
                    <a:pt x="35869" y="66983"/>
                    <a:pt x="30487" y="69053"/>
                    <a:pt x="23762" y="69053"/>
                  </a:cubicBezTo>
                  <a:cubicBezTo>
                    <a:pt x="16069" y="69053"/>
                    <a:pt x="10181" y="66114"/>
                    <a:pt x="6108" y="60226"/>
                  </a:cubicBezTo>
                  <a:cubicBezTo>
                    <a:pt x="2036" y="54315"/>
                    <a:pt x="0" y="45753"/>
                    <a:pt x="0" y="34548"/>
                  </a:cubicBezTo>
                  <a:cubicBezTo>
                    <a:pt x="0" y="24026"/>
                    <a:pt x="2498" y="15640"/>
                    <a:pt x="7495" y="9399"/>
                  </a:cubicBezTo>
                  <a:cubicBezTo>
                    <a:pt x="12481" y="3137"/>
                    <a:pt x="19184" y="0"/>
                    <a:pt x="27603" y="0"/>
                  </a:cubicBezTo>
                  <a:cubicBezTo>
                    <a:pt x="29860" y="0"/>
                    <a:pt x="32138" y="220"/>
                    <a:pt x="34416" y="660"/>
                  </a:cubicBezTo>
                  <a:cubicBezTo>
                    <a:pt x="36738" y="1112"/>
                    <a:pt x="39149" y="1783"/>
                    <a:pt x="41647" y="2674"/>
                  </a:cubicBezTo>
                  <a:close/>
                </a:path>
              </a:pathLst>
            </a:custGeom>
            <a:solidFill>
              <a:srgbClr val="000000"/>
            </a:solidFill>
            <a:ln w="109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045E2461-9CC8-D0CC-E39D-16911A42CE43}"/>
                </a:ext>
              </a:extLst>
            </p:cNvPr>
            <p:cNvSpPr/>
            <p:nvPr/>
          </p:nvSpPr>
          <p:spPr>
            <a:xfrm>
              <a:off x="3905667" y="4908648"/>
              <a:ext cx="47799" cy="74456"/>
            </a:xfrm>
            <a:custGeom>
              <a:avLst/>
              <a:gdLst>
                <a:gd name="connsiteX0" fmla="*/ 47800 w 47799"/>
                <a:gd name="connsiteY0" fmla="*/ 33261 h 74456"/>
                <a:gd name="connsiteX1" fmla="*/ 45995 w 47799"/>
                <a:gd name="connsiteY1" fmla="*/ 37949 h 74456"/>
                <a:gd name="connsiteX2" fmla="*/ 42022 w 47799"/>
                <a:gd name="connsiteY2" fmla="*/ 39710 h 74456"/>
                <a:gd name="connsiteX3" fmla="*/ 39028 w 47799"/>
                <a:gd name="connsiteY3" fmla="*/ 38566 h 74456"/>
                <a:gd name="connsiteX4" fmla="*/ 38004 w 47799"/>
                <a:gd name="connsiteY4" fmla="*/ 35990 h 74456"/>
                <a:gd name="connsiteX5" fmla="*/ 38257 w 47799"/>
                <a:gd name="connsiteY5" fmla="*/ 34603 h 74456"/>
                <a:gd name="connsiteX6" fmla="*/ 39083 w 47799"/>
                <a:gd name="connsiteY6" fmla="*/ 32798 h 74456"/>
                <a:gd name="connsiteX7" fmla="*/ 40987 w 47799"/>
                <a:gd name="connsiteY7" fmla="*/ 31092 h 74456"/>
                <a:gd name="connsiteX8" fmla="*/ 44036 w 47799"/>
                <a:gd name="connsiteY8" fmla="*/ 30267 h 74456"/>
                <a:gd name="connsiteX9" fmla="*/ 43573 w 47799"/>
                <a:gd name="connsiteY9" fmla="*/ 29860 h 74456"/>
                <a:gd name="connsiteX10" fmla="*/ 41350 w 47799"/>
                <a:gd name="connsiteY10" fmla="*/ 29034 h 74456"/>
                <a:gd name="connsiteX11" fmla="*/ 40426 w 47799"/>
                <a:gd name="connsiteY11" fmla="*/ 28924 h 74456"/>
                <a:gd name="connsiteX12" fmla="*/ 33261 w 47799"/>
                <a:gd name="connsiteY12" fmla="*/ 31555 h 74456"/>
                <a:gd name="connsiteX13" fmla="*/ 25314 w 47799"/>
                <a:gd name="connsiteY13" fmla="*/ 39039 h 74456"/>
                <a:gd name="connsiteX14" fmla="*/ 16245 w 47799"/>
                <a:gd name="connsiteY14" fmla="*/ 46875 h 74456"/>
                <a:gd name="connsiteX15" fmla="*/ 31863 w 47799"/>
                <a:gd name="connsiteY15" fmla="*/ 57958 h 74456"/>
                <a:gd name="connsiteX16" fmla="*/ 31456 w 47799"/>
                <a:gd name="connsiteY16" fmla="*/ 61260 h 74456"/>
                <a:gd name="connsiteX17" fmla="*/ 30630 w 47799"/>
                <a:gd name="connsiteY17" fmla="*/ 67138 h 74456"/>
                <a:gd name="connsiteX18" fmla="*/ 33976 w 47799"/>
                <a:gd name="connsiteY18" fmla="*/ 72079 h 74456"/>
                <a:gd name="connsiteX19" fmla="*/ 39292 w 47799"/>
                <a:gd name="connsiteY19" fmla="*/ 68788 h 74456"/>
                <a:gd name="connsiteX20" fmla="*/ 43155 w 47799"/>
                <a:gd name="connsiteY20" fmla="*/ 59037 h 74456"/>
                <a:gd name="connsiteX21" fmla="*/ 43672 w 47799"/>
                <a:gd name="connsiteY21" fmla="*/ 57496 h 74456"/>
                <a:gd name="connsiteX22" fmla="*/ 44652 w 47799"/>
                <a:gd name="connsiteY22" fmla="*/ 57133 h 74456"/>
                <a:gd name="connsiteX23" fmla="*/ 45940 w 47799"/>
                <a:gd name="connsiteY23" fmla="*/ 58168 h 74456"/>
                <a:gd name="connsiteX24" fmla="*/ 42121 w 47799"/>
                <a:gd name="connsiteY24" fmla="*/ 68833 h 74456"/>
                <a:gd name="connsiteX25" fmla="*/ 33778 w 47799"/>
                <a:gd name="connsiteY25" fmla="*/ 74457 h 74456"/>
                <a:gd name="connsiteX26" fmla="*/ 26811 w 47799"/>
                <a:gd name="connsiteY26" fmla="*/ 71573 h 74456"/>
                <a:gd name="connsiteX27" fmla="*/ 24081 w 47799"/>
                <a:gd name="connsiteY27" fmla="*/ 63990 h 74456"/>
                <a:gd name="connsiteX28" fmla="*/ 24489 w 47799"/>
                <a:gd name="connsiteY28" fmla="*/ 60281 h 74456"/>
                <a:gd name="connsiteX29" fmla="*/ 24797 w 47799"/>
                <a:gd name="connsiteY29" fmla="*/ 58057 h 74456"/>
                <a:gd name="connsiteX30" fmla="*/ 23465 w 47799"/>
                <a:gd name="connsiteY30" fmla="*/ 53831 h 74456"/>
                <a:gd name="connsiteX31" fmla="*/ 19954 w 47799"/>
                <a:gd name="connsiteY31" fmla="*/ 51047 h 74456"/>
                <a:gd name="connsiteX32" fmla="*/ 15981 w 47799"/>
                <a:gd name="connsiteY32" fmla="*/ 49704 h 74456"/>
                <a:gd name="connsiteX33" fmla="*/ 12536 w 47799"/>
                <a:gd name="connsiteY33" fmla="*/ 49088 h 74456"/>
                <a:gd name="connsiteX34" fmla="*/ 6648 w 47799"/>
                <a:gd name="connsiteY34" fmla="*/ 72233 h 74456"/>
                <a:gd name="connsiteX35" fmla="*/ 5162 w 47799"/>
                <a:gd name="connsiteY35" fmla="*/ 73785 h 74456"/>
                <a:gd name="connsiteX36" fmla="*/ 3049 w 47799"/>
                <a:gd name="connsiteY36" fmla="*/ 74457 h 74456"/>
                <a:gd name="connsiteX37" fmla="*/ 980 w 47799"/>
                <a:gd name="connsiteY37" fmla="*/ 73730 h 74456"/>
                <a:gd name="connsiteX38" fmla="*/ 0 w 47799"/>
                <a:gd name="connsiteY38" fmla="*/ 71463 h 74456"/>
                <a:gd name="connsiteX39" fmla="*/ 418 w 47799"/>
                <a:gd name="connsiteY39" fmla="*/ 69141 h 74456"/>
                <a:gd name="connsiteX40" fmla="*/ 15728 w 47799"/>
                <a:gd name="connsiteY40" fmla="*/ 8310 h 74456"/>
                <a:gd name="connsiteX41" fmla="*/ 16036 w 47799"/>
                <a:gd name="connsiteY41" fmla="*/ 6241 h 74456"/>
                <a:gd name="connsiteX42" fmla="*/ 15783 w 47799"/>
                <a:gd name="connsiteY42" fmla="*/ 5316 h 74456"/>
                <a:gd name="connsiteX43" fmla="*/ 14330 w 47799"/>
                <a:gd name="connsiteY43" fmla="*/ 4700 h 74456"/>
                <a:gd name="connsiteX44" fmla="*/ 10775 w 47799"/>
                <a:gd name="connsiteY44" fmla="*/ 4436 h 74456"/>
                <a:gd name="connsiteX45" fmla="*/ 9333 w 47799"/>
                <a:gd name="connsiteY45" fmla="*/ 4391 h 74456"/>
                <a:gd name="connsiteX46" fmla="*/ 8563 w 47799"/>
                <a:gd name="connsiteY46" fmla="*/ 4083 h 74456"/>
                <a:gd name="connsiteX47" fmla="*/ 8200 w 47799"/>
                <a:gd name="connsiteY47" fmla="*/ 3148 h 74456"/>
                <a:gd name="connsiteX48" fmla="*/ 8563 w 47799"/>
                <a:gd name="connsiteY48" fmla="*/ 1805 h 74456"/>
                <a:gd name="connsiteX49" fmla="*/ 9278 w 47799"/>
                <a:gd name="connsiteY49" fmla="*/ 1189 h 74456"/>
                <a:gd name="connsiteX50" fmla="*/ 10214 w 47799"/>
                <a:gd name="connsiteY50" fmla="*/ 1035 h 74456"/>
                <a:gd name="connsiteX51" fmla="*/ 14022 w 47799"/>
                <a:gd name="connsiteY51" fmla="*/ 726 h 74456"/>
                <a:gd name="connsiteX52" fmla="*/ 19492 w 47799"/>
                <a:gd name="connsiteY52" fmla="*/ 209 h 74456"/>
                <a:gd name="connsiteX53" fmla="*/ 23102 w 47799"/>
                <a:gd name="connsiteY53" fmla="*/ 0 h 74456"/>
                <a:gd name="connsiteX54" fmla="*/ 24027 w 47799"/>
                <a:gd name="connsiteY54" fmla="*/ 319 h 74456"/>
                <a:gd name="connsiteX55" fmla="*/ 24445 w 47799"/>
                <a:gd name="connsiteY55" fmla="*/ 881 h 74456"/>
                <a:gd name="connsiteX56" fmla="*/ 24489 w 47799"/>
                <a:gd name="connsiteY56" fmla="*/ 1145 h 74456"/>
                <a:gd name="connsiteX57" fmla="*/ 13516 w 47799"/>
                <a:gd name="connsiteY57" fmla="*/ 45687 h 74456"/>
                <a:gd name="connsiteX58" fmla="*/ 25215 w 47799"/>
                <a:gd name="connsiteY58" fmla="*/ 35891 h 74456"/>
                <a:gd name="connsiteX59" fmla="*/ 40635 w 47799"/>
                <a:gd name="connsiteY59" fmla="*/ 26613 h 74456"/>
                <a:gd name="connsiteX60" fmla="*/ 45885 w 47799"/>
                <a:gd name="connsiteY60" fmla="*/ 28671 h 74456"/>
                <a:gd name="connsiteX61" fmla="*/ 47800 w 47799"/>
                <a:gd name="connsiteY61" fmla="*/ 3326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799" h="74456">
                  <a:moveTo>
                    <a:pt x="47800" y="33261"/>
                  </a:moveTo>
                  <a:cubicBezTo>
                    <a:pt x="47800" y="35220"/>
                    <a:pt x="47194" y="36783"/>
                    <a:pt x="45995" y="37949"/>
                  </a:cubicBezTo>
                  <a:cubicBezTo>
                    <a:pt x="44817" y="39127"/>
                    <a:pt x="43496" y="39710"/>
                    <a:pt x="42022" y="39710"/>
                  </a:cubicBezTo>
                  <a:cubicBezTo>
                    <a:pt x="40712" y="39710"/>
                    <a:pt x="39721" y="39325"/>
                    <a:pt x="39028" y="38566"/>
                  </a:cubicBezTo>
                  <a:cubicBezTo>
                    <a:pt x="38346" y="37806"/>
                    <a:pt x="38004" y="36948"/>
                    <a:pt x="38004" y="35990"/>
                  </a:cubicBezTo>
                  <a:cubicBezTo>
                    <a:pt x="38004" y="35583"/>
                    <a:pt x="38092" y="35121"/>
                    <a:pt x="38257" y="34603"/>
                  </a:cubicBezTo>
                  <a:cubicBezTo>
                    <a:pt x="38434" y="34053"/>
                    <a:pt x="38709" y="33448"/>
                    <a:pt x="39083" y="32798"/>
                  </a:cubicBezTo>
                  <a:cubicBezTo>
                    <a:pt x="39490" y="32149"/>
                    <a:pt x="40129" y="31577"/>
                    <a:pt x="40987" y="31092"/>
                  </a:cubicBezTo>
                  <a:cubicBezTo>
                    <a:pt x="41845" y="30619"/>
                    <a:pt x="42858" y="30344"/>
                    <a:pt x="44036" y="30267"/>
                  </a:cubicBezTo>
                  <a:cubicBezTo>
                    <a:pt x="43794" y="30025"/>
                    <a:pt x="43639" y="29893"/>
                    <a:pt x="43573" y="29860"/>
                  </a:cubicBezTo>
                  <a:cubicBezTo>
                    <a:pt x="43056" y="29452"/>
                    <a:pt x="42308" y="29177"/>
                    <a:pt x="41350" y="29034"/>
                  </a:cubicBezTo>
                  <a:cubicBezTo>
                    <a:pt x="41207" y="28957"/>
                    <a:pt x="40899" y="28924"/>
                    <a:pt x="40426" y="28924"/>
                  </a:cubicBezTo>
                  <a:cubicBezTo>
                    <a:pt x="38059" y="28924"/>
                    <a:pt x="35671" y="29805"/>
                    <a:pt x="33261" y="31555"/>
                  </a:cubicBezTo>
                  <a:cubicBezTo>
                    <a:pt x="30883" y="33283"/>
                    <a:pt x="28231" y="35770"/>
                    <a:pt x="25314" y="39039"/>
                  </a:cubicBezTo>
                  <a:cubicBezTo>
                    <a:pt x="21638" y="42858"/>
                    <a:pt x="18611" y="45466"/>
                    <a:pt x="16245" y="46875"/>
                  </a:cubicBezTo>
                  <a:cubicBezTo>
                    <a:pt x="26657" y="48251"/>
                    <a:pt x="31863" y="51938"/>
                    <a:pt x="31863" y="57958"/>
                  </a:cubicBezTo>
                  <a:cubicBezTo>
                    <a:pt x="31863" y="58960"/>
                    <a:pt x="31731" y="60061"/>
                    <a:pt x="31456" y="61260"/>
                  </a:cubicBezTo>
                  <a:cubicBezTo>
                    <a:pt x="30905" y="63528"/>
                    <a:pt x="30630" y="65487"/>
                    <a:pt x="30630" y="67138"/>
                  </a:cubicBezTo>
                  <a:cubicBezTo>
                    <a:pt x="30630" y="70428"/>
                    <a:pt x="31742" y="72079"/>
                    <a:pt x="33976" y="72079"/>
                  </a:cubicBezTo>
                  <a:cubicBezTo>
                    <a:pt x="36144" y="72079"/>
                    <a:pt x="37916" y="70979"/>
                    <a:pt x="39292" y="68788"/>
                  </a:cubicBezTo>
                  <a:cubicBezTo>
                    <a:pt x="40701" y="66587"/>
                    <a:pt x="41988" y="63340"/>
                    <a:pt x="43155" y="59037"/>
                  </a:cubicBezTo>
                  <a:cubicBezTo>
                    <a:pt x="43331" y="58245"/>
                    <a:pt x="43507" y="57727"/>
                    <a:pt x="43672" y="57496"/>
                  </a:cubicBezTo>
                  <a:cubicBezTo>
                    <a:pt x="43838" y="57254"/>
                    <a:pt x="44168" y="57133"/>
                    <a:pt x="44652" y="57133"/>
                  </a:cubicBezTo>
                  <a:cubicBezTo>
                    <a:pt x="45511" y="57133"/>
                    <a:pt x="45940" y="57474"/>
                    <a:pt x="45940" y="58168"/>
                  </a:cubicBezTo>
                  <a:cubicBezTo>
                    <a:pt x="45147" y="62185"/>
                    <a:pt x="43870" y="65740"/>
                    <a:pt x="42121" y="68833"/>
                  </a:cubicBezTo>
                  <a:cubicBezTo>
                    <a:pt x="39886" y="72586"/>
                    <a:pt x="37113" y="74457"/>
                    <a:pt x="33778" y="74457"/>
                  </a:cubicBezTo>
                  <a:cubicBezTo>
                    <a:pt x="30993" y="74457"/>
                    <a:pt x="28671" y="73499"/>
                    <a:pt x="26811" y="71573"/>
                  </a:cubicBezTo>
                  <a:cubicBezTo>
                    <a:pt x="24995" y="69614"/>
                    <a:pt x="24081" y="67083"/>
                    <a:pt x="24081" y="63990"/>
                  </a:cubicBezTo>
                  <a:cubicBezTo>
                    <a:pt x="24081" y="63230"/>
                    <a:pt x="24214" y="61998"/>
                    <a:pt x="24489" y="60281"/>
                  </a:cubicBezTo>
                  <a:cubicBezTo>
                    <a:pt x="24698" y="59587"/>
                    <a:pt x="24797" y="58850"/>
                    <a:pt x="24797" y="58057"/>
                  </a:cubicBezTo>
                  <a:cubicBezTo>
                    <a:pt x="24797" y="56440"/>
                    <a:pt x="24357" y="55031"/>
                    <a:pt x="23465" y="53831"/>
                  </a:cubicBezTo>
                  <a:cubicBezTo>
                    <a:pt x="22574" y="52587"/>
                    <a:pt x="21396" y="51663"/>
                    <a:pt x="19954" y="51047"/>
                  </a:cubicBezTo>
                  <a:cubicBezTo>
                    <a:pt x="18512" y="50430"/>
                    <a:pt x="17181" y="49979"/>
                    <a:pt x="15981" y="49704"/>
                  </a:cubicBezTo>
                  <a:cubicBezTo>
                    <a:pt x="14814" y="49396"/>
                    <a:pt x="13670" y="49187"/>
                    <a:pt x="12536" y="49088"/>
                  </a:cubicBezTo>
                  <a:cubicBezTo>
                    <a:pt x="9091" y="63627"/>
                    <a:pt x="7132" y="71342"/>
                    <a:pt x="6648" y="72233"/>
                  </a:cubicBezTo>
                  <a:cubicBezTo>
                    <a:pt x="6340" y="72861"/>
                    <a:pt x="5844" y="73378"/>
                    <a:pt x="5162" y="73785"/>
                  </a:cubicBezTo>
                  <a:cubicBezTo>
                    <a:pt x="4469" y="74237"/>
                    <a:pt x="3764" y="74457"/>
                    <a:pt x="3049" y="74457"/>
                  </a:cubicBezTo>
                  <a:cubicBezTo>
                    <a:pt x="2355" y="74457"/>
                    <a:pt x="1673" y="74215"/>
                    <a:pt x="980" y="73730"/>
                  </a:cubicBezTo>
                  <a:cubicBezTo>
                    <a:pt x="330" y="73279"/>
                    <a:pt x="0" y="72531"/>
                    <a:pt x="0" y="71463"/>
                  </a:cubicBezTo>
                  <a:cubicBezTo>
                    <a:pt x="0" y="70913"/>
                    <a:pt x="143" y="70142"/>
                    <a:pt x="418" y="69141"/>
                  </a:cubicBezTo>
                  <a:lnTo>
                    <a:pt x="15728" y="8310"/>
                  </a:lnTo>
                  <a:lnTo>
                    <a:pt x="16036" y="6241"/>
                  </a:lnTo>
                  <a:cubicBezTo>
                    <a:pt x="16036" y="5833"/>
                    <a:pt x="15948" y="5525"/>
                    <a:pt x="15783" y="5316"/>
                  </a:cubicBezTo>
                  <a:cubicBezTo>
                    <a:pt x="15640" y="5074"/>
                    <a:pt x="15155" y="4865"/>
                    <a:pt x="14330" y="4700"/>
                  </a:cubicBezTo>
                  <a:cubicBezTo>
                    <a:pt x="13549" y="4524"/>
                    <a:pt x="12360" y="4436"/>
                    <a:pt x="10775" y="4436"/>
                  </a:cubicBezTo>
                  <a:cubicBezTo>
                    <a:pt x="10126" y="4436"/>
                    <a:pt x="9641" y="4424"/>
                    <a:pt x="9333" y="4391"/>
                  </a:cubicBezTo>
                  <a:cubicBezTo>
                    <a:pt x="9058" y="4359"/>
                    <a:pt x="8805" y="4248"/>
                    <a:pt x="8563" y="4083"/>
                  </a:cubicBezTo>
                  <a:cubicBezTo>
                    <a:pt x="8321" y="3874"/>
                    <a:pt x="8200" y="3555"/>
                    <a:pt x="8200" y="3148"/>
                  </a:cubicBezTo>
                  <a:cubicBezTo>
                    <a:pt x="8200" y="2565"/>
                    <a:pt x="8321" y="2124"/>
                    <a:pt x="8563" y="1805"/>
                  </a:cubicBezTo>
                  <a:cubicBezTo>
                    <a:pt x="8838" y="1464"/>
                    <a:pt x="9069" y="1266"/>
                    <a:pt x="9278" y="1189"/>
                  </a:cubicBezTo>
                  <a:cubicBezTo>
                    <a:pt x="9487" y="1123"/>
                    <a:pt x="9807" y="1068"/>
                    <a:pt x="10214" y="1035"/>
                  </a:cubicBezTo>
                  <a:cubicBezTo>
                    <a:pt x="10797" y="1002"/>
                    <a:pt x="12063" y="892"/>
                    <a:pt x="14022" y="726"/>
                  </a:cubicBezTo>
                  <a:cubicBezTo>
                    <a:pt x="15981" y="517"/>
                    <a:pt x="17808" y="352"/>
                    <a:pt x="19492" y="209"/>
                  </a:cubicBezTo>
                  <a:cubicBezTo>
                    <a:pt x="21176" y="66"/>
                    <a:pt x="22376" y="0"/>
                    <a:pt x="23102" y="0"/>
                  </a:cubicBezTo>
                  <a:cubicBezTo>
                    <a:pt x="23509" y="0"/>
                    <a:pt x="23817" y="110"/>
                    <a:pt x="24027" y="319"/>
                  </a:cubicBezTo>
                  <a:cubicBezTo>
                    <a:pt x="24269" y="484"/>
                    <a:pt x="24412" y="671"/>
                    <a:pt x="24445" y="881"/>
                  </a:cubicBezTo>
                  <a:lnTo>
                    <a:pt x="24489" y="1145"/>
                  </a:lnTo>
                  <a:lnTo>
                    <a:pt x="13516" y="45687"/>
                  </a:lnTo>
                  <a:cubicBezTo>
                    <a:pt x="16542" y="44487"/>
                    <a:pt x="20438" y="41218"/>
                    <a:pt x="25215" y="35891"/>
                  </a:cubicBezTo>
                  <a:cubicBezTo>
                    <a:pt x="30751" y="29706"/>
                    <a:pt x="35891" y="26613"/>
                    <a:pt x="40635" y="26613"/>
                  </a:cubicBezTo>
                  <a:cubicBezTo>
                    <a:pt x="42869" y="26613"/>
                    <a:pt x="44619" y="27295"/>
                    <a:pt x="45885" y="28671"/>
                  </a:cubicBezTo>
                  <a:cubicBezTo>
                    <a:pt x="47161" y="30014"/>
                    <a:pt x="47800" y="31544"/>
                    <a:pt x="47800" y="33261"/>
                  </a:cubicBezTo>
                  <a:close/>
                </a:path>
              </a:pathLst>
            </a:custGeom>
            <a:solidFill>
              <a:srgbClr val="000000"/>
            </a:solidFill>
            <a:ln w="109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B3A36498-07DD-6B0E-9F1C-A9C32B3D0E13}"/>
                </a:ext>
              </a:extLst>
            </p:cNvPr>
            <p:cNvSpPr/>
            <p:nvPr/>
          </p:nvSpPr>
          <p:spPr>
            <a:xfrm>
              <a:off x="2799781" y="4719727"/>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DCBF81FC-07E9-D045-35C9-4AD15E73D8D6}"/>
                </a:ext>
              </a:extLst>
            </p:cNvPr>
            <p:cNvSpPr/>
            <p:nvPr/>
          </p:nvSpPr>
          <p:spPr>
            <a:xfrm>
              <a:off x="2799781" y="440334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3E81AED1-8F71-D279-E306-2009E7D0526A}"/>
                </a:ext>
              </a:extLst>
            </p:cNvPr>
            <p:cNvSpPr/>
            <p:nvPr/>
          </p:nvSpPr>
          <p:spPr>
            <a:xfrm>
              <a:off x="2799781" y="4086966"/>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7FDA1E34-14D8-A99C-68ED-4EE4028BBBD1}"/>
                </a:ext>
              </a:extLst>
            </p:cNvPr>
            <p:cNvSpPr/>
            <p:nvPr/>
          </p:nvSpPr>
          <p:spPr>
            <a:xfrm>
              <a:off x="2799781" y="377058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9E90A7CC-7B95-354A-700B-4D07C8ED7C83}"/>
                </a:ext>
              </a:extLst>
            </p:cNvPr>
            <p:cNvSpPr/>
            <p:nvPr/>
          </p:nvSpPr>
          <p:spPr>
            <a:xfrm>
              <a:off x="2799781" y="3454202"/>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BDEAD75E-329D-B2DE-1ECC-992A305B9D9F}"/>
                </a:ext>
              </a:extLst>
            </p:cNvPr>
            <p:cNvSpPr/>
            <p:nvPr/>
          </p:nvSpPr>
          <p:spPr>
            <a:xfrm>
              <a:off x="2799781"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439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40258D20-38FD-912C-523E-6C600B663DCA}"/>
                </a:ext>
              </a:extLst>
            </p:cNvPr>
            <p:cNvSpPr/>
            <p:nvPr/>
          </p:nvSpPr>
          <p:spPr>
            <a:xfrm>
              <a:off x="2799781" y="4719727"/>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71C13A2D-7B17-148E-F190-3272D63F20A2}"/>
                </a:ext>
              </a:extLst>
            </p:cNvPr>
            <p:cNvSpPr/>
            <p:nvPr/>
          </p:nvSpPr>
          <p:spPr>
            <a:xfrm>
              <a:off x="2799781" y="440334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64CF36C1-CDBE-2E73-97A6-A6DD26921DCA}"/>
                </a:ext>
              </a:extLst>
            </p:cNvPr>
            <p:cNvSpPr/>
            <p:nvPr/>
          </p:nvSpPr>
          <p:spPr>
            <a:xfrm>
              <a:off x="2799781" y="4086966"/>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EF5094F9-A23E-D2BD-5E16-F524E43FBA77}"/>
                </a:ext>
              </a:extLst>
            </p:cNvPr>
            <p:cNvSpPr/>
            <p:nvPr/>
          </p:nvSpPr>
          <p:spPr>
            <a:xfrm>
              <a:off x="2799781" y="377058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1E8B22C9-8E26-FD30-088B-704D29D72884}"/>
                </a:ext>
              </a:extLst>
            </p:cNvPr>
            <p:cNvSpPr/>
            <p:nvPr/>
          </p:nvSpPr>
          <p:spPr>
            <a:xfrm>
              <a:off x="2799781" y="3454202"/>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40709932-65C1-A1BD-D4D5-309E46F8312D}"/>
                </a:ext>
              </a:extLst>
            </p:cNvPr>
            <p:cNvSpPr/>
            <p:nvPr/>
          </p:nvSpPr>
          <p:spPr>
            <a:xfrm>
              <a:off x="2627029" y="4685245"/>
              <a:ext cx="46011" cy="69063"/>
            </a:xfrm>
            <a:custGeom>
              <a:avLst/>
              <a:gdLst>
                <a:gd name="connsiteX0" fmla="*/ 23006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6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6 w 46011"/>
                <a:gd name="connsiteY8" fmla="*/ 7132 h 69063"/>
                <a:gd name="connsiteX9" fmla="*/ 23006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6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6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6" y="7132"/>
                  </a:moveTo>
                  <a:cubicBezTo>
                    <a:pt x="18369" y="7132"/>
                    <a:pt x="14876" y="9421"/>
                    <a:pt x="12528" y="14000"/>
                  </a:cubicBezTo>
                  <a:cubicBezTo>
                    <a:pt x="10209" y="18545"/>
                    <a:pt x="9050" y="25402"/>
                    <a:pt x="9050" y="34548"/>
                  </a:cubicBezTo>
                  <a:cubicBezTo>
                    <a:pt x="9050" y="43672"/>
                    <a:pt x="10209" y="50529"/>
                    <a:pt x="12528" y="55108"/>
                  </a:cubicBezTo>
                  <a:cubicBezTo>
                    <a:pt x="14876" y="59653"/>
                    <a:pt x="18369" y="61932"/>
                    <a:pt x="23006"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6" y="7132"/>
                  </a:cubicBezTo>
                  <a:moveTo>
                    <a:pt x="23006"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6"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61C8F306-D4B5-C008-B42F-D536954BF530}"/>
                </a:ext>
              </a:extLst>
            </p:cNvPr>
            <p:cNvSpPr/>
            <p:nvPr/>
          </p:nvSpPr>
          <p:spPr>
            <a:xfrm>
              <a:off x="2688868" y="4741685"/>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C67C3D6D-885D-D299-0AF1-7633884F48D0}"/>
                </a:ext>
              </a:extLst>
            </p:cNvPr>
            <p:cNvSpPr/>
            <p:nvPr/>
          </p:nvSpPr>
          <p:spPr>
            <a:xfrm>
              <a:off x="2714148" y="4685245"/>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4" y="69064"/>
                    <a:pt x="9837" y="66125"/>
                    <a:pt x="5885" y="60237"/>
                  </a:cubicBezTo>
                  <a:cubicBezTo>
                    <a:pt x="1961" y="54326"/>
                    <a:pt x="0" y="45764"/>
                    <a:pt x="0" y="34548"/>
                  </a:cubicBezTo>
                  <a:cubicBezTo>
                    <a:pt x="0" y="23311"/>
                    <a:pt x="1961" y="14759"/>
                    <a:pt x="5885" y="8871"/>
                  </a:cubicBezTo>
                  <a:cubicBezTo>
                    <a:pt x="9837" y="2961"/>
                    <a:pt x="15544" y="0"/>
                    <a:pt x="23005" y="0"/>
                  </a:cubicBezTo>
                  <a:close/>
                </a:path>
              </a:pathLst>
            </a:custGeom>
            <a:solidFill>
              <a:srgbClr val="000000"/>
            </a:solidFill>
            <a:ln w="1099"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0DC0C06-5AB7-4B4D-0216-2C3B9B92F383}"/>
                </a:ext>
              </a:extLst>
            </p:cNvPr>
            <p:cNvSpPr/>
            <p:nvPr/>
          </p:nvSpPr>
          <p:spPr>
            <a:xfrm>
              <a:off x="2629392" y="4368862"/>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5" y="0"/>
                  </a:cubicBezTo>
                  <a:close/>
                </a:path>
              </a:pathLst>
            </a:custGeom>
            <a:solidFill>
              <a:srgbClr val="000000"/>
            </a:solidFill>
            <a:ln w="1099"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4A55F230-8A04-5628-2996-AEB83EAD2811}"/>
                </a:ext>
              </a:extLst>
            </p:cNvPr>
            <p:cNvSpPr/>
            <p:nvPr/>
          </p:nvSpPr>
          <p:spPr>
            <a:xfrm>
              <a:off x="2691231" y="4425302"/>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52797BFB-274D-08DF-1E9B-1589788CE3A7}"/>
                </a:ext>
              </a:extLst>
            </p:cNvPr>
            <p:cNvSpPr/>
            <p:nvPr/>
          </p:nvSpPr>
          <p:spPr>
            <a:xfrm>
              <a:off x="2720523" y="4370062"/>
              <a:ext cx="39636" cy="66565"/>
            </a:xfrm>
            <a:custGeom>
              <a:avLst/>
              <a:gdLst>
                <a:gd name="connsiteX0" fmla="*/ 1293 w 39636"/>
                <a:gd name="connsiteY0" fmla="*/ 58993 h 66565"/>
                <a:gd name="connsiteX1" fmla="*/ 16006 w 39636"/>
                <a:gd name="connsiteY1" fmla="*/ 58993 h 66565"/>
                <a:gd name="connsiteX2" fmla="*/ 16006 w 39636"/>
                <a:gd name="connsiteY2" fmla="*/ 8211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93 h 66565"/>
                <a:gd name="connsiteX8" fmla="*/ 39636 w 39636"/>
                <a:gd name="connsiteY8" fmla="*/ 58993 h 66565"/>
                <a:gd name="connsiteX9" fmla="*/ 39636 w 39636"/>
                <a:gd name="connsiteY9" fmla="*/ 66565 h 66565"/>
                <a:gd name="connsiteX10" fmla="*/ 1293 w 39636"/>
                <a:gd name="connsiteY10" fmla="*/ 66565 h 66565"/>
                <a:gd name="connsiteX11" fmla="*/ 1293 w 39636"/>
                <a:gd name="connsiteY11" fmla="*/ 58993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93"/>
                  </a:moveTo>
                  <a:lnTo>
                    <a:pt x="16006" y="58993"/>
                  </a:lnTo>
                  <a:lnTo>
                    <a:pt x="16006" y="8211"/>
                  </a:lnTo>
                  <a:lnTo>
                    <a:pt x="0" y="11413"/>
                  </a:lnTo>
                  <a:lnTo>
                    <a:pt x="0" y="3214"/>
                  </a:lnTo>
                  <a:lnTo>
                    <a:pt x="15917" y="0"/>
                  </a:lnTo>
                  <a:lnTo>
                    <a:pt x="24923" y="0"/>
                  </a:lnTo>
                  <a:lnTo>
                    <a:pt x="24923" y="58993"/>
                  </a:lnTo>
                  <a:lnTo>
                    <a:pt x="39636" y="58993"/>
                  </a:lnTo>
                  <a:lnTo>
                    <a:pt x="39636" y="66565"/>
                  </a:lnTo>
                  <a:lnTo>
                    <a:pt x="1293" y="66565"/>
                  </a:lnTo>
                  <a:lnTo>
                    <a:pt x="1293" y="58993"/>
                  </a:lnTo>
                  <a:close/>
                </a:path>
              </a:pathLst>
            </a:custGeom>
            <a:solidFill>
              <a:srgbClr val="000000"/>
            </a:solidFill>
            <a:ln w="1099"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5B0C55C6-001E-9CBB-ACFC-201593727FF6}"/>
                </a:ext>
              </a:extLst>
            </p:cNvPr>
            <p:cNvSpPr/>
            <p:nvPr/>
          </p:nvSpPr>
          <p:spPr>
            <a:xfrm>
              <a:off x="2630105" y="4052481"/>
              <a:ext cx="46011" cy="69061"/>
            </a:xfrm>
            <a:custGeom>
              <a:avLst/>
              <a:gdLst>
                <a:gd name="connsiteX0" fmla="*/ 23006 w 46011"/>
                <a:gd name="connsiteY0" fmla="*/ 7133 h 69061"/>
                <a:gd name="connsiteX1" fmla="*/ 12528 w 46011"/>
                <a:gd name="connsiteY1" fmla="*/ 13999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5 w 46011"/>
                <a:gd name="connsiteY6" fmla="*/ 34553 h 69061"/>
                <a:gd name="connsiteX7" fmla="*/ 33483 w 46011"/>
                <a:gd name="connsiteY7" fmla="*/ 13999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1"/>
                    <a:pt x="12528" y="13999"/>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1" y="50529"/>
                    <a:pt x="37005" y="43678"/>
                    <a:pt x="37005" y="34553"/>
                  </a:cubicBezTo>
                  <a:cubicBezTo>
                    <a:pt x="37005" y="25398"/>
                    <a:pt x="35831" y="18546"/>
                    <a:pt x="33483" y="13999"/>
                  </a:cubicBezTo>
                  <a:cubicBezTo>
                    <a:pt x="31165" y="9421"/>
                    <a:pt x="27673" y="7133"/>
                    <a:pt x="23006" y="7133"/>
                  </a:cubicBezTo>
                  <a:moveTo>
                    <a:pt x="23006" y="0"/>
                  </a:moveTo>
                  <a:cubicBezTo>
                    <a:pt x="30466" y="0"/>
                    <a:pt x="36159" y="2957"/>
                    <a:pt x="40082" y="8872"/>
                  </a:cubicBezTo>
                  <a:cubicBezTo>
                    <a:pt x="44035" y="14757"/>
                    <a:pt x="46011" y="23318"/>
                    <a:pt x="46011" y="34553"/>
                  </a:cubicBezTo>
                  <a:cubicBezTo>
                    <a:pt x="46011" y="45758"/>
                    <a:pt x="44035" y="54319"/>
                    <a:pt x="40082" y="60233"/>
                  </a:cubicBezTo>
                  <a:cubicBezTo>
                    <a:pt x="36159" y="66118"/>
                    <a:pt x="30466"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1DAB8B04-6CC7-7945-0994-E2DB542650AA}"/>
                </a:ext>
              </a:extLst>
            </p:cNvPr>
            <p:cNvSpPr/>
            <p:nvPr/>
          </p:nvSpPr>
          <p:spPr>
            <a:xfrm>
              <a:off x="2691944" y="4108925"/>
              <a:ext cx="9406" cy="11324"/>
            </a:xfrm>
            <a:custGeom>
              <a:avLst/>
              <a:gdLst>
                <a:gd name="connsiteX0" fmla="*/ 0 w 9406"/>
                <a:gd name="connsiteY0" fmla="*/ 0 h 11324"/>
                <a:gd name="connsiteX1" fmla="*/ 9407 w 9406"/>
                <a:gd name="connsiteY1" fmla="*/ 0 h 11324"/>
                <a:gd name="connsiteX2" fmla="*/ 9407 w 9406"/>
                <a:gd name="connsiteY2" fmla="*/ 11324 h 11324"/>
                <a:gd name="connsiteX3" fmla="*/ 0 w 9406"/>
                <a:gd name="connsiteY3" fmla="*/ 11324 h 11324"/>
                <a:gd name="connsiteX4" fmla="*/ 0 w 9406"/>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4">
                  <a:moveTo>
                    <a:pt x="0" y="0"/>
                  </a:moveTo>
                  <a:lnTo>
                    <a:pt x="9407" y="0"/>
                  </a:lnTo>
                  <a:lnTo>
                    <a:pt x="9407"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9294414-3272-4032-544C-45A7156B9919}"/>
                </a:ext>
              </a:extLst>
            </p:cNvPr>
            <p:cNvSpPr/>
            <p:nvPr/>
          </p:nvSpPr>
          <p:spPr>
            <a:xfrm>
              <a:off x="2717892" y="4052481"/>
              <a:ext cx="42266" cy="67768"/>
            </a:xfrm>
            <a:custGeom>
              <a:avLst/>
              <a:gdLst>
                <a:gd name="connsiteX0" fmla="*/ 10834 w 42266"/>
                <a:gd name="connsiteY0" fmla="*/ 60189 h 67768"/>
                <a:gd name="connsiteX1" fmla="*/ 42267 w 42266"/>
                <a:gd name="connsiteY1" fmla="*/ 60189 h 67768"/>
                <a:gd name="connsiteX2" fmla="*/ 42267 w 42266"/>
                <a:gd name="connsiteY2" fmla="*/ 67768 h 67768"/>
                <a:gd name="connsiteX3" fmla="*/ 0 w 42266"/>
                <a:gd name="connsiteY3" fmla="*/ 67768 h 67768"/>
                <a:gd name="connsiteX4" fmla="*/ 0 w 42266"/>
                <a:gd name="connsiteY4" fmla="*/ 60189 h 67768"/>
                <a:gd name="connsiteX5" fmla="*/ 13956 w 42266"/>
                <a:gd name="connsiteY5" fmla="*/ 45966 h 67768"/>
                <a:gd name="connsiteX6" fmla="*/ 25102 w 42266"/>
                <a:gd name="connsiteY6" fmla="*/ 34420 h 67768"/>
                <a:gd name="connsiteX7" fmla="*/ 31121 w 42266"/>
                <a:gd name="connsiteY7" fmla="*/ 26216 h 67768"/>
                <a:gd name="connsiteX8" fmla="*/ 32859 w 42266"/>
                <a:gd name="connsiteY8" fmla="*/ 19572 h 67768"/>
                <a:gd name="connsiteX9" fmla="*/ 29115 w 42266"/>
                <a:gd name="connsiteY9" fmla="*/ 10923 h 67768"/>
                <a:gd name="connsiteX10" fmla="*/ 19439 w 42266"/>
                <a:gd name="connsiteY10" fmla="*/ 7579 h 67768"/>
                <a:gd name="connsiteX11" fmla="*/ 10478 w 42266"/>
                <a:gd name="connsiteY11" fmla="*/ 9050 h 67768"/>
                <a:gd name="connsiteX12" fmla="*/ 446 w 42266"/>
                <a:gd name="connsiteY12" fmla="*/ 13509 h 67768"/>
                <a:gd name="connsiteX13" fmla="*/ 446 w 42266"/>
                <a:gd name="connsiteY13" fmla="*/ 4413 h 67768"/>
                <a:gd name="connsiteX14" fmla="*/ 10611 w 42266"/>
                <a:gd name="connsiteY14" fmla="*/ 1114 h 67768"/>
                <a:gd name="connsiteX15" fmla="*/ 19261 w 42266"/>
                <a:gd name="connsiteY15" fmla="*/ 0 h 67768"/>
                <a:gd name="connsiteX16" fmla="*/ 35758 w 42266"/>
                <a:gd name="connsiteY16" fmla="*/ 5172 h 67768"/>
                <a:gd name="connsiteX17" fmla="*/ 41910 w 42266"/>
                <a:gd name="connsiteY17" fmla="*/ 18992 h 67768"/>
                <a:gd name="connsiteX18" fmla="*/ 40350 w 42266"/>
                <a:gd name="connsiteY18" fmla="*/ 26796 h 67768"/>
                <a:gd name="connsiteX19" fmla="*/ 34776 w 42266"/>
                <a:gd name="connsiteY19" fmla="*/ 35444 h 67768"/>
                <a:gd name="connsiteX20" fmla="*/ 27687 w 42266"/>
                <a:gd name="connsiteY20" fmla="*/ 42935 h 67768"/>
                <a:gd name="connsiteX21" fmla="*/ 10834 w 42266"/>
                <a:gd name="connsiteY21" fmla="*/ 60189 h 6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6" h="67768">
                  <a:moveTo>
                    <a:pt x="10834" y="60189"/>
                  </a:moveTo>
                  <a:lnTo>
                    <a:pt x="42267" y="60189"/>
                  </a:lnTo>
                  <a:lnTo>
                    <a:pt x="42267" y="67768"/>
                  </a:lnTo>
                  <a:lnTo>
                    <a:pt x="0" y="67768"/>
                  </a:lnTo>
                  <a:lnTo>
                    <a:pt x="0" y="60189"/>
                  </a:lnTo>
                  <a:cubicBezTo>
                    <a:pt x="3418" y="56652"/>
                    <a:pt x="8071" y="51911"/>
                    <a:pt x="13956" y="45966"/>
                  </a:cubicBezTo>
                  <a:cubicBezTo>
                    <a:pt x="19871" y="39992"/>
                    <a:pt x="23586" y="36143"/>
                    <a:pt x="25102" y="34420"/>
                  </a:cubicBezTo>
                  <a:cubicBezTo>
                    <a:pt x="27984" y="31179"/>
                    <a:pt x="29991" y="28444"/>
                    <a:pt x="31121" y="26216"/>
                  </a:cubicBezTo>
                  <a:cubicBezTo>
                    <a:pt x="32280" y="23956"/>
                    <a:pt x="32859" y="21742"/>
                    <a:pt x="32859" y="19572"/>
                  </a:cubicBezTo>
                  <a:cubicBezTo>
                    <a:pt x="32859" y="16035"/>
                    <a:pt x="31611" y="13151"/>
                    <a:pt x="29115" y="10923"/>
                  </a:cubicBezTo>
                  <a:cubicBezTo>
                    <a:pt x="26647" y="8694"/>
                    <a:pt x="23422" y="7579"/>
                    <a:pt x="19439" y="7579"/>
                  </a:cubicBezTo>
                  <a:cubicBezTo>
                    <a:pt x="16616" y="7579"/>
                    <a:pt x="13629" y="8070"/>
                    <a:pt x="10478" y="9050"/>
                  </a:cubicBezTo>
                  <a:cubicBezTo>
                    <a:pt x="7357" y="10031"/>
                    <a:pt x="4013" y="11518"/>
                    <a:pt x="446" y="13509"/>
                  </a:cubicBezTo>
                  <a:lnTo>
                    <a:pt x="446" y="4413"/>
                  </a:lnTo>
                  <a:cubicBezTo>
                    <a:pt x="4072" y="2957"/>
                    <a:pt x="7460" y="1857"/>
                    <a:pt x="10611" y="1114"/>
                  </a:cubicBezTo>
                  <a:cubicBezTo>
                    <a:pt x="13762" y="371"/>
                    <a:pt x="16645" y="0"/>
                    <a:pt x="19261" y="0"/>
                  </a:cubicBezTo>
                  <a:cubicBezTo>
                    <a:pt x="26156" y="0"/>
                    <a:pt x="31656" y="1724"/>
                    <a:pt x="35758" y="5172"/>
                  </a:cubicBezTo>
                  <a:cubicBezTo>
                    <a:pt x="39860" y="8620"/>
                    <a:pt x="41910" y="13226"/>
                    <a:pt x="41910" y="18992"/>
                  </a:cubicBezTo>
                  <a:cubicBezTo>
                    <a:pt x="41910" y="21727"/>
                    <a:pt x="41390" y="24328"/>
                    <a:pt x="40350" y="26796"/>
                  </a:cubicBezTo>
                  <a:cubicBezTo>
                    <a:pt x="39339" y="29232"/>
                    <a:pt x="37481" y="32115"/>
                    <a:pt x="34776" y="35444"/>
                  </a:cubicBezTo>
                  <a:cubicBezTo>
                    <a:pt x="34033" y="36306"/>
                    <a:pt x="31670" y="38803"/>
                    <a:pt x="27687" y="42935"/>
                  </a:cubicBezTo>
                  <a:cubicBezTo>
                    <a:pt x="23704" y="47037"/>
                    <a:pt x="18086" y="52788"/>
                    <a:pt x="10834" y="60189"/>
                  </a:cubicBezTo>
                  <a:close/>
                </a:path>
              </a:pathLst>
            </a:custGeom>
            <a:solidFill>
              <a:srgbClr val="000000"/>
            </a:solidFill>
            <a:ln w="109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9697437-7A33-2703-BD62-18237C4CE17F}"/>
                </a:ext>
              </a:extLst>
            </p:cNvPr>
            <p:cNvSpPr/>
            <p:nvPr/>
          </p:nvSpPr>
          <p:spPr>
            <a:xfrm>
              <a:off x="2628277" y="3736098"/>
              <a:ext cx="46011" cy="69062"/>
            </a:xfrm>
            <a:custGeom>
              <a:avLst/>
              <a:gdLst>
                <a:gd name="connsiteX0" fmla="*/ 23006 w 46011"/>
                <a:gd name="connsiteY0" fmla="*/ 7134 h 69062"/>
                <a:gd name="connsiteX1" fmla="*/ 12528 w 46011"/>
                <a:gd name="connsiteY1" fmla="*/ 14000 h 69062"/>
                <a:gd name="connsiteX2" fmla="*/ 9050 w 46011"/>
                <a:gd name="connsiteY2" fmla="*/ 34554 h 69062"/>
                <a:gd name="connsiteX3" fmla="*/ 12528 w 46011"/>
                <a:gd name="connsiteY3" fmla="*/ 55107 h 69062"/>
                <a:gd name="connsiteX4" fmla="*/ 23006 w 46011"/>
                <a:gd name="connsiteY4" fmla="*/ 61928 h 69062"/>
                <a:gd name="connsiteX5" fmla="*/ 33483 w 46011"/>
                <a:gd name="connsiteY5" fmla="*/ 55107 h 69062"/>
                <a:gd name="connsiteX6" fmla="*/ 37006 w 46011"/>
                <a:gd name="connsiteY6" fmla="*/ 34554 h 69062"/>
                <a:gd name="connsiteX7" fmla="*/ 33483 w 46011"/>
                <a:gd name="connsiteY7" fmla="*/ 14000 h 69062"/>
                <a:gd name="connsiteX8" fmla="*/ 23006 w 46011"/>
                <a:gd name="connsiteY8" fmla="*/ 7134 h 69062"/>
                <a:gd name="connsiteX9" fmla="*/ 23006 w 46011"/>
                <a:gd name="connsiteY9" fmla="*/ 0 h 69062"/>
                <a:gd name="connsiteX10" fmla="*/ 40082 w 46011"/>
                <a:gd name="connsiteY10" fmla="*/ 8872 h 69062"/>
                <a:gd name="connsiteX11" fmla="*/ 46011 w 46011"/>
                <a:gd name="connsiteY11" fmla="*/ 34554 h 69062"/>
                <a:gd name="connsiteX12" fmla="*/ 40082 w 46011"/>
                <a:gd name="connsiteY12" fmla="*/ 60234 h 69062"/>
                <a:gd name="connsiteX13" fmla="*/ 23006 w 46011"/>
                <a:gd name="connsiteY13" fmla="*/ 69062 h 69062"/>
                <a:gd name="connsiteX14" fmla="*/ 5885 w 46011"/>
                <a:gd name="connsiteY14" fmla="*/ 60234 h 69062"/>
                <a:gd name="connsiteX15" fmla="*/ 0 w 46011"/>
                <a:gd name="connsiteY15" fmla="*/ 34554 h 69062"/>
                <a:gd name="connsiteX16" fmla="*/ 5885 w 46011"/>
                <a:gd name="connsiteY16" fmla="*/ 8872 h 69062"/>
                <a:gd name="connsiteX17" fmla="*/ 23006 w 46011"/>
                <a:gd name="connsiteY17" fmla="*/ 0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2">
                  <a:moveTo>
                    <a:pt x="23006" y="7134"/>
                  </a:moveTo>
                  <a:cubicBezTo>
                    <a:pt x="18369" y="7134"/>
                    <a:pt x="14876" y="9422"/>
                    <a:pt x="12528" y="14000"/>
                  </a:cubicBezTo>
                  <a:cubicBezTo>
                    <a:pt x="10209" y="18548"/>
                    <a:pt x="9050" y="25399"/>
                    <a:pt x="9050" y="34554"/>
                  </a:cubicBezTo>
                  <a:cubicBezTo>
                    <a:pt x="9050" y="43679"/>
                    <a:pt x="10209" y="50529"/>
                    <a:pt x="12528" y="55107"/>
                  </a:cubicBezTo>
                  <a:cubicBezTo>
                    <a:pt x="14876" y="59654"/>
                    <a:pt x="18369" y="61928"/>
                    <a:pt x="23006" y="61928"/>
                  </a:cubicBezTo>
                  <a:cubicBezTo>
                    <a:pt x="27673" y="61928"/>
                    <a:pt x="31165" y="59654"/>
                    <a:pt x="33483" y="55107"/>
                  </a:cubicBezTo>
                  <a:cubicBezTo>
                    <a:pt x="35832" y="50529"/>
                    <a:pt x="37006" y="43679"/>
                    <a:pt x="37006" y="34554"/>
                  </a:cubicBezTo>
                  <a:cubicBezTo>
                    <a:pt x="37006" y="25399"/>
                    <a:pt x="35832" y="18548"/>
                    <a:pt x="33483" y="14000"/>
                  </a:cubicBezTo>
                  <a:cubicBezTo>
                    <a:pt x="31165" y="9422"/>
                    <a:pt x="27673" y="7134"/>
                    <a:pt x="23006" y="7134"/>
                  </a:cubicBezTo>
                  <a:moveTo>
                    <a:pt x="23006" y="0"/>
                  </a:moveTo>
                  <a:cubicBezTo>
                    <a:pt x="30467" y="0"/>
                    <a:pt x="36159" y="2957"/>
                    <a:pt x="40082" y="8872"/>
                  </a:cubicBezTo>
                  <a:cubicBezTo>
                    <a:pt x="44035" y="14757"/>
                    <a:pt x="46011" y="23318"/>
                    <a:pt x="46011" y="34554"/>
                  </a:cubicBezTo>
                  <a:cubicBezTo>
                    <a:pt x="46011" y="45759"/>
                    <a:pt x="44035" y="54320"/>
                    <a:pt x="40082" y="60234"/>
                  </a:cubicBezTo>
                  <a:cubicBezTo>
                    <a:pt x="36159" y="66119"/>
                    <a:pt x="30467" y="69062"/>
                    <a:pt x="23006" y="69062"/>
                  </a:cubicBezTo>
                  <a:cubicBezTo>
                    <a:pt x="15545" y="69062"/>
                    <a:pt x="9838" y="66119"/>
                    <a:pt x="5885" y="60234"/>
                  </a:cubicBezTo>
                  <a:cubicBezTo>
                    <a:pt x="1961" y="54320"/>
                    <a:pt x="0" y="45759"/>
                    <a:pt x="0" y="34554"/>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2B4F312F-E780-0935-8A91-6F5EB3D304D3}"/>
                </a:ext>
              </a:extLst>
            </p:cNvPr>
            <p:cNvSpPr/>
            <p:nvPr/>
          </p:nvSpPr>
          <p:spPr>
            <a:xfrm>
              <a:off x="2690116" y="3792543"/>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49148C7B-3DBE-61DC-CC2B-53C4B4A2CCB0}"/>
                </a:ext>
              </a:extLst>
            </p:cNvPr>
            <p:cNvSpPr/>
            <p:nvPr/>
          </p:nvSpPr>
          <p:spPr>
            <a:xfrm>
              <a:off x="2716331" y="3736098"/>
              <a:ext cx="43827" cy="69062"/>
            </a:xfrm>
            <a:custGeom>
              <a:avLst/>
              <a:gdLst>
                <a:gd name="connsiteX0" fmla="*/ 30095 w 43827"/>
                <a:gd name="connsiteY0" fmla="*/ 31878 h 69062"/>
                <a:gd name="connsiteX1" fmla="*/ 40171 w 43827"/>
                <a:gd name="connsiteY1" fmla="*/ 37630 h 69062"/>
                <a:gd name="connsiteX2" fmla="*/ 43828 w 43827"/>
                <a:gd name="connsiteY2" fmla="*/ 48419 h 69062"/>
                <a:gd name="connsiteX3" fmla="*/ 37050 w 43827"/>
                <a:gd name="connsiteY3" fmla="*/ 63667 h 69062"/>
                <a:gd name="connsiteX4" fmla="*/ 17790 w 43827"/>
                <a:gd name="connsiteY4" fmla="*/ 69062 h 69062"/>
                <a:gd name="connsiteX5" fmla="*/ 9141 w 43827"/>
                <a:gd name="connsiteY5" fmla="*/ 68215 h 69062"/>
                <a:gd name="connsiteX6" fmla="*/ 0 w 43827"/>
                <a:gd name="connsiteY6" fmla="*/ 65763 h 69062"/>
                <a:gd name="connsiteX7" fmla="*/ 0 w 43827"/>
                <a:gd name="connsiteY7" fmla="*/ 57069 h 69062"/>
                <a:gd name="connsiteX8" fmla="*/ 8204 w 43827"/>
                <a:gd name="connsiteY8" fmla="*/ 60368 h 69062"/>
                <a:gd name="connsiteX9" fmla="*/ 17523 w 43827"/>
                <a:gd name="connsiteY9" fmla="*/ 61483 h 69062"/>
                <a:gd name="connsiteX10" fmla="*/ 30408 w 43827"/>
                <a:gd name="connsiteY10" fmla="*/ 58139 h 69062"/>
                <a:gd name="connsiteX11" fmla="*/ 34866 w 43827"/>
                <a:gd name="connsiteY11" fmla="*/ 48419 h 69062"/>
                <a:gd name="connsiteX12" fmla="*/ 30719 w 43827"/>
                <a:gd name="connsiteY12" fmla="*/ 39235 h 69062"/>
                <a:gd name="connsiteX13" fmla="*/ 19261 w 43827"/>
                <a:gd name="connsiteY13" fmla="*/ 35891 h 69062"/>
                <a:gd name="connsiteX14" fmla="*/ 11504 w 43827"/>
                <a:gd name="connsiteY14" fmla="*/ 35891 h 69062"/>
                <a:gd name="connsiteX15" fmla="*/ 11504 w 43827"/>
                <a:gd name="connsiteY15" fmla="*/ 28489 h 69062"/>
                <a:gd name="connsiteX16" fmla="*/ 19617 w 43827"/>
                <a:gd name="connsiteY16" fmla="*/ 28489 h 69062"/>
                <a:gd name="connsiteX17" fmla="*/ 29783 w 43827"/>
                <a:gd name="connsiteY17" fmla="*/ 25859 h 69062"/>
                <a:gd name="connsiteX18" fmla="*/ 33306 w 43827"/>
                <a:gd name="connsiteY18" fmla="*/ 18191 h 69062"/>
                <a:gd name="connsiteX19" fmla="*/ 29649 w 43827"/>
                <a:gd name="connsiteY19" fmla="*/ 10344 h 69062"/>
                <a:gd name="connsiteX20" fmla="*/ 19261 w 43827"/>
                <a:gd name="connsiteY20" fmla="*/ 7580 h 69062"/>
                <a:gd name="connsiteX21" fmla="*/ 11325 w 43827"/>
                <a:gd name="connsiteY21" fmla="*/ 8382 h 69062"/>
                <a:gd name="connsiteX22" fmla="*/ 2006 w 43827"/>
                <a:gd name="connsiteY22" fmla="*/ 10878 h 69062"/>
                <a:gd name="connsiteX23" fmla="*/ 2006 w 43827"/>
                <a:gd name="connsiteY23" fmla="*/ 2854 h 69062"/>
                <a:gd name="connsiteX24" fmla="*/ 11593 w 43827"/>
                <a:gd name="connsiteY24" fmla="*/ 713 h 69062"/>
                <a:gd name="connsiteX25" fmla="*/ 20064 w 43827"/>
                <a:gd name="connsiteY25" fmla="*/ 0 h 69062"/>
                <a:gd name="connsiteX26" fmla="*/ 36293 w 43827"/>
                <a:gd name="connsiteY26" fmla="*/ 4682 h 69062"/>
                <a:gd name="connsiteX27" fmla="*/ 42267 w 43827"/>
                <a:gd name="connsiteY27" fmla="*/ 17254 h 69062"/>
                <a:gd name="connsiteX28" fmla="*/ 39102 w 43827"/>
                <a:gd name="connsiteY28" fmla="*/ 26617 h 69062"/>
                <a:gd name="connsiteX29" fmla="*/ 30095 w 43827"/>
                <a:gd name="connsiteY29" fmla="*/ 31878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7" h="69062">
                  <a:moveTo>
                    <a:pt x="30095" y="31878"/>
                  </a:moveTo>
                  <a:cubicBezTo>
                    <a:pt x="34405" y="32799"/>
                    <a:pt x="37764" y="34717"/>
                    <a:pt x="40171" y="37630"/>
                  </a:cubicBezTo>
                  <a:cubicBezTo>
                    <a:pt x="42609" y="40543"/>
                    <a:pt x="43828" y="44139"/>
                    <a:pt x="43828" y="48419"/>
                  </a:cubicBezTo>
                  <a:cubicBezTo>
                    <a:pt x="43828" y="54988"/>
                    <a:pt x="41568" y="60070"/>
                    <a:pt x="37050" y="63667"/>
                  </a:cubicBezTo>
                  <a:cubicBezTo>
                    <a:pt x="32532" y="67264"/>
                    <a:pt x="26112" y="69062"/>
                    <a:pt x="17790" y="69062"/>
                  </a:cubicBezTo>
                  <a:cubicBezTo>
                    <a:pt x="14996" y="69062"/>
                    <a:pt x="12113" y="68780"/>
                    <a:pt x="9141" y="68215"/>
                  </a:cubicBezTo>
                  <a:cubicBezTo>
                    <a:pt x="6198" y="67680"/>
                    <a:pt x="3151" y="66862"/>
                    <a:pt x="0" y="65763"/>
                  </a:cubicBezTo>
                  <a:lnTo>
                    <a:pt x="0" y="57069"/>
                  </a:lnTo>
                  <a:cubicBezTo>
                    <a:pt x="2497" y="58525"/>
                    <a:pt x="5231" y="59625"/>
                    <a:pt x="8204" y="60368"/>
                  </a:cubicBezTo>
                  <a:cubicBezTo>
                    <a:pt x="11177" y="61111"/>
                    <a:pt x="14283" y="61483"/>
                    <a:pt x="17523" y="61483"/>
                  </a:cubicBezTo>
                  <a:cubicBezTo>
                    <a:pt x="23170" y="61483"/>
                    <a:pt x="27465" y="60368"/>
                    <a:pt x="30408" y="58139"/>
                  </a:cubicBezTo>
                  <a:cubicBezTo>
                    <a:pt x="33381" y="55910"/>
                    <a:pt x="34866" y="52670"/>
                    <a:pt x="34866" y="48419"/>
                  </a:cubicBezTo>
                  <a:cubicBezTo>
                    <a:pt x="34866" y="44496"/>
                    <a:pt x="33484" y="41435"/>
                    <a:pt x="30719" y="39235"/>
                  </a:cubicBezTo>
                  <a:cubicBezTo>
                    <a:pt x="27984" y="37006"/>
                    <a:pt x="24165" y="35891"/>
                    <a:pt x="19261" y="35891"/>
                  </a:cubicBezTo>
                  <a:lnTo>
                    <a:pt x="11504" y="35891"/>
                  </a:lnTo>
                  <a:lnTo>
                    <a:pt x="11504" y="28489"/>
                  </a:lnTo>
                  <a:lnTo>
                    <a:pt x="19617" y="28489"/>
                  </a:lnTo>
                  <a:cubicBezTo>
                    <a:pt x="24046" y="28489"/>
                    <a:pt x="27435" y="27612"/>
                    <a:pt x="29783" y="25859"/>
                  </a:cubicBezTo>
                  <a:cubicBezTo>
                    <a:pt x="32131" y="24076"/>
                    <a:pt x="33306" y="21520"/>
                    <a:pt x="33306" y="18191"/>
                  </a:cubicBezTo>
                  <a:cubicBezTo>
                    <a:pt x="33306" y="14772"/>
                    <a:pt x="32087" y="12156"/>
                    <a:pt x="29649" y="10344"/>
                  </a:cubicBezTo>
                  <a:cubicBezTo>
                    <a:pt x="27242" y="8501"/>
                    <a:pt x="23779" y="7580"/>
                    <a:pt x="19261" y="7580"/>
                  </a:cubicBezTo>
                  <a:cubicBezTo>
                    <a:pt x="16794" y="7580"/>
                    <a:pt x="14148" y="7847"/>
                    <a:pt x="11325" y="8382"/>
                  </a:cubicBezTo>
                  <a:cubicBezTo>
                    <a:pt x="8501" y="8917"/>
                    <a:pt x="5395" y="9749"/>
                    <a:pt x="2006" y="10878"/>
                  </a:cubicBezTo>
                  <a:lnTo>
                    <a:pt x="2006" y="2854"/>
                  </a:lnTo>
                  <a:cubicBezTo>
                    <a:pt x="5425" y="1902"/>
                    <a:pt x="8620" y="1189"/>
                    <a:pt x="11593" y="713"/>
                  </a:cubicBezTo>
                  <a:cubicBezTo>
                    <a:pt x="14594" y="238"/>
                    <a:pt x="17418" y="0"/>
                    <a:pt x="20064" y="0"/>
                  </a:cubicBezTo>
                  <a:cubicBezTo>
                    <a:pt x="26900" y="0"/>
                    <a:pt x="32310" y="1561"/>
                    <a:pt x="36293" y="4682"/>
                  </a:cubicBezTo>
                  <a:cubicBezTo>
                    <a:pt x="40276" y="7774"/>
                    <a:pt x="42267" y="11964"/>
                    <a:pt x="42267" y="17254"/>
                  </a:cubicBezTo>
                  <a:cubicBezTo>
                    <a:pt x="42267" y="20940"/>
                    <a:pt x="41211" y="24061"/>
                    <a:pt x="39102" y="26617"/>
                  </a:cubicBezTo>
                  <a:cubicBezTo>
                    <a:pt x="36992" y="29143"/>
                    <a:pt x="33989" y="30898"/>
                    <a:pt x="30095" y="31878"/>
                  </a:cubicBezTo>
                  <a:close/>
                </a:path>
              </a:pathLst>
            </a:custGeom>
            <a:solidFill>
              <a:srgbClr val="000000"/>
            </a:solidFill>
            <a:ln w="109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EC846722-A8EB-9E6B-0BF6-DD0D4233A47B}"/>
                </a:ext>
              </a:extLst>
            </p:cNvPr>
            <p:cNvSpPr/>
            <p:nvPr/>
          </p:nvSpPr>
          <p:spPr>
            <a:xfrm>
              <a:off x="2626092" y="3419716"/>
              <a:ext cx="46011" cy="69061"/>
            </a:xfrm>
            <a:custGeom>
              <a:avLst/>
              <a:gdLst>
                <a:gd name="connsiteX0" fmla="*/ 23006 w 46011"/>
                <a:gd name="connsiteY0" fmla="*/ 7133 h 69061"/>
                <a:gd name="connsiteX1" fmla="*/ 12528 w 46011"/>
                <a:gd name="connsiteY1" fmla="*/ 14000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6 w 46011"/>
                <a:gd name="connsiteY6" fmla="*/ 34553 h 69061"/>
                <a:gd name="connsiteX7" fmla="*/ 33483 w 46011"/>
                <a:gd name="connsiteY7" fmla="*/ 14000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2"/>
                    <a:pt x="12528" y="14000"/>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2" y="50529"/>
                    <a:pt x="37006" y="43678"/>
                    <a:pt x="37006" y="34553"/>
                  </a:cubicBezTo>
                  <a:cubicBezTo>
                    <a:pt x="37006" y="25398"/>
                    <a:pt x="35832" y="18546"/>
                    <a:pt x="33483" y="14000"/>
                  </a:cubicBezTo>
                  <a:cubicBezTo>
                    <a:pt x="31165" y="9422"/>
                    <a:pt x="27673" y="7133"/>
                    <a:pt x="23006" y="7133"/>
                  </a:cubicBezTo>
                  <a:moveTo>
                    <a:pt x="23006" y="0"/>
                  </a:moveTo>
                  <a:cubicBezTo>
                    <a:pt x="30467" y="0"/>
                    <a:pt x="36159" y="2957"/>
                    <a:pt x="40082" y="8872"/>
                  </a:cubicBezTo>
                  <a:cubicBezTo>
                    <a:pt x="44035" y="14757"/>
                    <a:pt x="46011" y="23318"/>
                    <a:pt x="46011" y="34553"/>
                  </a:cubicBezTo>
                  <a:cubicBezTo>
                    <a:pt x="46011" y="45758"/>
                    <a:pt x="44035" y="54319"/>
                    <a:pt x="40082" y="60233"/>
                  </a:cubicBezTo>
                  <a:cubicBezTo>
                    <a:pt x="36159" y="66118"/>
                    <a:pt x="30467"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79E965ED-BFB9-D5A8-E508-03FF211DD8FE}"/>
                </a:ext>
              </a:extLst>
            </p:cNvPr>
            <p:cNvSpPr/>
            <p:nvPr/>
          </p:nvSpPr>
          <p:spPr>
            <a:xfrm>
              <a:off x="2687931" y="3476160"/>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4721D6AF-3BF4-0893-388B-A242777775D9}"/>
                </a:ext>
              </a:extLst>
            </p:cNvPr>
            <p:cNvSpPr/>
            <p:nvPr/>
          </p:nvSpPr>
          <p:spPr>
            <a:xfrm>
              <a:off x="2711651" y="3420919"/>
              <a:ext cx="48508" cy="66565"/>
            </a:xfrm>
            <a:custGeom>
              <a:avLst/>
              <a:gdLst>
                <a:gd name="connsiteX0" fmla="*/ 30050 w 48508"/>
                <a:gd name="connsiteY0" fmla="*/ 7847 h 66565"/>
                <a:gd name="connsiteX1" fmla="*/ 7311 w 48508"/>
                <a:gd name="connsiteY1" fmla="*/ 43382 h 66565"/>
                <a:gd name="connsiteX2" fmla="*/ 30050 w 48508"/>
                <a:gd name="connsiteY2" fmla="*/ 43382 h 66565"/>
                <a:gd name="connsiteX3" fmla="*/ 30050 w 48508"/>
                <a:gd name="connsiteY3" fmla="*/ 7847 h 66565"/>
                <a:gd name="connsiteX4" fmla="*/ 27687 w 48508"/>
                <a:gd name="connsiteY4" fmla="*/ 0 h 66565"/>
                <a:gd name="connsiteX5" fmla="*/ 39011 w 48508"/>
                <a:gd name="connsiteY5" fmla="*/ 0 h 66565"/>
                <a:gd name="connsiteX6" fmla="*/ 39011 w 48508"/>
                <a:gd name="connsiteY6" fmla="*/ 43382 h 66565"/>
                <a:gd name="connsiteX7" fmla="*/ 48508 w 48508"/>
                <a:gd name="connsiteY7" fmla="*/ 43382 h 66565"/>
                <a:gd name="connsiteX8" fmla="*/ 48508 w 48508"/>
                <a:gd name="connsiteY8" fmla="*/ 50872 h 66565"/>
                <a:gd name="connsiteX9" fmla="*/ 39011 w 48508"/>
                <a:gd name="connsiteY9" fmla="*/ 50872 h 66565"/>
                <a:gd name="connsiteX10" fmla="*/ 39011 w 48508"/>
                <a:gd name="connsiteY10" fmla="*/ 66565 h 66565"/>
                <a:gd name="connsiteX11" fmla="*/ 30050 w 48508"/>
                <a:gd name="connsiteY11" fmla="*/ 66565 h 66565"/>
                <a:gd name="connsiteX12" fmla="*/ 30050 w 48508"/>
                <a:gd name="connsiteY12" fmla="*/ 50872 h 66565"/>
                <a:gd name="connsiteX13" fmla="*/ 0 w 48508"/>
                <a:gd name="connsiteY13" fmla="*/ 50872 h 66565"/>
                <a:gd name="connsiteX14" fmla="*/ 0 w 48508"/>
                <a:gd name="connsiteY14" fmla="*/ 42178 h 66565"/>
                <a:gd name="connsiteX15" fmla="*/ 27687 w 48508"/>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08" h="66565">
                  <a:moveTo>
                    <a:pt x="30050" y="7847"/>
                  </a:moveTo>
                  <a:lnTo>
                    <a:pt x="7311" y="43382"/>
                  </a:lnTo>
                  <a:lnTo>
                    <a:pt x="30050" y="43382"/>
                  </a:lnTo>
                  <a:lnTo>
                    <a:pt x="30050" y="7847"/>
                  </a:lnTo>
                  <a:moveTo>
                    <a:pt x="27687" y="0"/>
                  </a:moveTo>
                  <a:lnTo>
                    <a:pt x="39011" y="0"/>
                  </a:lnTo>
                  <a:lnTo>
                    <a:pt x="39011" y="43382"/>
                  </a:lnTo>
                  <a:lnTo>
                    <a:pt x="48508" y="43382"/>
                  </a:lnTo>
                  <a:lnTo>
                    <a:pt x="48508" y="50872"/>
                  </a:lnTo>
                  <a:lnTo>
                    <a:pt x="39011" y="50872"/>
                  </a:lnTo>
                  <a:lnTo>
                    <a:pt x="39011" y="66565"/>
                  </a:lnTo>
                  <a:lnTo>
                    <a:pt x="30050" y="66565"/>
                  </a:lnTo>
                  <a:lnTo>
                    <a:pt x="30050" y="50872"/>
                  </a:lnTo>
                  <a:lnTo>
                    <a:pt x="0" y="50872"/>
                  </a:lnTo>
                  <a:lnTo>
                    <a:pt x="0" y="42178"/>
                  </a:lnTo>
                  <a:lnTo>
                    <a:pt x="27687" y="0"/>
                  </a:lnTo>
                  <a:close/>
                </a:path>
              </a:pathLst>
            </a:custGeom>
            <a:solidFill>
              <a:srgbClr val="000000"/>
            </a:solidFill>
            <a:ln w="109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F1ECF131-BFC7-B27B-F24C-25119C7C5A15}"/>
                </a:ext>
              </a:extLst>
            </p:cNvPr>
            <p:cNvSpPr/>
            <p:nvPr/>
          </p:nvSpPr>
          <p:spPr>
            <a:xfrm>
              <a:off x="2520313" y="4075328"/>
              <a:ext cx="67128" cy="55167"/>
            </a:xfrm>
            <a:custGeom>
              <a:avLst/>
              <a:gdLst>
                <a:gd name="connsiteX0" fmla="*/ 16860 w 67128"/>
                <a:gd name="connsiteY0" fmla="*/ 0 h 55167"/>
                <a:gd name="connsiteX1" fmla="*/ 31657 w 67128"/>
                <a:gd name="connsiteY1" fmla="*/ 3815 h 55167"/>
                <a:gd name="connsiteX2" fmla="*/ 43412 w 67128"/>
                <a:gd name="connsiteY2" fmla="*/ 13508 h 55167"/>
                <a:gd name="connsiteX3" fmla="*/ 47846 w 67128"/>
                <a:gd name="connsiteY3" fmla="*/ 25469 h 55167"/>
                <a:gd name="connsiteX4" fmla="*/ 45887 w 67128"/>
                <a:gd name="connsiteY4" fmla="*/ 31502 h 55167"/>
                <a:gd name="connsiteX5" fmla="*/ 41040 w 67128"/>
                <a:gd name="connsiteY5" fmla="*/ 35162 h 55167"/>
                <a:gd name="connsiteX6" fmla="*/ 52950 w 67128"/>
                <a:gd name="connsiteY6" fmla="*/ 38255 h 55167"/>
                <a:gd name="connsiteX7" fmla="*/ 62179 w 67128"/>
                <a:gd name="connsiteY7" fmla="*/ 40369 h 55167"/>
                <a:gd name="connsiteX8" fmla="*/ 62850 w 67128"/>
                <a:gd name="connsiteY8" fmla="*/ 40266 h 55167"/>
                <a:gd name="connsiteX9" fmla="*/ 63314 w 67128"/>
                <a:gd name="connsiteY9" fmla="*/ 39699 h 55167"/>
                <a:gd name="connsiteX10" fmla="*/ 63726 w 67128"/>
                <a:gd name="connsiteY10" fmla="*/ 38101 h 55167"/>
                <a:gd name="connsiteX11" fmla="*/ 63881 w 67128"/>
                <a:gd name="connsiteY11" fmla="*/ 35059 h 55167"/>
                <a:gd name="connsiteX12" fmla="*/ 63881 w 67128"/>
                <a:gd name="connsiteY12" fmla="*/ 33718 h 55167"/>
                <a:gd name="connsiteX13" fmla="*/ 64190 w 67128"/>
                <a:gd name="connsiteY13" fmla="*/ 32945 h 55167"/>
                <a:gd name="connsiteX14" fmla="*/ 65015 w 67128"/>
                <a:gd name="connsiteY14" fmla="*/ 32533 h 55167"/>
                <a:gd name="connsiteX15" fmla="*/ 67128 w 67128"/>
                <a:gd name="connsiteY15" fmla="*/ 34440 h 55167"/>
                <a:gd name="connsiteX16" fmla="*/ 66974 w 67128"/>
                <a:gd name="connsiteY16" fmla="*/ 39647 h 55167"/>
                <a:gd name="connsiteX17" fmla="*/ 66819 w 67128"/>
                <a:gd name="connsiteY17" fmla="*/ 44906 h 55167"/>
                <a:gd name="connsiteX18" fmla="*/ 66974 w 67128"/>
                <a:gd name="connsiteY18" fmla="*/ 49392 h 55167"/>
                <a:gd name="connsiteX19" fmla="*/ 67128 w 67128"/>
                <a:gd name="connsiteY19" fmla="*/ 53775 h 55167"/>
                <a:gd name="connsiteX20" fmla="*/ 65891 w 67128"/>
                <a:gd name="connsiteY20" fmla="*/ 55167 h 55167"/>
                <a:gd name="connsiteX21" fmla="*/ 64706 w 67128"/>
                <a:gd name="connsiteY21" fmla="*/ 54960 h 55167"/>
                <a:gd name="connsiteX22" fmla="*/ 64087 w 67128"/>
                <a:gd name="connsiteY22" fmla="*/ 54394 h 55167"/>
                <a:gd name="connsiteX23" fmla="*/ 63881 w 67128"/>
                <a:gd name="connsiteY23" fmla="*/ 53620 h 55167"/>
                <a:gd name="connsiteX24" fmla="*/ 63881 w 67128"/>
                <a:gd name="connsiteY24" fmla="*/ 52692 h 55167"/>
                <a:gd name="connsiteX25" fmla="*/ 63468 w 67128"/>
                <a:gd name="connsiteY25" fmla="*/ 49289 h 55167"/>
                <a:gd name="connsiteX26" fmla="*/ 62334 w 67128"/>
                <a:gd name="connsiteY26" fmla="*/ 47897 h 55167"/>
                <a:gd name="connsiteX27" fmla="*/ 59550 w 67128"/>
                <a:gd name="connsiteY27" fmla="*/ 47020 h 55167"/>
                <a:gd name="connsiteX28" fmla="*/ 12529 w 67128"/>
                <a:gd name="connsiteY28" fmla="*/ 35162 h 55167"/>
                <a:gd name="connsiteX29" fmla="*/ 7167 w 67128"/>
                <a:gd name="connsiteY29" fmla="*/ 34440 h 55167"/>
                <a:gd name="connsiteX30" fmla="*/ 3351 w 67128"/>
                <a:gd name="connsiteY30" fmla="*/ 35317 h 55167"/>
                <a:gd name="connsiteX31" fmla="*/ 2320 w 67128"/>
                <a:gd name="connsiteY31" fmla="*/ 37740 h 55167"/>
                <a:gd name="connsiteX32" fmla="*/ 5517 w 67128"/>
                <a:gd name="connsiteY32" fmla="*/ 42174 h 55167"/>
                <a:gd name="connsiteX33" fmla="*/ 14900 w 67128"/>
                <a:gd name="connsiteY33" fmla="*/ 45422 h 55167"/>
                <a:gd name="connsiteX34" fmla="*/ 16963 w 67128"/>
                <a:gd name="connsiteY34" fmla="*/ 46196 h 55167"/>
                <a:gd name="connsiteX35" fmla="*/ 17324 w 67128"/>
                <a:gd name="connsiteY35" fmla="*/ 47226 h 55167"/>
                <a:gd name="connsiteX36" fmla="*/ 16241 w 67128"/>
                <a:gd name="connsiteY36" fmla="*/ 48516 h 55167"/>
                <a:gd name="connsiteX37" fmla="*/ 14333 w 67128"/>
                <a:gd name="connsiteY37" fmla="*/ 48103 h 55167"/>
                <a:gd name="connsiteX38" fmla="*/ 10157 w 67128"/>
                <a:gd name="connsiteY38" fmla="*/ 46917 h 55167"/>
                <a:gd name="connsiteX39" fmla="*/ 6032 w 67128"/>
                <a:gd name="connsiteY39" fmla="*/ 45215 h 55167"/>
                <a:gd name="connsiteX40" fmla="*/ 4228 w 67128"/>
                <a:gd name="connsiteY40" fmla="*/ 44236 h 55167"/>
                <a:gd name="connsiteX41" fmla="*/ 2372 w 67128"/>
                <a:gd name="connsiteY41" fmla="*/ 42845 h 55167"/>
                <a:gd name="connsiteX42" fmla="*/ 619 w 67128"/>
                <a:gd name="connsiteY42" fmla="*/ 40473 h 55167"/>
                <a:gd name="connsiteX43" fmla="*/ 0 w 67128"/>
                <a:gd name="connsiteY43" fmla="*/ 37379 h 55167"/>
                <a:gd name="connsiteX44" fmla="*/ 1959 w 67128"/>
                <a:gd name="connsiteY44" fmla="*/ 31347 h 55167"/>
                <a:gd name="connsiteX45" fmla="*/ 7888 w 67128"/>
                <a:gd name="connsiteY45" fmla="*/ 27893 h 55167"/>
                <a:gd name="connsiteX46" fmla="*/ 2217 w 67128"/>
                <a:gd name="connsiteY46" fmla="*/ 21344 h 55167"/>
                <a:gd name="connsiteX47" fmla="*/ 0 w 67128"/>
                <a:gd name="connsiteY47" fmla="*/ 14075 h 55167"/>
                <a:gd name="connsiteX48" fmla="*/ 4743 w 67128"/>
                <a:gd name="connsiteY48" fmla="*/ 4021 h 55167"/>
                <a:gd name="connsiteX49" fmla="*/ 16860 w 67128"/>
                <a:gd name="connsiteY49" fmla="*/ 0 h 55167"/>
                <a:gd name="connsiteX50" fmla="*/ 12219 w 67128"/>
                <a:gd name="connsiteY50" fmla="*/ 7631 h 55167"/>
                <a:gd name="connsiteX51" fmla="*/ 4950 w 67128"/>
                <a:gd name="connsiteY51" fmla="*/ 9434 h 55167"/>
                <a:gd name="connsiteX52" fmla="*/ 2320 w 67128"/>
                <a:gd name="connsiteY52" fmla="*/ 14384 h 55167"/>
                <a:gd name="connsiteX53" fmla="*/ 6342 w 67128"/>
                <a:gd name="connsiteY53" fmla="*/ 22942 h 55167"/>
                <a:gd name="connsiteX54" fmla="*/ 13715 w 67128"/>
                <a:gd name="connsiteY54" fmla="*/ 28408 h 55167"/>
                <a:gd name="connsiteX55" fmla="*/ 34389 w 67128"/>
                <a:gd name="connsiteY55" fmla="*/ 33615 h 55167"/>
                <a:gd name="connsiteX56" fmla="*/ 36091 w 67128"/>
                <a:gd name="connsiteY56" fmla="*/ 33924 h 55167"/>
                <a:gd name="connsiteX57" fmla="*/ 37328 w 67128"/>
                <a:gd name="connsiteY57" fmla="*/ 33770 h 55167"/>
                <a:gd name="connsiteX58" fmla="*/ 39648 w 67128"/>
                <a:gd name="connsiteY58" fmla="*/ 32996 h 55167"/>
                <a:gd name="connsiteX59" fmla="*/ 42381 w 67128"/>
                <a:gd name="connsiteY59" fmla="*/ 31554 h 55167"/>
                <a:gd name="connsiteX60" fmla="*/ 44546 w 67128"/>
                <a:gd name="connsiteY60" fmla="*/ 29130 h 55167"/>
                <a:gd name="connsiteX61" fmla="*/ 45474 w 67128"/>
                <a:gd name="connsiteY61" fmla="*/ 25573 h 55167"/>
                <a:gd name="connsiteX62" fmla="*/ 42690 w 67128"/>
                <a:gd name="connsiteY62" fmla="*/ 19024 h 55167"/>
                <a:gd name="connsiteX63" fmla="*/ 34647 w 67128"/>
                <a:gd name="connsiteY63" fmla="*/ 12992 h 55167"/>
                <a:gd name="connsiteX64" fmla="*/ 23923 w 67128"/>
                <a:gd name="connsiteY64" fmla="*/ 9538 h 55167"/>
                <a:gd name="connsiteX65" fmla="*/ 12219 w 67128"/>
                <a:gd name="connsiteY65" fmla="*/ 7631 h 5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7128" h="55167">
                  <a:moveTo>
                    <a:pt x="16860" y="0"/>
                  </a:moveTo>
                  <a:cubicBezTo>
                    <a:pt x="21878" y="0"/>
                    <a:pt x="26810" y="1271"/>
                    <a:pt x="31657" y="3815"/>
                  </a:cubicBezTo>
                  <a:cubicBezTo>
                    <a:pt x="36503" y="6324"/>
                    <a:pt x="40422" y="9556"/>
                    <a:pt x="43412" y="13508"/>
                  </a:cubicBezTo>
                  <a:cubicBezTo>
                    <a:pt x="46368" y="17460"/>
                    <a:pt x="47846" y="21448"/>
                    <a:pt x="47846" y="25469"/>
                  </a:cubicBezTo>
                  <a:cubicBezTo>
                    <a:pt x="47846" y="27875"/>
                    <a:pt x="47193" y="29886"/>
                    <a:pt x="45887" y="31502"/>
                  </a:cubicBezTo>
                  <a:cubicBezTo>
                    <a:pt x="44546" y="33083"/>
                    <a:pt x="42931" y="34303"/>
                    <a:pt x="41040" y="35162"/>
                  </a:cubicBezTo>
                  <a:cubicBezTo>
                    <a:pt x="43378" y="35815"/>
                    <a:pt x="47348" y="36846"/>
                    <a:pt x="52950" y="38255"/>
                  </a:cubicBezTo>
                  <a:cubicBezTo>
                    <a:pt x="58553" y="39665"/>
                    <a:pt x="61629" y="40369"/>
                    <a:pt x="62179" y="40369"/>
                  </a:cubicBezTo>
                  <a:cubicBezTo>
                    <a:pt x="62489" y="40369"/>
                    <a:pt x="62712" y="40335"/>
                    <a:pt x="62850" y="40266"/>
                  </a:cubicBezTo>
                  <a:cubicBezTo>
                    <a:pt x="62987" y="40198"/>
                    <a:pt x="63142" y="40008"/>
                    <a:pt x="63314" y="39699"/>
                  </a:cubicBezTo>
                  <a:cubicBezTo>
                    <a:pt x="63520" y="39390"/>
                    <a:pt x="63657" y="38857"/>
                    <a:pt x="63726" y="38101"/>
                  </a:cubicBezTo>
                  <a:cubicBezTo>
                    <a:pt x="63829" y="37345"/>
                    <a:pt x="63881" y="36330"/>
                    <a:pt x="63881" y="35059"/>
                  </a:cubicBezTo>
                  <a:cubicBezTo>
                    <a:pt x="63881" y="34406"/>
                    <a:pt x="63881" y="33959"/>
                    <a:pt x="63881" y="33718"/>
                  </a:cubicBezTo>
                  <a:cubicBezTo>
                    <a:pt x="63915" y="33443"/>
                    <a:pt x="64018" y="33186"/>
                    <a:pt x="64190" y="32945"/>
                  </a:cubicBezTo>
                  <a:cubicBezTo>
                    <a:pt x="64362" y="32671"/>
                    <a:pt x="64637" y="32533"/>
                    <a:pt x="65015" y="32533"/>
                  </a:cubicBezTo>
                  <a:cubicBezTo>
                    <a:pt x="66424" y="32533"/>
                    <a:pt x="67128" y="33169"/>
                    <a:pt x="67128" y="34440"/>
                  </a:cubicBezTo>
                  <a:cubicBezTo>
                    <a:pt x="67128" y="35575"/>
                    <a:pt x="67077" y="37311"/>
                    <a:pt x="66974" y="39647"/>
                  </a:cubicBezTo>
                  <a:cubicBezTo>
                    <a:pt x="66871" y="41985"/>
                    <a:pt x="66819" y="43738"/>
                    <a:pt x="66819" y="44906"/>
                  </a:cubicBezTo>
                  <a:cubicBezTo>
                    <a:pt x="66819" y="45903"/>
                    <a:pt x="66871" y="47399"/>
                    <a:pt x="66974" y="49392"/>
                  </a:cubicBezTo>
                  <a:cubicBezTo>
                    <a:pt x="67077" y="51386"/>
                    <a:pt x="67128" y="52847"/>
                    <a:pt x="67128" y="53775"/>
                  </a:cubicBezTo>
                  <a:cubicBezTo>
                    <a:pt x="67128" y="54703"/>
                    <a:pt x="66716" y="55167"/>
                    <a:pt x="65891" y="55167"/>
                  </a:cubicBezTo>
                  <a:cubicBezTo>
                    <a:pt x="65410" y="55167"/>
                    <a:pt x="65015" y="55098"/>
                    <a:pt x="64706" y="54960"/>
                  </a:cubicBezTo>
                  <a:cubicBezTo>
                    <a:pt x="64431" y="54858"/>
                    <a:pt x="64224" y="54669"/>
                    <a:pt x="64087" y="54394"/>
                  </a:cubicBezTo>
                  <a:cubicBezTo>
                    <a:pt x="63984" y="54118"/>
                    <a:pt x="63915" y="53861"/>
                    <a:pt x="63881" y="53620"/>
                  </a:cubicBezTo>
                  <a:cubicBezTo>
                    <a:pt x="63881" y="53414"/>
                    <a:pt x="63881" y="53105"/>
                    <a:pt x="63881" y="52692"/>
                  </a:cubicBezTo>
                  <a:cubicBezTo>
                    <a:pt x="63881" y="51110"/>
                    <a:pt x="63743" y="49977"/>
                    <a:pt x="63468" y="49289"/>
                  </a:cubicBezTo>
                  <a:cubicBezTo>
                    <a:pt x="63228" y="48601"/>
                    <a:pt x="62850" y="48138"/>
                    <a:pt x="62334" y="47897"/>
                  </a:cubicBezTo>
                  <a:cubicBezTo>
                    <a:pt x="61853" y="47622"/>
                    <a:pt x="60925" y="47330"/>
                    <a:pt x="59550" y="47020"/>
                  </a:cubicBezTo>
                  <a:lnTo>
                    <a:pt x="12529" y="35162"/>
                  </a:lnTo>
                  <a:cubicBezTo>
                    <a:pt x="10432" y="34681"/>
                    <a:pt x="8645" y="34440"/>
                    <a:pt x="7167" y="34440"/>
                  </a:cubicBezTo>
                  <a:cubicBezTo>
                    <a:pt x="5311" y="34440"/>
                    <a:pt x="4039" y="34732"/>
                    <a:pt x="3351" y="35317"/>
                  </a:cubicBezTo>
                  <a:cubicBezTo>
                    <a:pt x="2664" y="35901"/>
                    <a:pt x="2320" y="36709"/>
                    <a:pt x="2320" y="37740"/>
                  </a:cubicBezTo>
                  <a:cubicBezTo>
                    <a:pt x="2320" y="39527"/>
                    <a:pt x="3386" y="41006"/>
                    <a:pt x="5517" y="42174"/>
                  </a:cubicBezTo>
                  <a:cubicBezTo>
                    <a:pt x="7648" y="43342"/>
                    <a:pt x="10776" y="44425"/>
                    <a:pt x="14900" y="45422"/>
                  </a:cubicBezTo>
                  <a:cubicBezTo>
                    <a:pt x="16035" y="45732"/>
                    <a:pt x="16722" y="45989"/>
                    <a:pt x="16963" y="46196"/>
                  </a:cubicBezTo>
                  <a:cubicBezTo>
                    <a:pt x="17203" y="46368"/>
                    <a:pt x="17324" y="46711"/>
                    <a:pt x="17324" y="47226"/>
                  </a:cubicBezTo>
                  <a:cubicBezTo>
                    <a:pt x="17289" y="48086"/>
                    <a:pt x="16928" y="48516"/>
                    <a:pt x="16241" y="48516"/>
                  </a:cubicBezTo>
                  <a:cubicBezTo>
                    <a:pt x="16069" y="48516"/>
                    <a:pt x="15433" y="48379"/>
                    <a:pt x="14333" y="48103"/>
                  </a:cubicBezTo>
                  <a:cubicBezTo>
                    <a:pt x="13199" y="47828"/>
                    <a:pt x="11807" y="47433"/>
                    <a:pt x="10157" y="46917"/>
                  </a:cubicBezTo>
                  <a:cubicBezTo>
                    <a:pt x="8473" y="46368"/>
                    <a:pt x="7098" y="45800"/>
                    <a:pt x="6032" y="45215"/>
                  </a:cubicBezTo>
                  <a:cubicBezTo>
                    <a:pt x="5311" y="44872"/>
                    <a:pt x="4709" y="44545"/>
                    <a:pt x="4228" y="44236"/>
                  </a:cubicBezTo>
                  <a:cubicBezTo>
                    <a:pt x="3747" y="43927"/>
                    <a:pt x="3128" y="43463"/>
                    <a:pt x="2372" y="42845"/>
                  </a:cubicBezTo>
                  <a:cubicBezTo>
                    <a:pt x="1615" y="42192"/>
                    <a:pt x="1031" y="41401"/>
                    <a:pt x="619" y="40473"/>
                  </a:cubicBezTo>
                  <a:cubicBezTo>
                    <a:pt x="206" y="39545"/>
                    <a:pt x="0" y="38514"/>
                    <a:pt x="0" y="37379"/>
                  </a:cubicBezTo>
                  <a:cubicBezTo>
                    <a:pt x="0" y="35179"/>
                    <a:pt x="653" y="33168"/>
                    <a:pt x="1959" y="31347"/>
                  </a:cubicBezTo>
                  <a:cubicBezTo>
                    <a:pt x="3265" y="29525"/>
                    <a:pt x="5242" y="28374"/>
                    <a:pt x="7888" y="27893"/>
                  </a:cubicBezTo>
                  <a:cubicBezTo>
                    <a:pt x="5586" y="25933"/>
                    <a:pt x="3695" y="23750"/>
                    <a:pt x="2217" y="21344"/>
                  </a:cubicBezTo>
                  <a:cubicBezTo>
                    <a:pt x="739" y="18938"/>
                    <a:pt x="0" y="16515"/>
                    <a:pt x="0" y="14075"/>
                  </a:cubicBezTo>
                  <a:cubicBezTo>
                    <a:pt x="0" y="10019"/>
                    <a:pt x="1581" y="6668"/>
                    <a:pt x="4743" y="4021"/>
                  </a:cubicBezTo>
                  <a:cubicBezTo>
                    <a:pt x="7871" y="1341"/>
                    <a:pt x="11910" y="0"/>
                    <a:pt x="16860" y="0"/>
                  </a:cubicBezTo>
                  <a:moveTo>
                    <a:pt x="12219" y="7631"/>
                  </a:moveTo>
                  <a:cubicBezTo>
                    <a:pt x="9092" y="7631"/>
                    <a:pt x="6668" y="8232"/>
                    <a:pt x="4950" y="9434"/>
                  </a:cubicBezTo>
                  <a:cubicBezTo>
                    <a:pt x="3197" y="10603"/>
                    <a:pt x="2320" y="12253"/>
                    <a:pt x="2320" y="14384"/>
                  </a:cubicBezTo>
                  <a:cubicBezTo>
                    <a:pt x="2320" y="17031"/>
                    <a:pt x="3661" y="19884"/>
                    <a:pt x="6342" y="22942"/>
                  </a:cubicBezTo>
                  <a:cubicBezTo>
                    <a:pt x="8885" y="25968"/>
                    <a:pt x="11343" y="27789"/>
                    <a:pt x="13715" y="28408"/>
                  </a:cubicBezTo>
                  <a:lnTo>
                    <a:pt x="34389" y="33615"/>
                  </a:lnTo>
                  <a:lnTo>
                    <a:pt x="36091" y="33924"/>
                  </a:lnTo>
                  <a:cubicBezTo>
                    <a:pt x="36297" y="33924"/>
                    <a:pt x="36709" y="33873"/>
                    <a:pt x="37328" y="33770"/>
                  </a:cubicBezTo>
                  <a:cubicBezTo>
                    <a:pt x="37912" y="33633"/>
                    <a:pt x="38686" y="33375"/>
                    <a:pt x="39648" y="32996"/>
                  </a:cubicBezTo>
                  <a:cubicBezTo>
                    <a:pt x="40611" y="32584"/>
                    <a:pt x="41522" y="32103"/>
                    <a:pt x="42381" y="31554"/>
                  </a:cubicBezTo>
                  <a:cubicBezTo>
                    <a:pt x="43206" y="30969"/>
                    <a:pt x="43928" y="30161"/>
                    <a:pt x="44546" y="29130"/>
                  </a:cubicBezTo>
                  <a:cubicBezTo>
                    <a:pt x="45165" y="28065"/>
                    <a:pt x="45474" y="26879"/>
                    <a:pt x="45474" y="25573"/>
                  </a:cubicBezTo>
                  <a:cubicBezTo>
                    <a:pt x="45474" y="23476"/>
                    <a:pt x="44546" y="21293"/>
                    <a:pt x="42690" y="19024"/>
                  </a:cubicBezTo>
                  <a:cubicBezTo>
                    <a:pt x="40834" y="16722"/>
                    <a:pt x="38153" y="14711"/>
                    <a:pt x="34647" y="12992"/>
                  </a:cubicBezTo>
                  <a:cubicBezTo>
                    <a:pt x="32379" y="11926"/>
                    <a:pt x="28804" y="10775"/>
                    <a:pt x="23923" y="9538"/>
                  </a:cubicBezTo>
                  <a:cubicBezTo>
                    <a:pt x="19008" y="8267"/>
                    <a:pt x="15107" y="7631"/>
                    <a:pt x="12219" y="7631"/>
                  </a:cubicBezTo>
                  <a:close/>
                </a:path>
              </a:pathLst>
            </a:custGeom>
            <a:solidFill>
              <a:srgbClr val="000000"/>
            </a:solidFill>
            <a:ln w="109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EF85A0F0-9546-1F68-0ACE-DDF17CF97578}"/>
                </a:ext>
              </a:extLst>
            </p:cNvPr>
            <p:cNvSpPr/>
            <p:nvPr/>
          </p:nvSpPr>
          <p:spPr>
            <a:xfrm>
              <a:off x="2487780" y="4039041"/>
              <a:ext cx="105591" cy="24489"/>
            </a:xfrm>
            <a:custGeom>
              <a:avLst/>
              <a:gdLst>
                <a:gd name="connsiteX0" fmla="*/ 52796 w 105591"/>
                <a:gd name="connsiteY0" fmla="*/ 24490 h 24489"/>
                <a:gd name="connsiteX1" fmla="*/ 20572 w 105591"/>
                <a:gd name="connsiteY1" fmla="*/ 17839 h 24489"/>
                <a:gd name="connsiteX2" fmla="*/ 9487 w 105591"/>
                <a:gd name="connsiteY2" fmla="*/ 11034 h 24489"/>
                <a:gd name="connsiteX3" fmla="*/ 2217 w 105591"/>
                <a:gd name="connsiteY3" fmla="*/ 4434 h 24489"/>
                <a:gd name="connsiteX4" fmla="*/ 0 w 105591"/>
                <a:gd name="connsiteY4" fmla="*/ 1083 h 24489"/>
                <a:gd name="connsiteX5" fmla="*/ 1031 w 105591"/>
                <a:gd name="connsiteY5" fmla="*/ 0 h 24489"/>
                <a:gd name="connsiteX6" fmla="*/ 2836 w 105591"/>
                <a:gd name="connsiteY6" fmla="*/ 1392 h 24489"/>
                <a:gd name="connsiteX7" fmla="*/ 52796 w 105591"/>
                <a:gd name="connsiteY7" fmla="*/ 18355 h 24489"/>
                <a:gd name="connsiteX8" fmla="*/ 102189 w 105591"/>
                <a:gd name="connsiteY8" fmla="*/ 1805 h 24489"/>
                <a:gd name="connsiteX9" fmla="*/ 104560 w 105591"/>
                <a:gd name="connsiteY9" fmla="*/ 0 h 24489"/>
                <a:gd name="connsiteX10" fmla="*/ 105592 w 105591"/>
                <a:gd name="connsiteY10" fmla="*/ 1083 h 24489"/>
                <a:gd name="connsiteX11" fmla="*/ 103477 w 105591"/>
                <a:gd name="connsiteY11" fmla="*/ 4331 h 24489"/>
                <a:gd name="connsiteX12" fmla="*/ 96517 w 105591"/>
                <a:gd name="connsiteY12" fmla="*/ 10776 h 24489"/>
                <a:gd name="connsiteX13" fmla="*/ 85741 w 105591"/>
                <a:gd name="connsiteY13" fmla="*/ 17529 h 24489"/>
                <a:gd name="connsiteX14" fmla="*/ 52796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52796" y="24490"/>
                  </a:moveTo>
                  <a:cubicBezTo>
                    <a:pt x="40903" y="24490"/>
                    <a:pt x="30162" y="22273"/>
                    <a:pt x="20572" y="17839"/>
                  </a:cubicBezTo>
                  <a:cubicBezTo>
                    <a:pt x="16550" y="15949"/>
                    <a:pt x="12855" y="13681"/>
                    <a:pt x="9487" y="11034"/>
                  </a:cubicBezTo>
                  <a:cubicBezTo>
                    <a:pt x="6118" y="8387"/>
                    <a:pt x="3695" y="6188"/>
                    <a:pt x="2217" y="4434"/>
                  </a:cubicBezTo>
                  <a:cubicBezTo>
                    <a:pt x="739" y="2681"/>
                    <a:pt x="0" y="1564"/>
                    <a:pt x="0" y="1083"/>
                  </a:cubicBezTo>
                  <a:cubicBezTo>
                    <a:pt x="0" y="395"/>
                    <a:pt x="344" y="34"/>
                    <a:pt x="1031" y="0"/>
                  </a:cubicBezTo>
                  <a:cubicBezTo>
                    <a:pt x="1375" y="0"/>
                    <a:pt x="1976" y="464"/>
                    <a:pt x="2836" y="1392"/>
                  </a:cubicBezTo>
                  <a:cubicBezTo>
                    <a:pt x="14385" y="12735"/>
                    <a:pt x="31038" y="18389"/>
                    <a:pt x="52796" y="18355"/>
                  </a:cubicBezTo>
                  <a:cubicBezTo>
                    <a:pt x="74622" y="18355"/>
                    <a:pt x="91086" y="12839"/>
                    <a:pt x="102189" y="1805"/>
                  </a:cubicBezTo>
                  <a:cubicBezTo>
                    <a:pt x="103392" y="602"/>
                    <a:pt x="104182" y="0"/>
                    <a:pt x="104560" y="0"/>
                  </a:cubicBezTo>
                  <a:cubicBezTo>
                    <a:pt x="105248" y="0"/>
                    <a:pt x="105592" y="361"/>
                    <a:pt x="105592" y="1083"/>
                  </a:cubicBezTo>
                  <a:cubicBezTo>
                    <a:pt x="105592" y="1564"/>
                    <a:pt x="104887" y="2647"/>
                    <a:pt x="103477" y="4331"/>
                  </a:cubicBezTo>
                  <a:cubicBezTo>
                    <a:pt x="102068" y="6015"/>
                    <a:pt x="99747" y="8163"/>
                    <a:pt x="96517" y="10776"/>
                  </a:cubicBezTo>
                  <a:cubicBezTo>
                    <a:pt x="93286" y="13388"/>
                    <a:pt x="89694" y="15640"/>
                    <a:pt x="85741" y="17529"/>
                  </a:cubicBezTo>
                  <a:cubicBezTo>
                    <a:pt x="76151" y="22170"/>
                    <a:pt x="65170" y="24490"/>
                    <a:pt x="52796" y="24490"/>
                  </a:cubicBezTo>
                  <a:close/>
                </a:path>
              </a:pathLst>
            </a:custGeom>
            <a:solidFill>
              <a:srgbClr val="000000"/>
            </a:solidFill>
            <a:ln w="109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A1810CBC-CC2C-E464-19B2-F07A3D69F5D9}"/>
                </a:ext>
              </a:extLst>
            </p:cNvPr>
            <p:cNvSpPr/>
            <p:nvPr/>
          </p:nvSpPr>
          <p:spPr>
            <a:xfrm>
              <a:off x="2493709" y="3981533"/>
              <a:ext cx="74449" cy="47794"/>
            </a:xfrm>
            <a:custGeom>
              <a:avLst/>
              <a:gdLst>
                <a:gd name="connsiteX0" fmla="*/ 33255 w 74449"/>
                <a:gd name="connsiteY0" fmla="*/ 0 h 47794"/>
                <a:gd name="connsiteX1" fmla="*/ 37947 w 74449"/>
                <a:gd name="connsiteY1" fmla="*/ 1805 h 47794"/>
                <a:gd name="connsiteX2" fmla="*/ 39700 w 74449"/>
                <a:gd name="connsiteY2" fmla="*/ 5775 h 47794"/>
                <a:gd name="connsiteX3" fmla="*/ 38566 w 74449"/>
                <a:gd name="connsiteY3" fmla="*/ 8765 h 47794"/>
                <a:gd name="connsiteX4" fmla="*/ 35988 w 74449"/>
                <a:gd name="connsiteY4" fmla="*/ 9797 h 47794"/>
                <a:gd name="connsiteX5" fmla="*/ 34596 w 74449"/>
                <a:gd name="connsiteY5" fmla="*/ 9538 h 47794"/>
                <a:gd name="connsiteX6" fmla="*/ 32791 w 74449"/>
                <a:gd name="connsiteY6" fmla="*/ 8714 h 47794"/>
                <a:gd name="connsiteX7" fmla="*/ 31090 w 74449"/>
                <a:gd name="connsiteY7" fmla="*/ 6806 h 47794"/>
                <a:gd name="connsiteX8" fmla="*/ 30265 w 74449"/>
                <a:gd name="connsiteY8" fmla="*/ 3764 h 47794"/>
                <a:gd name="connsiteX9" fmla="*/ 29852 w 74449"/>
                <a:gd name="connsiteY9" fmla="*/ 4227 h 47794"/>
                <a:gd name="connsiteX10" fmla="*/ 29027 w 74449"/>
                <a:gd name="connsiteY10" fmla="*/ 6445 h 47794"/>
                <a:gd name="connsiteX11" fmla="*/ 28924 w 74449"/>
                <a:gd name="connsiteY11" fmla="*/ 7373 h 47794"/>
                <a:gd name="connsiteX12" fmla="*/ 31554 w 74449"/>
                <a:gd name="connsiteY12" fmla="*/ 14539 h 47794"/>
                <a:gd name="connsiteX13" fmla="*/ 39030 w 74449"/>
                <a:gd name="connsiteY13" fmla="*/ 22479 h 47794"/>
                <a:gd name="connsiteX14" fmla="*/ 46866 w 74449"/>
                <a:gd name="connsiteY14" fmla="*/ 31554 h 47794"/>
                <a:gd name="connsiteX15" fmla="*/ 57951 w 74449"/>
                <a:gd name="connsiteY15" fmla="*/ 15931 h 47794"/>
                <a:gd name="connsiteX16" fmla="*/ 61251 w 74449"/>
                <a:gd name="connsiteY16" fmla="*/ 16344 h 47794"/>
                <a:gd name="connsiteX17" fmla="*/ 67129 w 74449"/>
                <a:gd name="connsiteY17" fmla="*/ 17168 h 47794"/>
                <a:gd name="connsiteX18" fmla="*/ 72078 w 74449"/>
                <a:gd name="connsiteY18" fmla="*/ 13817 h 47794"/>
                <a:gd name="connsiteX19" fmla="*/ 68779 w 74449"/>
                <a:gd name="connsiteY19" fmla="*/ 8507 h 47794"/>
                <a:gd name="connsiteX20" fmla="*/ 59034 w 74449"/>
                <a:gd name="connsiteY20" fmla="*/ 4640 h 47794"/>
                <a:gd name="connsiteX21" fmla="*/ 57487 w 74449"/>
                <a:gd name="connsiteY21" fmla="*/ 4125 h 47794"/>
                <a:gd name="connsiteX22" fmla="*/ 57126 w 74449"/>
                <a:gd name="connsiteY22" fmla="*/ 3146 h 47794"/>
                <a:gd name="connsiteX23" fmla="*/ 58158 w 74449"/>
                <a:gd name="connsiteY23" fmla="*/ 1856 h 47794"/>
                <a:gd name="connsiteX24" fmla="*/ 68830 w 74449"/>
                <a:gd name="connsiteY24" fmla="*/ 5671 h 47794"/>
                <a:gd name="connsiteX25" fmla="*/ 74450 w 74449"/>
                <a:gd name="connsiteY25" fmla="*/ 14024 h 47794"/>
                <a:gd name="connsiteX26" fmla="*/ 71563 w 74449"/>
                <a:gd name="connsiteY26" fmla="*/ 20984 h 47794"/>
                <a:gd name="connsiteX27" fmla="*/ 63984 w 74449"/>
                <a:gd name="connsiteY27" fmla="*/ 23717 h 47794"/>
                <a:gd name="connsiteX28" fmla="*/ 60272 w 74449"/>
                <a:gd name="connsiteY28" fmla="*/ 23304 h 47794"/>
                <a:gd name="connsiteX29" fmla="*/ 58054 w 74449"/>
                <a:gd name="connsiteY29" fmla="*/ 22995 h 47794"/>
                <a:gd name="connsiteX30" fmla="*/ 53827 w 74449"/>
                <a:gd name="connsiteY30" fmla="*/ 24336 h 47794"/>
                <a:gd name="connsiteX31" fmla="*/ 51043 w 74449"/>
                <a:gd name="connsiteY31" fmla="*/ 27841 h 47794"/>
                <a:gd name="connsiteX32" fmla="*/ 49702 w 74449"/>
                <a:gd name="connsiteY32" fmla="*/ 31811 h 47794"/>
                <a:gd name="connsiteX33" fmla="*/ 49083 w 74449"/>
                <a:gd name="connsiteY33" fmla="*/ 35266 h 47794"/>
                <a:gd name="connsiteX34" fmla="*/ 72233 w 74449"/>
                <a:gd name="connsiteY34" fmla="*/ 41143 h 47794"/>
                <a:gd name="connsiteX35" fmla="*/ 73780 w 74449"/>
                <a:gd name="connsiteY35" fmla="*/ 42639 h 47794"/>
                <a:gd name="connsiteX36" fmla="*/ 74450 w 74449"/>
                <a:gd name="connsiteY36" fmla="*/ 44752 h 47794"/>
                <a:gd name="connsiteX37" fmla="*/ 73728 w 74449"/>
                <a:gd name="connsiteY37" fmla="*/ 46815 h 47794"/>
                <a:gd name="connsiteX38" fmla="*/ 71460 w 74449"/>
                <a:gd name="connsiteY38" fmla="*/ 47794 h 47794"/>
                <a:gd name="connsiteX39" fmla="*/ 69140 w 74449"/>
                <a:gd name="connsiteY39" fmla="*/ 47383 h 47794"/>
                <a:gd name="connsiteX40" fmla="*/ 8301 w 74449"/>
                <a:gd name="connsiteY40" fmla="*/ 32070 h 47794"/>
                <a:gd name="connsiteX41" fmla="*/ 6239 w 74449"/>
                <a:gd name="connsiteY41" fmla="*/ 31759 h 47794"/>
                <a:gd name="connsiteX42" fmla="*/ 5310 w 74449"/>
                <a:gd name="connsiteY42" fmla="*/ 32018 h 47794"/>
                <a:gd name="connsiteX43" fmla="*/ 4692 w 74449"/>
                <a:gd name="connsiteY43" fmla="*/ 33461 h 47794"/>
                <a:gd name="connsiteX44" fmla="*/ 4434 w 74449"/>
                <a:gd name="connsiteY44" fmla="*/ 37019 h 47794"/>
                <a:gd name="connsiteX45" fmla="*/ 4382 w 74449"/>
                <a:gd name="connsiteY45" fmla="*/ 38462 h 47794"/>
                <a:gd name="connsiteX46" fmla="*/ 4073 w 74449"/>
                <a:gd name="connsiteY46" fmla="*/ 39236 h 47794"/>
                <a:gd name="connsiteX47" fmla="*/ 3145 w 74449"/>
                <a:gd name="connsiteY47" fmla="*/ 39597 h 47794"/>
                <a:gd name="connsiteX48" fmla="*/ 1805 w 74449"/>
                <a:gd name="connsiteY48" fmla="*/ 39236 h 47794"/>
                <a:gd name="connsiteX49" fmla="*/ 1186 w 74449"/>
                <a:gd name="connsiteY49" fmla="*/ 38514 h 47794"/>
                <a:gd name="connsiteX50" fmla="*/ 1031 w 74449"/>
                <a:gd name="connsiteY50" fmla="*/ 37586 h 47794"/>
                <a:gd name="connsiteX51" fmla="*/ 722 w 74449"/>
                <a:gd name="connsiteY51" fmla="*/ 33770 h 47794"/>
                <a:gd name="connsiteX52" fmla="*/ 206 w 74449"/>
                <a:gd name="connsiteY52" fmla="*/ 28306 h 47794"/>
                <a:gd name="connsiteX53" fmla="*/ 0 w 74449"/>
                <a:gd name="connsiteY53" fmla="*/ 24697 h 47794"/>
                <a:gd name="connsiteX54" fmla="*/ 309 w 74449"/>
                <a:gd name="connsiteY54" fmla="*/ 23769 h 47794"/>
                <a:gd name="connsiteX55" fmla="*/ 876 w 74449"/>
                <a:gd name="connsiteY55" fmla="*/ 23356 h 47794"/>
                <a:gd name="connsiteX56" fmla="*/ 1134 w 74449"/>
                <a:gd name="connsiteY56" fmla="*/ 23304 h 47794"/>
                <a:gd name="connsiteX57" fmla="*/ 45681 w 74449"/>
                <a:gd name="connsiteY57" fmla="*/ 34286 h 47794"/>
                <a:gd name="connsiteX58" fmla="*/ 35884 w 74449"/>
                <a:gd name="connsiteY58" fmla="*/ 22582 h 47794"/>
                <a:gd name="connsiteX59" fmla="*/ 26604 w 74449"/>
                <a:gd name="connsiteY59" fmla="*/ 7166 h 47794"/>
                <a:gd name="connsiteX60" fmla="*/ 28666 w 74449"/>
                <a:gd name="connsiteY60" fmla="*/ 1907 h 47794"/>
                <a:gd name="connsiteX61" fmla="*/ 33255 w 74449"/>
                <a:gd name="connsiteY61" fmla="*/ 0 h 4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449" h="47794">
                  <a:moveTo>
                    <a:pt x="33255" y="0"/>
                  </a:moveTo>
                  <a:cubicBezTo>
                    <a:pt x="35214" y="0"/>
                    <a:pt x="36778" y="602"/>
                    <a:pt x="37947" y="1805"/>
                  </a:cubicBezTo>
                  <a:cubicBezTo>
                    <a:pt x="39115" y="2973"/>
                    <a:pt x="39700" y="4297"/>
                    <a:pt x="39700" y="5775"/>
                  </a:cubicBezTo>
                  <a:cubicBezTo>
                    <a:pt x="39700" y="7081"/>
                    <a:pt x="39322" y="8077"/>
                    <a:pt x="38566" y="8765"/>
                  </a:cubicBezTo>
                  <a:cubicBezTo>
                    <a:pt x="37809" y="9453"/>
                    <a:pt x="36950" y="9797"/>
                    <a:pt x="35988" y="9797"/>
                  </a:cubicBezTo>
                  <a:cubicBezTo>
                    <a:pt x="35575" y="9797"/>
                    <a:pt x="35111" y="9711"/>
                    <a:pt x="34596" y="9538"/>
                  </a:cubicBezTo>
                  <a:cubicBezTo>
                    <a:pt x="34046" y="9366"/>
                    <a:pt x="33444" y="9091"/>
                    <a:pt x="32791" y="8714"/>
                  </a:cubicBezTo>
                  <a:cubicBezTo>
                    <a:pt x="32138" y="8301"/>
                    <a:pt x="31571" y="7666"/>
                    <a:pt x="31090" y="6806"/>
                  </a:cubicBezTo>
                  <a:cubicBezTo>
                    <a:pt x="30608" y="5947"/>
                    <a:pt x="30333" y="4932"/>
                    <a:pt x="30265" y="3764"/>
                  </a:cubicBezTo>
                  <a:cubicBezTo>
                    <a:pt x="30024" y="4005"/>
                    <a:pt x="29887" y="4159"/>
                    <a:pt x="29852" y="4227"/>
                  </a:cubicBezTo>
                  <a:cubicBezTo>
                    <a:pt x="29440" y="4744"/>
                    <a:pt x="29165" y="5482"/>
                    <a:pt x="29027" y="6445"/>
                  </a:cubicBezTo>
                  <a:cubicBezTo>
                    <a:pt x="28959" y="6583"/>
                    <a:pt x="28924" y="6892"/>
                    <a:pt x="28924" y="7373"/>
                  </a:cubicBezTo>
                  <a:cubicBezTo>
                    <a:pt x="28924" y="9745"/>
                    <a:pt x="29801" y="12133"/>
                    <a:pt x="31554" y="14539"/>
                  </a:cubicBezTo>
                  <a:cubicBezTo>
                    <a:pt x="33272" y="16911"/>
                    <a:pt x="35764" y="19558"/>
                    <a:pt x="39030" y="22479"/>
                  </a:cubicBezTo>
                  <a:cubicBezTo>
                    <a:pt x="42845" y="26157"/>
                    <a:pt x="45457" y="29182"/>
                    <a:pt x="46866" y="31554"/>
                  </a:cubicBezTo>
                  <a:cubicBezTo>
                    <a:pt x="48241" y="21138"/>
                    <a:pt x="51936" y="15931"/>
                    <a:pt x="57951" y="15931"/>
                  </a:cubicBezTo>
                  <a:cubicBezTo>
                    <a:pt x="58948" y="15931"/>
                    <a:pt x="60048" y="16069"/>
                    <a:pt x="61251" y="16344"/>
                  </a:cubicBezTo>
                  <a:cubicBezTo>
                    <a:pt x="63520" y="16893"/>
                    <a:pt x="65479" y="17168"/>
                    <a:pt x="67129" y="17168"/>
                  </a:cubicBezTo>
                  <a:cubicBezTo>
                    <a:pt x="70428" y="17168"/>
                    <a:pt x="72078" y="16051"/>
                    <a:pt x="72078" y="13817"/>
                  </a:cubicBezTo>
                  <a:cubicBezTo>
                    <a:pt x="72078" y="11652"/>
                    <a:pt x="70978" y="9881"/>
                    <a:pt x="68779" y="8507"/>
                  </a:cubicBezTo>
                  <a:cubicBezTo>
                    <a:pt x="66579" y="7098"/>
                    <a:pt x="63331" y="5809"/>
                    <a:pt x="59034" y="4640"/>
                  </a:cubicBezTo>
                  <a:cubicBezTo>
                    <a:pt x="58244" y="4468"/>
                    <a:pt x="57728" y="4297"/>
                    <a:pt x="57487" y="4125"/>
                  </a:cubicBezTo>
                  <a:cubicBezTo>
                    <a:pt x="57247" y="3952"/>
                    <a:pt x="57126" y="3627"/>
                    <a:pt x="57126" y="3146"/>
                  </a:cubicBezTo>
                  <a:cubicBezTo>
                    <a:pt x="57126" y="2286"/>
                    <a:pt x="57470" y="1856"/>
                    <a:pt x="58158" y="1856"/>
                  </a:cubicBezTo>
                  <a:cubicBezTo>
                    <a:pt x="62179" y="2647"/>
                    <a:pt x="65737" y="3918"/>
                    <a:pt x="68830" y="5671"/>
                  </a:cubicBezTo>
                  <a:cubicBezTo>
                    <a:pt x="72577" y="7906"/>
                    <a:pt x="74450" y="10690"/>
                    <a:pt x="74450" y="14024"/>
                  </a:cubicBezTo>
                  <a:cubicBezTo>
                    <a:pt x="74450" y="16807"/>
                    <a:pt x="73488" y="19128"/>
                    <a:pt x="71563" y="20984"/>
                  </a:cubicBezTo>
                  <a:cubicBezTo>
                    <a:pt x="69604" y="22806"/>
                    <a:pt x="67077" y="23717"/>
                    <a:pt x="63984" y="23717"/>
                  </a:cubicBezTo>
                  <a:cubicBezTo>
                    <a:pt x="63227" y="23717"/>
                    <a:pt x="61990" y="23580"/>
                    <a:pt x="60272" y="23304"/>
                  </a:cubicBezTo>
                  <a:cubicBezTo>
                    <a:pt x="59584" y="23099"/>
                    <a:pt x="58845" y="22995"/>
                    <a:pt x="58054" y="22995"/>
                  </a:cubicBezTo>
                  <a:cubicBezTo>
                    <a:pt x="56439" y="22995"/>
                    <a:pt x="55030" y="23442"/>
                    <a:pt x="53827" y="24336"/>
                  </a:cubicBezTo>
                  <a:cubicBezTo>
                    <a:pt x="52589" y="25229"/>
                    <a:pt x="51661" y="26398"/>
                    <a:pt x="51043" y="27841"/>
                  </a:cubicBezTo>
                  <a:cubicBezTo>
                    <a:pt x="50424" y="29285"/>
                    <a:pt x="49977" y="30608"/>
                    <a:pt x="49702" y="31811"/>
                  </a:cubicBezTo>
                  <a:cubicBezTo>
                    <a:pt x="49393" y="32980"/>
                    <a:pt x="49186" y="34131"/>
                    <a:pt x="49083" y="35266"/>
                  </a:cubicBezTo>
                  <a:cubicBezTo>
                    <a:pt x="63623" y="38703"/>
                    <a:pt x="71339" y="40662"/>
                    <a:pt x="72233" y="41143"/>
                  </a:cubicBezTo>
                  <a:cubicBezTo>
                    <a:pt x="72852" y="41452"/>
                    <a:pt x="73367" y="41951"/>
                    <a:pt x="73780" y="42639"/>
                  </a:cubicBezTo>
                  <a:cubicBezTo>
                    <a:pt x="74227" y="43327"/>
                    <a:pt x="74450" y="44031"/>
                    <a:pt x="74450" y="44752"/>
                  </a:cubicBezTo>
                  <a:cubicBezTo>
                    <a:pt x="74450" y="45440"/>
                    <a:pt x="74209" y="46127"/>
                    <a:pt x="73728" y="46815"/>
                  </a:cubicBezTo>
                  <a:cubicBezTo>
                    <a:pt x="73281" y="47467"/>
                    <a:pt x="72525" y="47794"/>
                    <a:pt x="71460" y="47794"/>
                  </a:cubicBezTo>
                  <a:cubicBezTo>
                    <a:pt x="70910" y="47794"/>
                    <a:pt x="70136" y="47657"/>
                    <a:pt x="69140" y="47383"/>
                  </a:cubicBezTo>
                  <a:lnTo>
                    <a:pt x="8301" y="32070"/>
                  </a:lnTo>
                  <a:lnTo>
                    <a:pt x="6239" y="31759"/>
                  </a:lnTo>
                  <a:cubicBezTo>
                    <a:pt x="5826" y="31759"/>
                    <a:pt x="5517" y="31845"/>
                    <a:pt x="5310" y="32018"/>
                  </a:cubicBezTo>
                  <a:cubicBezTo>
                    <a:pt x="5070" y="32156"/>
                    <a:pt x="4864" y="32637"/>
                    <a:pt x="4692" y="33461"/>
                  </a:cubicBezTo>
                  <a:cubicBezTo>
                    <a:pt x="4520" y="34252"/>
                    <a:pt x="4434" y="35438"/>
                    <a:pt x="4434" y="37019"/>
                  </a:cubicBezTo>
                  <a:cubicBezTo>
                    <a:pt x="4434" y="37672"/>
                    <a:pt x="4417" y="38153"/>
                    <a:pt x="4382" y="38462"/>
                  </a:cubicBezTo>
                  <a:cubicBezTo>
                    <a:pt x="4348" y="38737"/>
                    <a:pt x="4245" y="38995"/>
                    <a:pt x="4073" y="39236"/>
                  </a:cubicBezTo>
                  <a:cubicBezTo>
                    <a:pt x="3867" y="39477"/>
                    <a:pt x="3558" y="39597"/>
                    <a:pt x="3145" y="39597"/>
                  </a:cubicBezTo>
                  <a:cubicBezTo>
                    <a:pt x="2561" y="39597"/>
                    <a:pt x="2114" y="39477"/>
                    <a:pt x="1805" y="39236"/>
                  </a:cubicBezTo>
                  <a:cubicBezTo>
                    <a:pt x="1461" y="38961"/>
                    <a:pt x="1255" y="38720"/>
                    <a:pt x="1186" y="38514"/>
                  </a:cubicBezTo>
                  <a:cubicBezTo>
                    <a:pt x="1117" y="38308"/>
                    <a:pt x="1066" y="37999"/>
                    <a:pt x="1031" y="37586"/>
                  </a:cubicBezTo>
                  <a:cubicBezTo>
                    <a:pt x="997" y="37002"/>
                    <a:pt x="894" y="35730"/>
                    <a:pt x="722" y="33770"/>
                  </a:cubicBezTo>
                  <a:cubicBezTo>
                    <a:pt x="516" y="31811"/>
                    <a:pt x="344" y="29990"/>
                    <a:pt x="206" y="28306"/>
                  </a:cubicBezTo>
                  <a:cubicBezTo>
                    <a:pt x="69" y="26621"/>
                    <a:pt x="0" y="25418"/>
                    <a:pt x="0" y="24697"/>
                  </a:cubicBezTo>
                  <a:cubicBezTo>
                    <a:pt x="0" y="24284"/>
                    <a:pt x="103" y="23975"/>
                    <a:pt x="309" y="23769"/>
                  </a:cubicBezTo>
                  <a:cubicBezTo>
                    <a:pt x="481" y="23528"/>
                    <a:pt x="670" y="23390"/>
                    <a:pt x="876" y="23356"/>
                  </a:cubicBezTo>
                  <a:lnTo>
                    <a:pt x="1134" y="23304"/>
                  </a:lnTo>
                  <a:lnTo>
                    <a:pt x="45681" y="34286"/>
                  </a:lnTo>
                  <a:cubicBezTo>
                    <a:pt x="44478" y="31262"/>
                    <a:pt x="41212" y="27360"/>
                    <a:pt x="35884" y="22582"/>
                  </a:cubicBezTo>
                  <a:cubicBezTo>
                    <a:pt x="29697" y="17049"/>
                    <a:pt x="26604" y="11910"/>
                    <a:pt x="26604" y="7166"/>
                  </a:cubicBezTo>
                  <a:cubicBezTo>
                    <a:pt x="26604" y="4933"/>
                    <a:pt x="27291" y="3180"/>
                    <a:pt x="28666" y="1907"/>
                  </a:cubicBezTo>
                  <a:cubicBezTo>
                    <a:pt x="30007" y="636"/>
                    <a:pt x="31536" y="0"/>
                    <a:pt x="33255" y="0"/>
                  </a:cubicBezTo>
                  <a:close/>
                </a:path>
              </a:pathLst>
            </a:custGeom>
            <a:solidFill>
              <a:srgbClr val="000000"/>
            </a:solidFill>
            <a:ln w="109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755DE9C8-448E-9CCD-03CF-15EFBD5D0DD3}"/>
                </a:ext>
              </a:extLst>
            </p:cNvPr>
            <p:cNvSpPr/>
            <p:nvPr/>
          </p:nvSpPr>
          <p:spPr>
            <a:xfrm>
              <a:off x="2487780" y="3945705"/>
              <a:ext cx="105591" cy="24489"/>
            </a:xfrm>
            <a:custGeom>
              <a:avLst/>
              <a:gdLst>
                <a:gd name="connsiteX0" fmla="*/ 104560 w 105591"/>
                <a:gd name="connsiteY0" fmla="*/ 24490 h 24489"/>
                <a:gd name="connsiteX1" fmla="*/ 102755 w 105591"/>
                <a:gd name="connsiteY1" fmla="*/ 23150 h 24489"/>
                <a:gd name="connsiteX2" fmla="*/ 52796 w 105591"/>
                <a:gd name="connsiteY2" fmla="*/ 6136 h 24489"/>
                <a:gd name="connsiteX3" fmla="*/ 3506 w 105591"/>
                <a:gd name="connsiteY3" fmla="*/ 22480 h 24489"/>
                <a:gd name="connsiteX4" fmla="*/ 1031 w 105591"/>
                <a:gd name="connsiteY4" fmla="*/ 24490 h 24489"/>
                <a:gd name="connsiteX5" fmla="*/ 0 w 105591"/>
                <a:gd name="connsiteY5" fmla="*/ 23460 h 24489"/>
                <a:gd name="connsiteX6" fmla="*/ 2114 w 105591"/>
                <a:gd name="connsiteY6" fmla="*/ 20211 h 24489"/>
                <a:gd name="connsiteX7" fmla="*/ 9074 w 105591"/>
                <a:gd name="connsiteY7" fmla="*/ 13766 h 24489"/>
                <a:gd name="connsiteX8" fmla="*/ 19850 w 105591"/>
                <a:gd name="connsiteY8" fmla="*/ 6960 h 24489"/>
                <a:gd name="connsiteX9" fmla="*/ 52796 w 105591"/>
                <a:gd name="connsiteY9" fmla="*/ 0 h 24489"/>
                <a:gd name="connsiteX10" fmla="*/ 85019 w 105591"/>
                <a:gd name="connsiteY10" fmla="*/ 6651 h 24489"/>
                <a:gd name="connsiteX11" fmla="*/ 96104 w 105591"/>
                <a:gd name="connsiteY11" fmla="*/ 13457 h 24489"/>
                <a:gd name="connsiteX12" fmla="*/ 103374 w 105591"/>
                <a:gd name="connsiteY12" fmla="*/ 20056 h 24489"/>
                <a:gd name="connsiteX13" fmla="*/ 105592 w 105591"/>
                <a:gd name="connsiteY13" fmla="*/ 23460 h 24489"/>
                <a:gd name="connsiteX14" fmla="*/ 104560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104560" y="24490"/>
                  </a:moveTo>
                  <a:cubicBezTo>
                    <a:pt x="104216" y="24490"/>
                    <a:pt x="103615" y="24043"/>
                    <a:pt x="102755" y="23150"/>
                  </a:cubicBezTo>
                  <a:cubicBezTo>
                    <a:pt x="91206" y="11807"/>
                    <a:pt x="74553" y="6136"/>
                    <a:pt x="52796" y="6136"/>
                  </a:cubicBezTo>
                  <a:cubicBezTo>
                    <a:pt x="30969" y="6136"/>
                    <a:pt x="14539" y="11584"/>
                    <a:pt x="3506" y="22480"/>
                  </a:cubicBezTo>
                  <a:cubicBezTo>
                    <a:pt x="2234" y="23819"/>
                    <a:pt x="1409" y="24490"/>
                    <a:pt x="1031" y="24490"/>
                  </a:cubicBezTo>
                  <a:cubicBezTo>
                    <a:pt x="344" y="24490"/>
                    <a:pt x="0" y="24146"/>
                    <a:pt x="0" y="23460"/>
                  </a:cubicBezTo>
                  <a:cubicBezTo>
                    <a:pt x="0" y="22979"/>
                    <a:pt x="705" y="21896"/>
                    <a:pt x="2114" y="20211"/>
                  </a:cubicBezTo>
                  <a:cubicBezTo>
                    <a:pt x="3523" y="18493"/>
                    <a:pt x="5843" y="16344"/>
                    <a:pt x="9074" y="13766"/>
                  </a:cubicBezTo>
                  <a:cubicBezTo>
                    <a:pt x="12305" y="11155"/>
                    <a:pt x="15897" y="8885"/>
                    <a:pt x="19850" y="6960"/>
                  </a:cubicBezTo>
                  <a:cubicBezTo>
                    <a:pt x="29440" y="2320"/>
                    <a:pt x="40422" y="0"/>
                    <a:pt x="52796" y="0"/>
                  </a:cubicBezTo>
                  <a:cubicBezTo>
                    <a:pt x="64688" y="0"/>
                    <a:pt x="75430" y="2217"/>
                    <a:pt x="85019" y="6651"/>
                  </a:cubicBezTo>
                  <a:cubicBezTo>
                    <a:pt x="89041" y="8542"/>
                    <a:pt x="92736" y="10810"/>
                    <a:pt x="96104" y="13457"/>
                  </a:cubicBezTo>
                  <a:cubicBezTo>
                    <a:pt x="99473" y="16104"/>
                    <a:pt x="101896" y="18303"/>
                    <a:pt x="103374" y="20056"/>
                  </a:cubicBezTo>
                  <a:cubicBezTo>
                    <a:pt x="104852" y="21810"/>
                    <a:pt x="105592" y="22943"/>
                    <a:pt x="105592" y="23460"/>
                  </a:cubicBezTo>
                  <a:cubicBezTo>
                    <a:pt x="105592" y="24146"/>
                    <a:pt x="105248" y="24490"/>
                    <a:pt x="104560" y="24490"/>
                  </a:cubicBezTo>
                  <a:close/>
                </a:path>
              </a:pathLst>
            </a:custGeom>
            <a:solidFill>
              <a:srgbClr val="000000"/>
            </a:solidFill>
            <a:ln w="1099"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1539643-063B-620D-E4E4-C430FB6BC0F1}"/>
                </a:ext>
              </a:extLst>
            </p:cNvPr>
            <p:cNvSpPr/>
            <p:nvPr/>
          </p:nvSpPr>
          <p:spPr>
            <a:xfrm>
              <a:off x="3040873" y="3338214"/>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F2E66975-F8C4-2702-9E26-0B6EB9E9764F}"/>
                </a:ext>
              </a:extLst>
            </p:cNvPr>
            <p:cNvSpPr/>
            <p:nvPr/>
          </p:nvSpPr>
          <p:spPr>
            <a:xfrm>
              <a:off x="3337486" y="3410810"/>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67E2E5BC-CAD7-C455-3174-4C27CE79CF29}"/>
                </a:ext>
              </a:extLst>
            </p:cNvPr>
            <p:cNvSpPr/>
            <p:nvPr/>
          </p:nvSpPr>
          <p:spPr>
            <a:xfrm>
              <a:off x="3634101" y="4298709"/>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4C9D5365-35C9-E4DA-6367-18B38F70D24A}"/>
                </a:ext>
              </a:extLst>
            </p:cNvPr>
            <p:cNvSpPr/>
            <p:nvPr/>
          </p:nvSpPr>
          <p:spPr>
            <a:xfrm>
              <a:off x="3930706" y="4661692"/>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DAD11E0C-94FB-CE98-2B79-F6BB14442F25}"/>
                </a:ext>
              </a:extLst>
            </p:cNvPr>
            <p:cNvSpPr/>
            <p:nvPr/>
          </p:nvSpPr>
          <p:spPr>
            <a:xfrm>
              <a:off x="4227322" y="4714466"/>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253ACE00-0F5E-D079-4D91-8E39C3C3A0B9}"/>
                </a:ext>
              </a:extLst>
            </p:cNvPr>
            <p:cNvSpPr/>
            <p:nvPr/>
          </p:nvSpPr>
          <p:spPr>
            <a:xfrm>
              <a:off x="4523938" y="4717471"/>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2" name="Freeform 81">
              <a:extLst>
                <a:ext uri="{FF2B5EF4-FFF2-40B4-BE49-F238E27FC236}">
                  <a16:creationId xmlns:a16="http://schemas.microsoft.com/office/drawing/2014/main" id="{4936DA21-68A1-83D2-3858-0ED0B2E2FF9C}"/>
                </a:ext>
              </a:extLst>
            </p:cNvPr>
            <p:cNvSpPr/>
            <p:nvPr/>
          </p:nvSpPr>
          <p:spPr>
            <a:xfrm>
              <a:off x="4820542" y="4717526"/>
              <a:ext cx="4402" cy="4402"/>
            </a:xfrm>
            <a:custGeom>
              <a:avLst/>
              <a:gdLst>
                <a:gd name="connsiteX0" fmla="*/ 4402 w 4402"/>
                <a:gd name="connsiteY0" fmla="*/ 2201 h 4402"/>
                <a:gd name="connsiteX1" fmla="*/ 2201 w 4402"/>
                <a:gd name="connsiteY1" fmla="*/ 4403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3"/>
                    <a:pt x="2201" y="4403"/>
                  </a:cubicBezTo>
                  <a:cubicBezTo>
                    <a:pt x="986" y="4403"/>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gr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85B256A-20BE-9003-3DB2-32A1BD75D909}"/>
                  </a:ext>
                </a:extLst>
              </p:cNvPr>
              <p:cNvSpPr>
                <a:spLocks noGrp="1"/>
              </p:cNvSpPr>
              <p:nvPr>
                <p:ph type="body" sz="quarter" idx="13"/>
              </p:nvPr>
            </p:nvSpPr>
            <p:spPr/>
            <p:txBody>
              <a:bodyPr/>
              <a:lstStyle/>
              <a:p>
                <a:r>
                  <a:rPr lang="de-DE" b="1" dirty="0">
                    <a:solidFill>
                      <a:schemeClr val="accent4"/>
                    </a:solidFill>
                  </a:rPr>
                  <a:t>Beispiel (</a:t>
                </a:r>
                <a14:m>
                  <m:oMath xmlns:m="http://schemas.openxmlformats.org/officeDocument/2006/math">
                    <m:r>
                      <a:rPr lang="de-DE" b="1" i="1" smtClean="0">
                        <a:solidFill>
                          <a:schemeClr val="accent4"/>
                        </a:solidFill>
                        <a:latin typeface="Cambria Math" panose="02040503050406030204" pitchFamily="18" charset="0"/>
                      </a:rPr>
                      <m:t>𝟔</m:t>
                    </m:r>
                  </m:oMath>
                </a14:m>
                <a:r>
                  <a:rPr lang="de-DE" b="1" dirty="0">
                    <a:solidFill>
                      <a:schemeClr val="accent4"/>
                    </a:solidFill>
                  </a:rPr>
                  <a:t> aus </a:t>
                </a:r>
                <a14:m>
                  <m:oMath xmlns:m="http://schemas.openxmlformats.org/officeDocument/2006/math">
                    <m:r>
                      <a:rPr lang="de-DE" b="1" i="1" dirty="0" smtClean="0">
                        <a:solidFill>
                          <a:schemeClr val="accent4"/>
                        </a:solidFill>
                        <a:latin typeface="Cambria Math" panose="02040503050406030204" pitchFamily="18" charset="0"/>
                      </a:rPr>
                      <m:t>𝟒𝟗</m:t>
                    </m:r>
                  </m:oMath>
                </a14:m>
                <a:r>
                  <a:rPr lang="de-DE" b="1" dirty="0">
                    <a:solidFill>
                      <a:schemeClr val="accent4"/>
                    </a:solidFill>
                  </a:rPr>
                  <a:t>)</a:t>
                </a:r>
                <a:r>
                  <a:rPr lang="de-DE" dirty="0"/>
                  <a:t>. Wie wahrscheinlich ist es, beim Lotto-Tippspiel „</a:t>
                </a:r>
                <a14:m>
                  <m:oMath xmlns:m="http://schemas.openxmlformats.org/officeDocument/2006/math">
                    <m:r>
                      <a:rPr lang="de-DE" b="0" i="1" smtClean="0">
                        <a:latin typeface="Cambria Math" panose="02040503050406030204" pitchFamily="18" charset="0"/>
                      </a:rPr>
                      <m:t>6</m:t>
                    </m:r>
                  </m:oMath>
                </a14:m>
                <a:r>
                  <a:rPr lang="de-DE" dirty="0"/>
                  <a:t> aus </a:t>
                </a:r>
                <a14:m>
                  <m:oMath xmlns:m="http://schemas.openxmlformats.org/officeDocument/2006/math">
                    <m:r>
                      <a:rPr lang="de-DE" b="0" i="1" smtClean="0">
                        <a:latin typeface="Cambria Math" panose="02040503050406030204" pitchFamily="18" charset="0"/>
                      </a:rPr>
                      <m:t>49</m:t>
                    </m:r>
                  </m:oMath>
                </a14:m>
                <a:r>
                  <a:rPr lang="de-DE" dirty="0"/>
                  <a:t>“ genau drei Richtige zu erzielen?</a:t>
                </a:r>
              </a:p>
              <a:p>
                <a:r>
                  <a:rPr lang="de-DE" b="1" dirty="0"/>
                  <a:t>Lösung</a:t>
                </a:r>
                <a:r>
                  <a:rPr lang="de-DE" dirty="0"/>
                  <a:t>. Die Anzahl der richtigen Zahlen ist hypergeometrisch verteilt mit </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=6</m:t>
                    </m:r>
                  </m:oMath>
                </a14:m>
                <a:r>
                  <a:rPr lang="de-DE" dirty="0"/>
                  <a:t> richtigen Zahlen</a:t>
                </a:r>
              </a:p>
              <a:p>
                <a:pPr lvl="1"/>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=49−6=43</m:t>
                    </m:r>
                  </m:oMath>
                </a14:m>
                <a:r>
                  <a:rPr lang="de-DE" dirty="0"/>
                  <a:t> falschen Zahlen („Nieten“)</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=6</m:t>
                    </m:r>
                  </m:oMath>
                </a14:m>
                <a:r>
                  <a:rPr lang="de-DE" dirty="0"/>
                  <a:t> sequentiell gezogenen Zahlen</a:t>
                </a:r>
              </a:p>
              <a:p>
                <a:pPr marL="268287" lvl="1" indent="0">
                  <a:buNone/>
                </a:pPr>
                <a:r>
                  <a:rPr lang="de-DE" dirty="0"/>
                  <a:t>Daher ist die Wahrscheinlichkeit genau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3;6,43,6</m:t>
                        </m:r>
                      </m:e>
                    </m:d>
                    <m:r>
                      <a:rPr lang="en-US" b="0" i="1" smtClean="0">
                        <a:latin typeface="Cambria Math" panose="02040503050406030204" pitchFamily="18" charset="0"/>
                      </a:rPr>
                      <m:t>=1.76504%</m:t>
                    </m:r>
                  </m:oMath>
                </a14:m>
                <a:r>
                  <a:rPr lang="de-DE" dirty="0"/>
                  <a:t>.</a:t>
                </a:r>
              </a:p>
            </p:txBody>
          </p:sp>
        </mc:Choice>
        <mc:Fallback xmlns="">
          <p:sp>
            <p:nvSpPr>
              <p:cNvPr id="2" name="Text Placeholder 1">
                <a:extLst>
                  <a:ext uri="{FF2B5EF4-FFF2-40B4-BE49-F238E27FC236}">
                    <a16:creationId xmlns:a16="http://schemas.microsoft.com/office/drawing/2014/main" id="{485B256A-20BE-9003-3DB2-32A1BD75D90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E1EDF60-2FEE-AAC4-BA12-3FFC215C21E5}"/>
              </a:ext>
            </a:extLst>
          </p:cNvPr>
          <p:cNvSpPr>
            <a:spLocks noGrp="1"/>
          </p:cNvSpPr>
          <p:nvPr>
            <p:ph type="title"/>
          </p:nvPr>
        </p:nvSpPr>
        <p:spPr/>
        <p:txBody>
          <a:bodyPr/>
          <a:lstStyle/>
          <a:p>
            <a:r>
              <a:rPr lang="de-DE" dirty="0"/>
              <a:t>Beispiel: Hypergeometrische Verteilung</a:t>
            </a:r>
          </a:p>
        </p:txBody>
      </p:sp>
      <p:grpSp>
        <p:nvGrpSpPr>
          <p:cNvPr id="90" name="Group 89">
            <a:extLst>
              <a:ext uri="{FF2B5EF4-FFF2-40B4-BE49-F238E27FC236}">
                <a16:creationId xmlns:a16="http://schemas.microsoft.com/office/drawing/2014/main" id="{A0BD14D6-253A-3CE4-4C64-E550FC73E949}"/>
              </a:ext>
            </a:extLst>
          </p:cNvPr>
          <p:cNvGrpSpPr/>
          <p:nvPr/>
        </p:nvGrpSpPr>
        <p:grpSpPr>
          <a:xfrm>
            <a:off x="2924429" y="3340416"/>
            <a:ext cx="237290" cy="1379311"/>
            <a:chOff x="2924429" y="3340416"/>
            <a:chExt cx="237290" cy="1379311"/>
          </a:xfrm>
        </p:grpSpPr>
        <p:sp>
          <p:nvSpPr>
            <p:cNvPr id="62" name="Freeform 61">
              <a:extLst>
                <a:ext uri="{FF2B5EF4-FFF2-40B4-BE49-F238E27FC236}">
                  <a16:creationId xmlns:a16="http://schemas.microsoft.com/office/drawing/2014/main" id="{4636FF8A-2733-5238-0CE0-334BBFE0E58E}"/>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 name="connsiteX5" fmla="*/ 0 w 237290"/>
                <a:gd name="connsiteY5" fmla="*/ 0 h 13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0" h="1379311">
                  <a:moveTo>
                    <a:pt x="0" y="0"/>
                  </a:moveTo>
                  <a:lnTo>
                    <a:pt x="0" y="1379312"/>
                  </a:lnTo>
                  <a:lnTo>
                    <a:pt x="237290" y="1379312"/>
                  </a:lnTo>
                  <a:lnTo>
                    <a:pt x="237290"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19493257-39E0-23D9-DDC0-50E01B05F485}"/>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0" h="1379311">
                  <a:moveTo>
                    <a:pt x="0" y="0"/>
                  </a:moveTo>
                  <a:lnTo>
                    <a:pt x="0" y="1379312"/>
                  </a:lnTo>
                  <a:lnTo>
                    <a:pt x="237290" y="1379312"/>
                  </a:lnTo>
                  <a:lnTo>
                    <a:pt x="237290" y="0"/>
                  </a:lnTo>
                  <a:lnTo>
                    <a:pt x="0" y="0"/>
                  </a:lnTo>
                </a:path>
              </a:pathLst>
            </a:custGeom>
            <a:noFill/>
            <a:ln w="4397" cap="rnd">
              <a:solidFill>
                <a:srgbClr val="000000"/>
              </a:solidFill>
              <a:prstDash val="solid"/>
              <a:round/>
            </a:ln>
          </p:spPr>
          <p:txBody>
            <a:bodyPr rtlCol="0" anchor="ctr"/>
            <a:lstStyle/>
            <a:p>
              <a:endParaRPr lang="de-DE"/>
            </a:p>
          </p:txBody>
        </p:sp>
      </p:grpSp>
      <p:grpSp>
        <p:nvGrpSpPr>
          <p:cNvPr id="89" name="Group 88">
            <a:extLst>
              <a:ext uri="{FF2B5EF4-FFF2-40B4-BE49-F238E27FC236}">
                <a16:creationId xmlns:a16="http://schemas.microsoft.com/office/drawing/2014/main" id="{081F681D-9377-46F0-2CD5-C14B855BB68A}"/>
              </a:ext>
            </a:extLst>
          </p:cNvPr>
          <p:cNvGrpSpPr/>
          <p:nvPr/>
        </p:nvGrpSpPr>
        <p:grpSpPr>
          <a:xfrm>
            <a:off x="3221042" y="3413011"/>
            <a:ext cx="237289" cy="1306716"/>
            <a:chOff x="3221042" y="3413011"/>
            <a:chExt cx="237289" cy="1306716"/>
          </a:xfrm>
        </p:grpSpPr>
        <p:sp>
          <p:nvSpPr>
            <p:cNvPr id="64" name="Freeform 63">
              <a:extLst>
                <a:ext uri="{FF2B5EF4-FFF2-40B4-BE49-F238E27FC236}">
                  <a16:creationId xmlns:a16="http://schemas.microsoft.com/office/drawing/2014/main" id="{1938A804-A33F-9983-1EA2-C214574A2378}"/>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 name="connsiteX5" fmla="*/ 0 w 237289"/>
                <a:gd name="connsiteY5" fmla="*/ 0 h 130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9" h="1306716">
                  <a:moveTo>
                    <a:pt x="0" y="0"/>
                  </a:moveTo>
                  <a:lnTo>
                    <a:pt x="0" y="1306716"/>
                  </a:lnTo>
                  <a:lnTo>
                    <a:pt x="237289" y="1306716"/>
                  </a:lnTo>
                  <a:lnTo>
                    <a:pt x="237289"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8DC32805-0FE6-CE61-C713-3E44EC673201}"/>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9" h="1306716">
                  <a:moveTo>
                    <a:pt x="0" y="0"/>
                  </a:moveTo>
                  <a:lnTo>
                    <a:pt x="0" y="1306716"/>
                  </a:lnTo>
                  <a:lnTo>
                    <a:pt x="237289" y="1306716"/>
                  </a:lnTo>
                  <a:lnTo>
                    <a:pt x="237289" y="0"/>
                  </a:lnTo>
                  <a:lnTo>
                    <a:pt x="0" y="0"/>
                  </a:lnTo>
                </a:path>
              </a:pathLst>
            </a:custGeom>
            <a:noFill/>
            <a:ln w="4397" cap="rnd">
              <a:solidFill>
                <a:srgbClr val="000000"/>
              </a:solidFill>
              <a:prstDash val="solid"/>
              <a:round/>
            </a:ln>
          </p:spPr>
          <p:txBody>
            <a:bodyPr rtlCol="0" anchor="ctr"/>
            <a:lstStyle/>
            <a:p>
              <a:endParaRPr lang="de-DE"/>
            </a:p>
          </p:txBody>
        </p:sp>
      </p:grpSp>
      <p:grpSp>
        <p:nvGrpSpPr>
          <p:cNvPr id="88" name="Group 87">
            <a:extLst>
              <a:ext uri="{FF2B5EF4-FFF2-40B4-BE49-F238E27FC236}">
                <a16:creationId xmlns:a16="http://schemas.microsoft.com/office/drawing/2014/main" id="{0D0685AE-6BFA-7406-8294-1EE9F19D92E0}"/>
              </a:ext>
            </a:extLst>
          </p:cNvPr>
          <p:cNvGrpSpPr/>
          <p:nvPr/>
        </p:nvGrpSpPr>
        <p:grpSpPr>
          <a:xfrm>
            <a:off x="3517654" y="4300910"/>
            <a:ext cx="237294" cy="418817"/>
            <a:chOff x="3517654" y="4300910"/>
            <a:chExt cx="237294" cy="418817"/>
          </a:xfrm>
        </p:grpSpPr>
        <p:sp>
          <p:nvSpPr>
            <p:cNvPr id="66" name="Freeform 65">
              <a:extLst>
                <a:ext uri="{FF2B5EF4-FFF2-40B4-BE49-F238E27FC236}">
                  <a16:creationId xmlns:a16="http://schemas.microsoft.com/office/drawing/2014/main" id="{312B0360-CA70-62B1-0176-79CFDA8A48F4}"/>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 name="connsiteX5" fmla="*/ 0 w 237294"/>
                <a:gd name="connsiteY5" fmla="*/ 0 h 41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4" h="418817">
                  <a:moveTo>
                    <a:pt x="0" y="0"/>
                  </a:moveTo>
                  <a:lnTo>
                    <a:pt x="0" y="418817"/>
                  </a:lnTo>
                  <a:lnTo>
                    <a:pt x="237295" y="418817"/>
                  </a:lnTo>
                  <a:lnTo>
                    <a:pt x="237295"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CC659749-5B58-23F6-E399-4BA43A6F668D}"/>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4" h="418817">
                  <a:moveTo>
                    <a:pt x="0" y="0"/>
                  </a:moveTo>
                  <a:lnTo>
                    <a:pt x="0" y="418817"/>
                  </a:lnTo>
                  <a:lnTo>
                    <a:pt x="237295" y="418817"/>
                  </a:lnTo>
                  <a:lnTo>
                    <a:pt x="237295" y="0"/>
                  </a:lnTo>
                  <a:lnTo>
                    <a:pt x="0" y="0"/>
                  </a:lnTo>
                </a:path>
              </a:pathLst>
            </a:custGeom>
            <a:noFill/>
            <a:ln w="4397" cap="rnd">
              <a:solidFill>
                <a:srgbClr val="000000"/>
              </a:solidFill>
              <a:prstDash val="solid"/>
              <a:round/>
            </a:ln>
          </p:spPr>
          <p:txBody>
            <a:bodyPr rtlCol="0" anchor="ctr"/>
            <a:lstStyle/>
            <a:p>
              <a:endParaRPr lang="de-DE"/>
            </a:p>
          </p:txBody>
        </p:sp>
      </p:grpSp>
      <p:grpSp>
        <p:nvGrpSpPr>
          <p:cNvPr id="87" name="Group 86">
            <a:extLst>
              <a:ext uri="{FF2B5EF4-FFF2-40B4-BE49-F238E27FC236}">
                <a16:creationId xmlns:a16="http://schemas.microsoft.com/office/drawing/2014/main" id="{26A30174-1F43-694C-1843-3FADEA2E4D04}"/>
              </a:ext>
            </a:extLst>
          </p:cNvPr>
          <p:cNvGrpSpPr/>
          <p:nvPr/>
        </p:nvGrpSpPr>
        <p:grpSpPr>
          <a:xfrm>
            <a:off x="3814261" y="4663893"/>
            <a:ext cx="237292" cy="55834"/>
            <a:chOff x="3814261" y="4663893"/>
            <a:chExt cx="237292" cy="55834"/>
          </a:xfrm>
        </p:grpSpPr>
        <p:sp>
          <p:nvSpPr>
            <p:cNvPr id="68" name="Freeform 67">
              <a:extLst>
                <a:ext uri="{FF2B5EF4-FFF2-40B4-BE49-F238E27FC236}">
                  <a16:creationId xmlns:a16="http://schemas.microsoft.com/office/drawing/2014/main" id="{4F62099C-04EE-8AC9-0EBA-AB15455B20A9}"/>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 name="connsiteX5" fmla="*/ 0 w 237292"/>
                <a:gd name="connsiteY5" fmla="*/ 0 h 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834">
                  <a:moveTo>
                    <a:pt x="0" y="0"/>
                  </a:moveTo>
                  <a:lnTo>
                    <a:pt x="0" y="55834"/>
                  </a:lnTo>
                  <a:lnTo>
                    <a:pt x="237293" y="55834"/>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8E7B2CF8-162E-CDAE-7B97-C864A97916B3}"/>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834">
                  <a:moveTo>
                    <a:pt x="0" y="0"/>
                  </a:moveTo>
                  <a:lnTo>
                    <a:pt x="0" y="55834"/>
                  </a:lnTo>
                  <a:lnTo>
                    <a:pt x="237293" y="55834"/>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6" name="Group 85">
            <a:extLst>
              <a:ext uri="{FF2B5EF4-FFF2-40B4-BE49-F238E27FC236}">
                <a16:creationId xmlns:a16="http://schemas.microsoft.com/office/drawing/2014/main" id="{55386436-DD2E-0258-B78D-70BBDF839792}"/>
              </a:ext>
            </a:extLst>
          </p:cNvPr>
          <p:cNvGrpSpPr/>
          <p:nvPr/>
        </p:nvGrpSpPr>
        <p:grpSpPr>
          <a:xfrm>
            <a:off x="4110877" y="4716668"/>
            <a:ext cx="237292" cy="3059"/>
            <a:chOff x="4110877" y="4716668"/>
            <a:chExt cx="237292" cy="3059"/>
          </a:xfrm>
        </p:grpSpPr>
        <p:sp>
          <p:nvSpPr>
            <p:cNvPr id="70" name="Freeform 69">
              <a:extLst>
                <a:ext uri="{FF2B5EF4-FFF2-40B4-BE49-F238E27FC236}">
                  <a16:creationId xmlns:a16="http://schemas.microsoft.com/office/drawing/2014/main" id="{44E97298-DA92-1DCE-30F4-43432DAA4CF7}"/>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 name="connsiteX5" fmla="*/ 0 w 237292"/>
                <a:gd name="connsiteY5" fmla="*/ 0 h 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3059">
                  <a:moveTo>
                    <a:pt x="0" y="0"/>
                  </a:moveTo>
                  <a:lnTo>
                    <a:pt x="0" y="3060"/>
                  </a:lnTo>
                  <a:lnTo>
                    <a:pt x="237293" y="3060"/>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D4645321-71F7-29AF-C6AB-63BF408B1429}"/>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3059">
                  <a:moveTo>
                    <a:pt x="0" y="0"/>
                  </a:moveTo>
                  <a:lnTo>
                    <a:pt x="0" y="3060"/>
                  </a:lnTo>
                  <a:lnTo>
                    <a:pt x="237293" y="3060"/>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5" name="Group 84">
            <a:extLst>
              <a:ext uri="{FF2B5EF4-FFF2-40B4-BE49-F238E27FC236}">
                <a16:creationId xmlns:a16="http://schemas.microsoft.com/office/drawing/2014/main" id="{83AC54A1-967A-BC5F-3CF2-7F74DD5FA85B}"/>
              </a:ext>
            </a:extLst>
          </p:cNvPr>
          <p:cNvGrpSpPr/>
          <p:nvPr/>
        </p:nvGrpSpPr>
        <p:grpSpPr>
          <a:xfrm>
            <a:off x="4407492" y="4719672"/>
            <a:ext cx="237292" cy="55"/>
            <a:chOff x="4407492" y="4719672"/>
            <a:chExt cx="237292" cy="55"/>
          </a:xfrm>
        </p:grpSpPr>
        <p:sp>
          <p:nvSpPr>
            <p:cNvPr id="72" name="Freeform 71">
              <a:extLst>
                <a:ext uri="{FF2B5EF4-FFF2-40B4-BE49-F238E27FC236}">
                  <a16:creationId xmlns:a16="http://schemas.microsoft.com/office/drawing/2014/main" id="{FC3D5904-0728-D137-4876-06DCDD744582}"/>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 name="connsiteX5" fmla="*/ 0 w 237292"/>
                <a:gd name="connsiteY5" fmla="*/ 0 h 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
                  <a:moveTo>
                    <a:pt x="0" y="0"/>
                  </a:moveTo>
                  <a:lnTo>
                    <a:pt x="0" y="55"/>
                  </a:lnTo>
                  <a:lnTo>
                    <a:pt x="237293" y="55"/>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770E9135-E76A-FD3D-27B6-DC6FC304A665}"/>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
                  <a:moveTo>
                    <a:pt x="0" y="0"/>
                  </a:moveTo>
                  <a:lnTo>
                    <a:pt x="0" y="55"/>
                  </a:lnTo>
                  <a:lnTo>
                    <a:pt x="237293" y="55"/>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4" name="Group 83">
            <a:extLst>
              <a:ext uri="{FF2B5EF4-FFF2-40B4-BE49-F238E27FC236}">
                <a16:creationId xmlns:a16="http://schemas.microsoft.com/office/drawing/2014/main" id="{900A7880-F7FE-7218-539A-5EDAD2C59E9F}"/>
              </a:ext>
            </a:extLst>
          </p:cNvPr>
          <p:cNvGrpSpPr/>
          <p:nvPr/>
        </p:nvGrpSpPr>
        <p:grpSpPr>
          <a:xfrm>
            <a:off x="4704108" y="4719727"/>
            <a:ext cx="237281" cy="1100"/>
            <a:chOff x="4704108" y="4719727"/>
            <a:chExt cx="237281" cy="1100"/>
          </a:xfrm>
        </p:grpSpPr>
        <p:sp>
          <p:nvSpPr>
            <p:cNvPr id="74" name="Freeform 73">
              <a:extLst>
                <a:ext uri="{FF2B5EF4-FFF2-40B4-BE49-F238E27FC236}">
                  <a16:creationId xmlns:a16="http://schemas.microsoft.com/office/drawing/2014/main" id="{09DE8180-FD87-06CB-6274-D8BB3DEE0709}"/>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 name="connsiteX5" fmla="*/ 0 w 237281"/>
                <a:gd name="connsiteY5" fmla="*/ 0 h 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1" h="1100">
                  <a:moveTo>
                    <a:pt x="0" y="0"/>
                  </a:moveTo>
                  <a:lnTo>
                    <a:pt x="0" y="0"/>
                  </a:lnTo>
                  <a:lnTo>
                    <a:pt x="237282" y="0"/>
                  </a:lnTo>
                  <a:lnTo>
                    <a:pt x="237282"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B0751DB8-A6E0-7530-2CAA-BF95E47723D7}"/>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1" h="1100">
                  <a:moveTo>
                    <a:pt x="0" y="0"/>
                  </a:moveTo>
                  <a:lnTo>
                    <a:pt x="0" y="0"/>
                  </a:lnTo>
                  <a:lnTo>
                    <a:pt x="237282" y="0"/>
                  </a:lnTo>
                  <a:lnTo>
                    <a:pt x="237282" y="0"/>
                  </a:lnTo>
                  <a:lnTo>
                    <a:pt x="0" y="0"/>
                  </a:lnTo>
                </a:path>
              </a:pathLst>
            </a:custGeom>
            <a:noFill/>
            <a:ln w="4397" cap="rnd">
              <a:solidFill>
                <a:srgbClr val="000000"/>
              </a:solidFill>
              <a:prstDash val="solid"/>
              <a:round/>
            </a:ln>
          </p:spPr>
          <p:txBody>
            <a:bodyPr rtlCol="0" anchor="ctr"/>
            <a:lstStyle/>
            <a:p>
              <a:endParaRPr lang="de-DE"/>
            </a:p>
          </p:txBody>
        </p:sp>
      </p:grpSp>
      <p:pic>
        <p:nvPicPr>
          <p:cNvPr id="3074" name="Picture 2" descr="Spielschein Lotto 6 aus 49; ">
            <a:extLst>
              <a:ext uri="{FF2B5EF4-FFF2-40B4-BE49-F238E27FC236}">
                <a16:creationId xmlns:a16="http://schemas.microsoft.com/office/drawing/2014/main" id="{B4428F04-DECA-F323-864A-87D3D0C3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1" y="1239837"/>
            <a:ext cx="1675160" cy="10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49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dissolv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down)">
                                      <p:cBhvr>
                                        <p:cTn id="45" dur="500"/>
                                        <p:tgtEl>
                                          <p:spTgt spid="9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down)">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wipe(down)">
                                      <p:cBhvr>
                                        <p:cTn id="7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Satz (Bedingte Binomialverteilung)</a:t>
                </a:r>
                <a:r>
                  <a:rPr lang="de-DE" dirty="0"/>
                  <a:t>. Seien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zwei unabhängige binomialverteilte Zufallsvariablen mit den Parametern </a:t>
                </a:r>
                <a14:m>
                  <m:oMath xmlns:m="http://schemas.openxmlformats.org/officeDocument/2006/math">
                    <m:r>
                      <a:rPr lang="en-US" b="0" i="1" smtClean="0">
                        <a:latin typeface="Cambria Math" panose="02040503050406030204" pitchFamily="18" charset="0"/>
                      </a:rPr>
                      <m:t>𝑛</m:t>
                    </m:r>
                  </m:oMath>
                </a14:m>
                <a:r>
                  <a:rPr lang="de-DE" dirty="0"/>
                  <a:t>,</a:t>
                </a:r>
                <a:r>
                  <a:rPr lang="en-US" dirty="0"/>
                  <a:t> </a:t>
                </a:r>
                <a14:m>
                  <m:oMath xmlns:m="http://schemas.openxmlformats.org/officeDocument/2006/math">
                    <m:r>
                      <a:rPr lang="en-US" b="0" i="1" smtClean="0">
                        <a:latin typeface="Cambria Math" panose="02040503050406030204" pitchFamily="18" charset="0"/>
                      </a:rPr>
                      <m:t>𝑚</m:t>
                    </m:r>
                  </m:oMath>
                </a14:m>
                <a:r>
                  <a:rPr lang="de-DE" dirty="0"/>
                  <a:t> und </a:t>
                </a:r>
                <a14:m>
                  <m:oMath xmlns:m="http://schemas.openxmlformats.org/officeDocument/2006/math">
                    <m:r>
                      <a:rPr lang="en-US" b="0" i="1" smtClean="0">
                        <a:latin typeface="Cambria Math" panose="02040503050406030204" pitchFamily="18" charset="0"/>
                      </a:rPr>
                      <m:t>𝑝</m:t>
                    </m:r>
                  </m:oMath>
                </a14:m>
                <a:r>
                  <a:rPr lang="de-DE" dirty="0"/>
                  <a:t>. Dann gilt für die bedingte Wahrscheinlichkeit von </a:t>
                </a:r>
                <a14:m>
                  <m:oMath xmlns:m="http://schemas.openxmlformats.org/officeDocument/2006/math">
                    <m:r>
                      <a:rPr lang="en-US" b="0" i="1" smtClean="0">
                        <a:latin typeface="Cambria Math" panose="02040503050406030204" pitchFamily="18" charset="0"/>
                      </a:rPr>
                      <m:t>𝑋</m:t>
                    </m:r>
                  </m:oMath>
                </a14:m>
                <a:r>
                  <a:rPr lang="de-DE" dirty="0"/>
                  <a:t> gegeben, dass die Summe von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eine feste Zahl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oMath>
                </a14:m>
                <a:r>
                  <a:rPr lang="de-DE" dirty="0"/>
                  <a:t> ist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0" smtClean="0">
                          <a:latin typeface="Cambria Math" panose="02040503050406030204" pitchFamily="18" charset="0"/>
                        </a:rPr>
                        <m:t>=</m:t>
                      </m:r>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𝑘</m:t>
                          </m:r>
                        </m:e>
                      </m:d>
                    </m:oMath>
                  </m:oMathPara>
                </a14:m>
                <a:endParaRPr lang="de-DE" b="1" dirty="0">
                  <a:solidFill>
                    <a:schemeClr val="accent2"/>
                  </a:solidFill>
                </a:endParaRPr>
              </a:p>
              <a:p>
                <a:r>
                  <a:rPr lang="de-DE" b="1" dirty="0"/>
                  <a:t>Beweis</a:t>
                </a:r>
                <a:r>
                  <a:rPr lang="de-DE" dirty="0"/>
                  <a:t>: Für alle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𝑘</m:t>
                        </m:r>
                      </m:e>
                    </m:d>
                  </m:oMath>
                </a14:m>
                <a:endParaRPr lang="de-DE" b="1"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r="-1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und Binomial-Verteilung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683568" y="2765293"/>
                <a:ext cx="5924670"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e>
                          </m:d>
                        </m:num>
                        <m:den>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den>
                      </m:f>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683568" y="2765293"/>
                <a:ext cx="5924670" cy="5750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9B0370-9AFA-469A-9A6B-709BEC9E1194}"/>
                  </a:ext>
                </a:extLst>
              </p:cNvPr>
              <p:cNvSpPr txBox="1"/>
              <p:nvPr/>
            </p:nvSpPr>
            <p:spPr bwMode="gray">
              <a:xfrm>
                <a:off x="1281550" y="3340387"/>
                <a:ext cx="5810730"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𝑖</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b="0" i="1" smtClean="0">
                                  <a:latin typeface="Cambria Math" panose="02040503050406030204" pitchFamily="18" charset="0"/>
                                </a:rPr>
                                <m:t>𝑚</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d>
                            </m:sup>
                          </m:sSup>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sup>
                          </m:sSup>
                        </m:den>
                      </m:f>
                    </m:oMath>
                  </m:oMathPara>
                </a14:m>
                <a:endParaRPr lang="de-DE" sz="1400" dirty="0"/>
              </a:p>
            </p:txBody>
          </p:sp>
        </mc:Choice>
        <mc:Fallback xmlns="">
          <p:sp>
            <p:nvSpPr>
              <p:cNvPr id="14" name="TextBox 13">
                <a:extLst>
                  <a:ext uri="{FF2B5EF4-FFF2-40B4-BE49-F238E27FC236}">
                    <a16:creationId xmlns:a16="http://schemas.microsoft.com/office/drawing/2014/main" id="{9C9B0370-9AFA-469A-9A6B-709BEC9E1194}"/>
                  </a:ext>
                </a:extLst>
              </p:cNvPr>
              <p:cNvSpPr txBox="1">
                <a:spLocks noRot="1" noChangeAspect="1" noMove="1" noResize="1" noEditPoints="1" noAdjustHandles="1" noChangeArrowheads="1" noChangeShapeType="1" noTextEdit="1"/>
              </p:cNvSpPr>
              <p:nvPr/>
            </p:nvSpPr>
            <p:spPr bwMode="gray">
              <a:xfrm>
                <a:off x="1281550" y="3340387"/>
                <a:ext cx="5810730" cy="792589"/>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68A64E-B7AD-DD15-24F9-17D280D39889}"/>
                  </a:ext>
                </a:extLst>
              </p:cNvPr>
              <p:cNvSpPr txBox="1"/>
              <p:nvPr/>
            </p:nvSpPr>
            <p:spPr bwMode="gray">
              <a:xfrm>
                <a:off x="1281550" y="4118914"/>
                <a:ext cx="4226554"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den>
                      </m:f>
                      <m:r>
                        <a:rPr lang="en-US" sz="1400" b="0" i="1" smtClean="0">
                          <a:latin typeface="Cambria Math" panose="02040503050406030204" pitchFamily="18" charset="0"/>
                        </a:rPr>
                        <m:t>=</m:t>
                      </m:r>
                      <m:r>
                        <m:rPr>
                          <m:sty m:val="p"/>
                        </m:rPr>
                        <a:rPr lang="en-US" sz="1400" b="0" i="0" smtClean="0">
                          <a:latin typeface="Cambria Math" panose="02040503050406030204" pitchFamily="18" charset="0"/>
                        </a:rPr>
                        <m:t>Hyp</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𝑘</m:t>
                          </m:r>
                        </m:e>
                      </m:d>
                    </m:oMath>
                  </m:oMathPara>
                </a14:m>
                <a:endParaRPr lang="de-DE" sz="1400" dirty="0"/>
              </a:p>
            </p:txBody>
          </p:sp>
        </mc:Choice>
        <mc:Fallback xmlns="">
          <p:sp>
            <p:nvSpPr>
              <p:cNvPr id="15" name="TextBox 14">
                <a:extLst>
                  <a:ext uri="{FF2B5EF4-FFF2-40B4-BE49-F238E27FC236}">
                    <a16:creationId xmlns:a16="http://schemas.microsoft.com/office/drawing/2014/main" id="{BB68A64E-B7AD-DD15-24F9-17D280D39889}"/>
                  </a:ext>
                </a:extLst>
              </p:cNvPr>
              <p:cNvSpPr txBox="1">
                <a:spLocks noRot="1" noChangeAspect="1" noMove="1" noResize="1" noEditPoints="1" noAdjustHandles="1" noChangeArrowheads="1" noChangeShapeType="1" noTextEdit="1"/>
              </p:cNvSpPr>
              <p:nvPr/>
            </p:nvSpPr>
            <p:spPr bwMode="gray">
              <a:xfrm>
                <a:off x="1281550" y="4118914"/>
                <a:ext cx="4226554" cy="792589"/>
              </a:xfrm>
              <a:prstGeom prst="rect">
                <a:avLst/>
              </a:prstGeom>
              <a:blipFill>
                <a:blip r:embed="rId5"/>
                <a:stretch>
                  <a:fillRect b="-1587"/>
                </a:stretch>
              </a:blipFill>
            </p:spPr>
            <p:txBody>
              <a:bodyPr/>
              <a:lstStyle/>
              <a:p>
                <a:r>
                  <a:rPr lang="de-DE">
                    <a:noFill/>
                  </a:rPr>
                  <a:t> </a:t>
                </a:r>
              </a:p>
            </p:txBody>
          </p:sp>
        </mc:Fallback>
      </mc:AlternateContent>
      <p:sp>
        <p:nvSpPr>
          <p:cNvPr id="16" name="Rounded Rectangle 15">
            <a:extLst>
              <a:ext uri="{FF2B5EF4-FFF2-40B4-BE49-F238E27FC236}">
                <a16:creationId xmlns:a16="http://schemas.microsoft.com/office/drawing/2014/main" id="{B9D816E9-C8EF-829B-77C4-CC3D5AA1394D}"/>
              </a:ext>
            </a:extLst>
          </p:cNvPr>
          <p:cNvSpPr/>
          <p:nvPr/>
        </p:nvSpPr>
        <p:spPr bwMode="gray">
          <a:xfrm>
            <a:off x="4480904" y="2806215"/>
            <a:ext cx="95519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7" name="Straight Arrow Connector 16">
            <a:extLst>
              <a:ext uri="{FF2B5EF4-FFF2-40B4-BE49-F238E27FC236}">
                <a16:creationId xmlns:a16="http://schemas.microsoft.com/office/drawing/2014/main" id="{0FB91722-891F-D8F2-5812-8180C5D3E54A}"/>
              </a:ext>
            </a:extLst>
          </p:cNvPr>
          <p:cNvCxnSpPr>
            <a:cxnSpLocks/>
            <a:stCxn id="18" idx="1"/>
            <a:endCxn id="16" idx="3"/>
          </p:cNvCxnSpPr>
          <p:nvPr/>
        </p:nvCxnSpPr>
        <p:spPr bwMode="gray">
          <a:xfrm flipH="1">
            <a:off x="5436096" y="2575048"/>
            <a:ext cx="360767" cy="36596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1D1762-31D5-2C90-67D6-F86FA6672B07}"/>
                  </a:ext>
                </a:extLst>
              </p:cNvPr>
              <p:cNvSpPr txBox="1"/>
              <p:nvPr/>
            </p:nvSpPr>
            <p:spPr bwMode="gray">
              <a:xfrm>
                <a:off x="5796863" y="2343880"/>
                <a:ext cx="2087505"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äquivalent zu </a:t>
                </a:r>
                <a14:m>
                  <m:oMath xmlns:m="http://schemas.openxmlformats.org/officeDocument/2006/math">
                    <m:r>
                      <a:rPr lang="en-US" sz="1050" b="0" i="1" smtClean="0">
                        <a:solidFill>
                          <a:srgbClr val="C00000"/>
                        </a:solidFill>
                        <a:latin typeface="Cambria Math" panose="02040503050406030204" pitchFamily="18" charset="0"/>
                      </a:rPr>
                      <m:t>𝑌</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oMath>
                </a14:m>
                <a:endParaRPr lang="de-DE" sz="1050" dirty="0">
                  <a:solidFill>
                    <a:srgbClr val="C00000"/>
                  </a:solidFill>
                </a:endParaRPr>
              </a:p>
            </p:txBody>
          </p:sp>
        </mc:Choice>
        <mc:Fallback xmlns="">
          <p:sp>
            <p:nvSpPr>
              <p:cNvPr id="18" name="TextBox 17">
                <a:extLst>
                  <a:ext uri="{FF2B5EF4-FFF2-40B4-BE49-F238E27FC236}">
                    <a16:creationId xmlns:a16="http://schemas.microsoft.com/office/drawing/2014/main" id="{D01D1762-31D5-2C90-67D6-F86FA6672B07}"/>
                  </a:ext>
                </a:extLst>
              </p:cNvPr>
              <p:cNvSpPr txBox="1">
                <a:spLocks noRot="1" noChangeAspect="1" noMove="1" noResize="1" noEditPoints="1" noAdjustHandles="1" noChangeArrowheads="1" noChangeShapeType="1" noTextEdit="1"/>
              </p:cNvSpPr>
              <p:nvPr/>
            </p:nvSpPr>
            <p:spPr bwMode="gray">
              <a:xfrm>
                <a:off x="5796863" y="2343880"/>
                <a:ext cx="2087505" cy="462335"/>
              </a:xfrm>
              <a:prstGeom prst="rect">
                <a:avLst/>
              </a:prstGeom>
              <a:blipFill>
                <a:blip r:embed="rId6"/>
                <a:stretch>
                  <a:fillRect/>
                </a:stretch>
              </a:blipFill>
            </p:spPr>
            <p:txBody>
              <a:bodyPr/>
              <a:lstStyle/>
              <a:p>
                <a:r>
                  <a:rPr lang="de-DE">
                    <a:noFill/>
                  </a:rPr>
                  <a:t> </a:t>
                </a:r>
              </a:p>
            </p:txBody>
          </p:sp>
        </mc:Fallback>
      </mc:AlternateContent>
      <p:sp>
        <p:nvSpPr>
          <p:cNvPr id="23" name="Rounded Rectangle 22">
            <a:extLst>
              <a:ext uri="{FF2B5EF4-FFF2-40B4-BE49-F238E27FC236}">
                <a16:creationId xmlns:a16="http://schemas.microsoft.com/office/drawing/2014/main" id="{378B8AC4-1A65-E89D-39F5-0AE9F9FE9053}"/>
              </a:ext>
            </a:extLst>
          </p:cNvPr>
          <p:cNvSpPr/>
          <p:nvPr/>
        </p:nvSpPr>
        <p:spPr bwMode="gray">
          <a:xfrm>
            <a:off x="2690751" y="3426979"/>
            <a:ext cx="225065"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Rounded Rectangle 23">
            <a:extLst>
              <a:ext uri="{FF2B5EF4-FFF2-40B4-BE49-F238E27FC236}">
                <a16:creationId xmlns:a16="http://schemas.microsoft.com/office/drawing/2014/main" id="{C66FDB8F-6A06-2A90-3799-DE07193B3553}"/>
              </a:ext>
            </a:extLst>
          </p:cNvPr>
          <p:cNvSpPr/>
          <p:nvPr/>
        </p:nvSpPr>
        <p:spPr bwMode="gray">
          <a:xfrm>
            <a:off x="4610466" y="3406194"/>
            <a:ext cx="39358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D6624EC2-9898-ADFD-4402-1E7B7E393DC0}"/>
              </a:ext>
            </a:extLst>
          </p:cNvPr>
          <p:cNvSpPr/>
          <p:nvPr/>
        </p:nvSpPr>
        <p:spPr bwMode="gray">
          <a:xfrm>
            <a:off x="3923928" y="3783515"/>
            <a:ext cx="28803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Rounded Rectangle 25">
            <a:extLst>
              <a:ext uri="{FF2B5EF4-FFF2-40B4-BE49-F238E27FC236}">
                <a16:creationId xmlns:a16="http://schemas.microsoft.com/office/drawing/2014/main" id="{C008A51D-28C6-5ACE-5A86-79C41479247D}"/>
              </a:ext>
            </a:extLst>
          </p:cNvPr>
          <p:cNvSpPr/>
          <p:nvPr/>
        </p:nvSpPr>
        <p:spPr bwMode="gray">
          <a:xfrm>
            <a:off x="2998395" y="3426979"/>
            <a:ext cx="848652"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Rounded Rectangle 26">
            <a:extLst>
              <a:ext uri="{FF2B5EF4-FFF2-40B4-BE49-F238E27FC236}">
                <a16:creationId xmlns:a16="http://schemas.microsoft.com/office/drawing/2014/main" id="{A33C80C8-B515-EB1F-A3A7-B56C87DE9497}"/>
              </a:ext>
            </a:extLst>
          </p:cNvPr>
          <p:cNvSpPr/>
          <p:nvPr/>
        </p:nvSpPr>
        <p:spPr bwMode="gray">
          <a:xfrm>
            <a:off x="5083778" y="3403113"/>
            <a:ext cx="1160954"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Rounded Rectangle 27">
            <a:extLst>
              <a:ext uri="{FF2B5EF4-FFF2-40B4-BE49-F238E27FC236}">
                <a16:creationId xmlns:a16="http://schemas.microsoft.com/office/drawing/2014/main" id="{5C562411-3AC5-6FCC-63F8-08C553A2C04E}"/>
              </a:ext>
            </a:extLst>
          </p:cNvPr>
          <p:cNvSpPr/>
          <p:nvPr/>
        </p:nvSpPr>
        <p:spPr bwMode="gray">
          <a:xfrm>
            <a:off x="4286082" y="3782452"/>
            <a:ext cx="1078006"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374816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8" grpId="0"/>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b="1" dirty="0" err="1"/>
              <a:t>Poissonverteilung</a:t>
            </a:r>
            <a:endParaRPr lang="de-DE" b="1"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3487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266AA2C-B7DA-C0DE-51A8-E3150581262A}"/>
                  </a:ext>
                </a:extLst>
              </p:cNvPr>
              <p:cNvSpPr>
                <a:spLocks noGrp="1"/>
              </p:cNvSpPr>
              <p:nvPr>
                <p:ph type="body" sz="quarter" idx="13"/>
              </p:nvPr>
            </p:nvSpPr>
            <p:spPr/>
            <p:txBody>
              <a:bodyPr/>
              <a:lstStyle/>
              <a:p>
                <a:r>
                  <a:rPr lang="de-DE" dirty="0"/>
                  <a:t>Die Binomialverteilung modelliert die Anzahl von Erfolgen bei </a:t>
                </a:r>
                <a14:m>
                  <m:oMath xmlns:m="http://schemas.openxmlformats.org/officeDocument/2006/math">
                    <m:r>
                      <a:rPr lang="en-US" b="0" i="1" smtClean="0">
                        <a:latin typeface="Cambria Math" panose="02040503050406030204" pitchFamily="18" charset="0"/>
                      </a:rPr>
                      <m:t>𝑛</m:t>
                    </m:r>
                  </m:oMath>
                </a14:m>
                <a:r>
                  <a:rPr lang="de-DE" dirty="0"/>
                  <a:t> unabhängigen </a:t>
                </a:r>
                <a:r>
                  <a:rPr lang="de-DE" dirty="0" err="1"/>
                  <a:t>Bernoulliexperimenten</a:t>
                </a:r>
                <a:r>
                  <a:rPr lang="de-DE" dirty="0"/>
                  <a:t> mit Erfolgswahrscheinlichkeit </a:t>
                </a:r>
                <a14:m>
                  <m:oMath xmlns:m="http://schemas.openxmlformats.org/officeDocument/2006/math">
                    <m:r>
                      <a:rPr lang="en-US" b="0" i="1" smtClean="0">
                        <a:latin typeface="Cambria Math" panose="02040503050406030204" pitchFamily="18" charset="0"/>
                      </a:rPr>
                      <m:t>𝑝</m:t>
                    </m:r>
                  </m:oMath>
                </a14:m>
                <a:r>
                  <a:rPr lang="de-DE" dirty="0"/>
                  <a:t>.</a:t>
                </a:r>
              </a:p>
              <a:p>
                <a:r>
                  <a:rPr lang="de-DE" dirty="0"/>
                  <a:t>Was passiert aber, wenn die Anzahl </a:t>
                </a:r>
                <a14:m>
                  <m:oMath xmlns:m="http://schemas.openxmlformats.org/officeDocument/2006/math">
                    <m:r>
                      <a:rPr lang="en-US" b="0" i="1" smtClean="0">
                        <a:latin typeface="Cambria Math" panose="02040503050406030204" pitchFamily="18" charset="0"/>
                      </a:rPr>
                      <m:t>𝑛</m:t>
                    </m:r>
                  </m:oMath>
                </a14:m>
                <a:r>
                  <a:rPr lang="de-DE" dirty="0"/>
                  <a:t> immer größer wird, </a:t>
                </a:r>
                <a14:m>
                  <m:oMath xmlns:m="http://schemas.openxmlformats.org/officeDocument/2006/math">
                    <m:r>
                      <a:rPr lang="en-US" b="0" i="1" smtClean="0">
                        <a:latin typeface="Cambria Math" panose="02040503050406030204" pitchFamily="18" charset="0"/>
                      </a:rPr>
                      <m:t>𝑝</m:t>
                    </m:r>
                  </m:oMath>
                </a14:m>
                <a:r>
                  <a:rPr lang="de-DE" dirty="0"/>
                  <a:t> immer kleiner aber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oMath>
                </a14:m>
                <a:r>
                  <a:rPr lang="de-DE" dirty="0"/>
                  <a:t> konstant?</a:t>
                </a:r>
              </a:p>
              <a:p>
                <a:pPr lvl="1"/>
                <a:r>
                  <a:rPr lang="de-DE" sz="1200" b="1" dirty="0">
                    <a:solidFill>
                      <a:schemeClr val="accent4"/>
                    </a:solidFill>
                  </a:rPr>
                  <a:t>Beispiel</a:t>
                </a:r>
                <a:r>
                  <a:rPr lang="de-DE" sz="1200" dirty="0"/>
                  <a:t>. Wir wissen, dass ein Transistor in 3 Jahren Betrieb einmal ausfällt (im Erwartungswert). Je nach Modellierungsgranularität heißt das</a:t>
                </a:r>
              </a:p>
              <a:p>
                <a:pPr lvl="2"/>
                <a:r>
                  <a:rPr lang="de-DE" sz="1200" b="1" dirty="0"/>
                  <a:t>Pro Tag</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=1095</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1095</m:t>
                        </m:r>
                      </m:den>
                    </m:f>
                  </m:oMath>
                </a14:m>
                <a:endParaRPr lang="de-DE" sz="1200" dirty="0"/>
              </a:p>
              <a:p>
                <a:pPr lvl="2"/>
                <a:r>
                  <a:rPr lang="de-DE" sz="1200" b="1" dirty="0"/>
                  <a:t>Pro Stunde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=26280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26280</m:t>
                        </m:r>
                      </m:den>
                    </m:f>
                  </m:oMath>
                </a14:m>
                <a:endParaRPr lang="de-DE" sz="1200" dirty="0"/>
              </a:p>
              <a:p>
                <a:pPr lvl="2"/>
                <a:r>
                  <a:rPr lang="de-DE" sz="1200" b="1" dirty="0"/>
                  <a:t>Pro Sekunde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=94608000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94608000</m:t>
                        </m:r>
                      </m:den>
                    </m:f>
                  </m:oMath>
                </a14:m>
                <a:endParaRPr lang="de-DE" sz="1200" dirty="0"/>
              </a:p>
              <a:p>
                <a:r>
                  <a:rPr lang="de-DE" b="1" dirty="0">
                    <a:solidFill>
                      <a:schemeClr val="accent1"/>
                    </a:solidFill>
                  </a:rPr>
                  <a:t>Definition (</a:t>
                </a:r>
                <a:r>
                  <a:rPr lang="de-DE" b="1" dirty="0" err="1">
                    <a:solidFill>
                      <a:schemeClr val="accent1"/>
                    </a:solidFill>
                  </a:rPr>
                  <a:t>Poissonverteilung</a:t>
                </a:r>
                <a:r>
                  <a:rPr lang="de-DE" b="1" dirty="0">
                    <a:solidFill>
                      <a:schemeClr val="accent1"/>
                    </a:solidFill>
                  </a:rPr>
                  <a:t>)</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und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ℕ</m:t>
                    </m:r>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𝜆</m:t>
                        </m:r>
                      </m:e>
                    </m:d>
                  </m:oMath>
                </a14:m>
                <a:r>
                  <a:rPr lang="de-DE" dirty="0"/>
                  <a:t> als </a:t>
                </a:r>
                <a:r>
                  <a:rPr lang="de-DE" dirty="0" err="1"/>
                  <a:t>Poissonverteilung</a:t>
                </a:r>
                <a:r>
                  <a:rPr lang="de-DE" dirty="0"/>
                  <a:t>,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𝜆</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𝜆</m:t>
                              </m:r>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de-DE" b="0" i="1" smtClean="0">
                              <a:latin typeface="Cambria Math" panose="02040503050406030204" pitchFamily="18" charset="0"/>
                            </a:rPr>
                            <m:t>!</m:t>
                          </m:r>
                        </m:den>
                      </m:f>
                      <m:r>
                        <a:rPr lang="de-DE" b="0" i="1" smtClean="0">
                          <a:latin typeface="Cambria Math" panose="02040503050406030204" pitchFamily="18" charset="0"/>
                        </a:rPr>
                        <m:t>⋅</m:t>
                      </m:r>
                      <m:r>
                        <m:rPr>
                          <m:sty m:val="p"/>
                        </m:rPr>
                        <a:rPr lang="de-DE" b="0" i="0" smtClean="0">
                          <a:latin typeface="Cambria Math" panose="02040503050406030204" pitchFamily="18" charset="0"/>
                        </a:rPr>
                        <m:t>exp</m:t>
                      </m:r>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8266AA2C-B7DA-C0DE-51A8-E3150581262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309304B-7A81-D4EF-A333-2217CB947329}"/>
              </a:ext>
            </a:extLst>
          </p:cNvPr>
          <p:cNvSpPr>
            <a:spLocks noGrp="1"/>
          </p:cNvSpPr>
          <p:nvPr>
            <p:ph type="title"/>
          </p:nvPr>
        </p:nvSpPr>
        <p:spPr/>
        <p:txBody>
          <a:bodyPr/>
          <a:lstStyle/>
          <a:p>
            <a:r>
              <a:rPr lang="de-DE" dirty="0"/>
              <a:t>Binomialverteilung im Limit</a:t>
            </a:r>
          </a:p>
        </p:txBody>
      </p:sp>
      <p:pic>
        <p:nvPicPr>
          <p:cNvPr id="1026" name="Picture 2" descr="undefined">
            <a:extLst>
              <a:ext uri="{FF2B5EF4-FFF2-40B4-BE49-F238E27FC236}">
                <a16:creationId xmlns:a16="http://schemas.microsoft.com/office/drawing/2014/main" id="{178FEDB6-168A-00AD-6F3B-69ABF9EF1C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96336" y="1212208"/>
            <a:ext cx="1112277" cy="1491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B68D4-4957-B5F2-92CA-481D25BABDEE}"/>
              </a:ext>
            </a:extLst>
          </p:cNvPr>
          <p:cNvSpPr txBox="1"/>
          <p:nvPr/>
        </p:nvSpPr>
        <p:spPr bwMode="gray">
          <a:xfrm>
            <a:off x="7492106" y="2737252"/>
            <a:ext cx="1512168" cy="338554"/>
          </a:xfrm>
          <a:prstGeom prst="rect">
            <a:avLst/>
          </a:prstGeom>
          <a:noFill/>
        </p:spPr>
        <p:txBody>
          <a:bodyPr wrap="square">
            <a:spAutoFit/>
          </a:bodyPr>
          <a:lstStyle/>
          <a:p>
            <a:pPr algn="ctr"/>
            <a:r>
              <a:rPr lang="en-GB" sz="800" b="1" dirty="0" err="1">
                <a:solidFill>
                  <a:srgbClr val="333539"/>
                </a:solidFill>
              </a:rPr>
              <a:t>Siméon</a:t>
            </a:r>
            <a:r>
              <a:rPr lang="en-GB" sz="800" b="1" dirty="0">
                <a:solidFill>
                  <a:srgbClr val="333539"/>
                </a:solidFill>
              </a:rPr>
              <a:t> Denis Poisson</a:t>
            </a:r>
            <a:br>
              <a:rPr lang="en-GB" sz="800" b="1" dirty="0">
                <a:solidFill>
                  <a:srgbClr val="333539"/>
                </a:solidFill>
                <a:effectLst/>
              </a:rPr>
            </a:br>
            <a:r>
              <a:rPr lang="en-GB" sz="800" b="1" dirty="0">
                <a:solidFill>
                  <a:srgbClr val="333539"/>
                </a:solidFill>
                <a:effectLst/>
              </a:rPr>
              <a:t>(1781 – 1840)</a:t>
            </a:r>
          </a:p>
        </p:txBody>
      </p:sp>
    </p:spTree>
    <p:extLst>
      <p:ext uri="{BB962C8B-B14F-4D97-AF65-F5344CB8AC3E}">
        <p14:creationId xmlns:p14="http://schemas.microsoft.com/office/powerpoint/2010/main" val="1987535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dissolve">
                                      <p:cBhvr>
                                        <p:cTn id="45" dur="500"/>
                                        <p:tgtEl>
                                          <p:spTgt spid="10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t>Herleitung</a:t>
                </a:r>
                <a:r>
                  <a:rPr lang="de-DE" dirty="0"/>
                  <a:t> erfolgt durch Anwendung der Grenzwertsätze und der Definition der Exponentialfunktion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rPr>
                                    <m:t>→∞</m:t>
                                  </m:r>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𝑛</m:t>
                                  </m:r>
                                </m:sup>
                              </m:sSup>
                            </m:e>
                          </m:func>
                        </m:e>
                      </m:func>
                    </m:oMath>
                  </m:oMathPara>
                </a14:m>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err="1"/>
              <a:t>Poissonverteilung</a:t>
            </a:r>
            <a:r>
              <a:rPr lang="de-DE" dirty="0"/>
              <a:t>: Binomialverteilung im Limit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0" y="2173697"/>
                <a:ext cx="4840924" cy="435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m:rPr>
                              <m:sty m:val="p"/>
                            </m:rPr>
                            <a:rPr lang="en-US" sz="1400" b="0" i="0" smtClean="0">
                              <a:latin typeface="Cambria Math" panose="02040503050406030204" pitchFamily="18" charset="0"/>
                            </a:rPr>
                            <m:t>Bin</m:t>
                          </m:r>
                          <m:d>
                            <m:dPr>
                              <m:ctrlPr>
                                <a:rPr lang="en-US" sz="1400" i="1">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e>
                            </m:mr>
                            <m:mr>
                              <m:e>
                                <m:r>
                                  <a:rPr lang="en-US" sz="1400" b="0" i="1" smtClean="0">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𝑝</m:t>
                              </m:r>
                              <m:d>
                                <m:dPr>
                                  <m:ctrlPr>
                                    <a:rPr lang="en-US" sz="1400" i="1">
                                      <a:latin typeface="Cambria Math" panose="02040503050406030204" pitchFamily="18" charset="0"/>
                                    </a:rPr>
                                  </m:ctrlPr>
                                </m:dPr>
                                <m:e>
                                  <m:r>
                                    <a:rPr lang="en-US" sz="1400" i="1">
                                      <a:latin typeface="Cambria Math" panose="02040503050406030204" pitchFamily="18" charset="0"/>
                                    </a:rPr>
                                    <m:t>𝑛</m:t>
                                  </m:r>
                                </m:e>
                              </m:d>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0" y="2173697"/>
                <a:ext cx="4840924" cy="43518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84A169-9150-35E8-2109-B5288B19C0B4}"/>
                  </a:ext>
                </a:extLst>
              </p:cNvPr>
              <p:cNvSpPr txBox="1"/>
              <p:nvPr/>
            </p:nvSpPr>
            <p:spPr bwMode="gray">
              <a:xfrm>
                <a:off x="889585" y="2539477"/>
                <a:ext cx="5924670"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i="1">
                              <a:latin typeface="Cambria Math" panose="02040503050406030204" pitchFamily="18" charset="0"/>
                            </a:rPr>
                            <m:t>𝑛</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i="1">
                                  <a:latin typeface="Cambria Math" panose="02040503050406030204" pitchFamily="18" charset="0"/>
                                </a:rPr>
                                <m:t>+1</m:t>
                              </m:r>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4" name="TextBox 3">
                <a:extLst>
                  <a:ext uri="{FF2B5EF4-FFF2-40B4-BE49-F238E27FC236}">
                    <a16:creationId xmlns:a16="http://schemas.microsoft.com/office/drawing/2014/main" id="{E884A169-9150-35E8-2109-B5288B19C0B4}"/>
                  </a:ext>
                </a:extLst>
              </p:cNvPr>
              <p:cNvSpPr txBox="1">
                <a:spLocks noRot="1" noChangeAspect="1" noMove="1" noResize="1" noEditPoints="1" noAdjustHandles="1" noChangeArrowheads="1" noChangeShapeType="1" noTextEdit="1"/>
              </p:cNvSpPr>
              <p:nvPr/>
            </p:nvSpPr>
            <p:spPr bwMode="gray">
              <a:xfrm>
                <a:off x="889585" y="2539477"/>
                <a:ext cx="5924670" cy="552972"/>
              </a:xfrm>
              <a:prstGeom prst="rect">
                <a:avLst/>
              </a:prstGeom>
              <a:blipFill>
                <a:blip r:embed="rId4"/>
                <a:stretch>
                  <a:fillRect b="-22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D83F48-F286-AA9F-CCBD-D35F282271F6}"/>
                  </a:ext>
                </a:extLst>
              </p:cNvPr>
              <p:cNvSpPr txBox="1"/>
              <p:nvPr/>
            </p:nvSpPr>
            <p:spPr bwMode="gray">
              <a:xfrm>
                <a:off x="755576" y="3075793"/>
                <a:ext cx="5924670" cy="924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b="0" i="1" smtClean="0">
                              <a:latin typeface="Cambria Math" panose="02040503050406030204" pitchFamily="18" charset="0"/>
                            </a:rPr>
                            <m:t>1</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b="0" i="1" smtClean="0">
                                      <a:latin typeface="Cambria Math" panose="02040503050406030204" pitchFamily="18" charset="0"/>
                                    </a:rPr>
                                    <m:t>𝑛</m:t>
                                  </m:r>
                                </m:den>
                              </m:f>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r>
                        <a:rPr lang="en-US" sz="1400" i="1">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num>
                        <m:den>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oMath>
                  </m:oMathPara>
                </a14:m>
                <a:endParaRPr lang="de-DE" sz="1400" dirty="0"/>
              </a:p>
            </p:txBody>
          </p:sp>
        </mc:Choice>
        <mc:Fallback xmlns="">
          <p:sp>
            <p:nvSpPr>
              <p:cNvPr id="5" name="TextBox 4">
                <a:extLst>
                  <a:ext uri="{FF2B5EF4-FFF2-40B4-BE49-F238E27FC236}">
                    <a16:creationId xmlns:a16="http://schemas.microsoft.com/office/drawing/2014/main" id="{C6D83F48-F286-AA9F-CCBD-D35F282271F6}"/>
                  </a:ext>
                </a:extLst>
              </p:cNvPr>
              <p:cNvSpPr txBox="1">
                <a:spLocks noRot="1" noChangeAspect="1" noMove="1" noResize="1" noEditPoints="1" noAdjustHandles="1" noChangeArrowheads="1" noChangeShapeType="1" noTextEdit="1"/>
              </p:cNvSpPr>
              <p:nvPr/>
            </p:nvSpPr>
            <p:spPr bwMode="gray">
              <a:xfrm>
                <a:off x="755576" y="3075793"/>
                <a:ext cx="5924670" cy="92461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15D995-8504-7B4C-2EF8-2A461BFA4992}"/>
                  </a:ext>
                </a:extLst>
              </p:cNvPr>
              <p:cNvSpPr txBox="1"/>
              <p:nvPr/>
            </p:nvSpPr>
            <p:spPr bwMode="gray">
              <a:xfrm>
                <a:off x="1671666" y="3939902"/>
                <a:ext cx="5924670" cy="796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r>
                            <a:rPr lang="en-US" sz="1400" i="1">
                              <a:latin typeface="Cambria Math" panose="02040503050406030204" pitchFamily="18" charset="0"/>
                            </a:rPr>
                            <m:t>1⋅</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i="1">
                                      <a:latin typeface="Cambria Math" panose="02040503050406030204" pitchFamily="18" charset="0"/>
                                    </a:rPr>
                                    <m:t>𝑛</m:t>
                                  </m:r>
                                </m:den>
                              </m:f>
                            </m:e>
                          </m:d>
                        </m:e>
                      </m:d>
                      <m:r>
                        <a:rPr lang="en-US" sz="1400" i="1">
                          <a:latin typeface="Cambria Math" panose="02040503050406030204" pitchFamily="18" charset="0"/>
                        </a:rPr>
                        <m:t>⋅</m:t>
                      </m:r>
                      <m:d>
                        <m:dPr>
                          <m:begChr m:val="["/>
                          <m:endChr m:val="]"/>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e>
                      </m:d>
                    </m:oMath>
                  </m:oMathPara>
                </a14:m>
                <a:endParaRPr lang="de-DE" sz="1400" dirty="0"/>
              </a:p>
            </p:txBody>
          </p:sp>
        </mc:Choice>
        <mc:Fallback xmlns="">
          <p:sp>
            <p:nvSpPr>
              <p:cNvPr id="6" name="TextBox 5">
                <a:extLst>
                  <a:ext uri="{FF2B5EF4-FFF2-40B4-BE49-F238E27FC236}">
                    <a16:creationId xmlns:a16="http://schemas.microsoft.com/office/drawing/2014/main" id="{2D15D995-8504-7B4C-2EF8-2A461BFA4992}"/>
                  </a:ext>
                </a:extLst>
              </p:cNvPr>
              <p:cNvSpPr txBox="1">
                <a:spLocks noRot="1" noChangeAspect="1" noMove="1" noResize="1" noEditPoints="1" noAdjustHandles="1" noChangeArrowheads="1" noChangeShapeType="1" noTextEdit="1"/>
              </p:cNvSpPr>
              <p:nvPr/>
            </p:nvSpPr>
            <p:spPr bwMode="gray">
              <a:xfrm>
                <a:off x="1671666" y="3939902"/>
                <a:ext cx="5924670" cy="796885"/>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CD6CA7-59DF-8667-7335-48B8632BBFC6}"/>
                  </a:ext>
                </a:extLst>
              </p:cNvPr>
              <p:cNvSpPr txBox="1"/>
              <p:nvPr/>
            </p:nvSpPr>
            <p:spPr bwMode="gray">
              <a:xfrm>
                <a:off x="1619672" y="4544273"/>
                <a:ext cx="1532182" cy="5290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e>
                          </m:d>
                        </m:e>
                      </m:func>
                    </m:oMath>
                  </m:oMathPara>
                </a14:m>
                <a:endParaRPr lang="de-DE" sz="1400" dirty="0"/>
              </a:p>
            </p:txBody>
          </p:sp>
        </mc:Choice>
        <mc:Fallback xmlns="">
          <p:sp>
            <p:nvSpPr>
              <p:cNvPr id="7" name="TextBox 6">
                <a:extLst>
                  <a:ext uri="{FF2B5EF4-FFF2-40B4-BE49-F238E27FC236}">
                    <a16:creationId xmlns:a16="http://schemas.microsoft.com/office/drawing/2014/main" id="{8DCD6CA7-59DF-8667-7335-48B8632BBFC6}"/>
                  </a:ext>
                </a:extLst>
              </p:cNvPr>
              <p:cNvSpPr txBox="1">
                <a:spLocks noRot="1" noChangeAspect="1" noMove="1" noResize="1" noEditPoints="1" noAdjustHandles="1" noChangeArrowheads="1" noChangeShapeType="1" noTextEdit="1"/>
              </p:cNvSpPr>
              <p:nvPr/>
            </p:nvSpPr>
            <p:spPr bwMode="gray">
              <a:xfrm>
                <a:off x="1619672" y="4544273"/>
                <a:ext cx="1532182" cy="529056"/>
              </a:xfrm>
              <a:prstGeom prst="rect">
                <a:avLst/>
              </a:prstGeom>
              <a:blipFill>
                <a:blip r:embed="rId7"/>
                <a:stretch>
                  <a:fillRect b="-2326"/>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AE0B8175-C1DF-50F1-EB9F-C3B7AC46BA43}"/>
              </a:ext>
            </a:extLst>
          </p:cNvPr>
          <p:cNvSpPr/>
          <p:nvPr/>
        </p:nvSpPr>
        <p:spPr bwMode="gray">
          <a:xfrm>
            <a:off x="2267744" y="3980467"/>
            <a:ext cx="1224136" cy="5638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9" name="Straight Arrow Connector 8">
            <a:extLst>
              <a:ext uri="{FF2B5EF4-FFF2-40B4-BE49-F238E27FC236}">
                <a16:creationId xmlns:a16="http://schemas.microsoft.com/office/drawing/2014/main" id="{8389BE00-AFCE-43EE-BA22-1D87DFD1E421}"/>
              </a:ext>
            </a:extLst>
          </p:cNvPr>
          <p:cNvCxnSpPr>
            <a:cxnSpLocks/>
            <a:stCxn id="8" idx="2"/>
          </p:cNvCxnSpPr>
          <p:nvPr/>
        </p:nvCxnSpPr>
        <p:spPr bwMode="gray">
          <a:xfrm>
            <a:off x="2879812" y="4544272"/>
            <a:ext cx="0" cy="189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9FD56D1-5BA5-E2D8-5ECD-6BF911420BBC}"/>
              </a:ext>
            </a:extLst>
          </p:cNvPr>
          <p:cNvSpPr/>
          <p:nvPr/>
        </p:nvSpPr>
        <p:spPr bwMode="gray">
          <a:xfrm>
            <a:off x="2267744" y="4733894"/>
            <a:ext cx="720080" cy="29092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8FCF16A4-5936-292D-265C-623034B77999}"/>
              </a:ext>
            </a:extLst>
          </p:cNvPr>
          <p:cNvSpPr/>
          <p:nvPr/>
        </p:nvSpPr>
        <p:spPr bwMode="gray">
          <a:xfrm>
            <a:off x="3557882" y="3979148"/>
            <a:ext cx="2670301" cy="5638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8BACC4D-BC12-827A-C5DD-93856716FC04}"/>
              </a:ext>
            </a:extLst>
          </p:cNvPr>
          <p:cNvCxnSpPr>
            <a:cxnSpLocks/>
          </p:cNvCxnSpPr>
          <p:nvPr/>
        </p:nvCxnSpPr>
        <p:spPr bwMode="gray">
          <a:xfrm flipH="1" flipV="1">
            <a:off x="4251678" y="4571706"/>
            <a:ext cx="968394" cy="39520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CCAEC5-E6FE-B0A7-39BE-0739909FD665}"/>
                  </a:ext>
                </a:extLst>
              </p:cNvPr>
              <p:cNvSpPr txBox="1"/>
              <p:nvPr/>
            </p:nvSpPr>
            <p:spPr bwMode="gray">
              <a:xfrm>
                <a:off x="4435237" y="4872408"/>
                <a:ext cx="2087505" cy="231214"/>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30CCAEC5-E6FE-B0A7-39BE-0739909FD665}"/>
                  </a:ext>
                </a:extLst>
              </p:cNvPr>
              <p:cNvSpPr txBox="1">
                <a:spLocks noRot="1" noChangeAspect="1" noMove="1" noResize="1" noEditPoints="1" noAdjustHandles="1" noChangeArrowheads="1" noChangeShapeType="1" noTextEdit="1"/>
              </p:cNvSpPr>
              <p:nvPr/>
            </p:nvSpPr>
            <p:spPr bwMode="gray">
              <a:xfrm>
                <a:off x="4435237" y="4872408"/>
                <a:ext cx="2087505" cy="231214"/>
              </a:xfrm>
              <a:prstGeom prst="rect">
                <a:avLst/>
              </a:prstGeom>
              <a:blipFill>
                <a:blip r:embed="rId8"/>
                <a:stretch>
                  <a:fillRect/>
                </a:stretch>
              </a:blipFill>
            </p:spPr>
            <p:txBody>
              <a:bodyPr/>
              <a:lstStyle/>
              <a:p>
                <a:r>
                  <a:rPr lang="de-DE">
                    <a:noFill/>
                  </a:rPr>
                  <a:t> </a:t>
                </a:r>
              </a:p>
            </p:txBody>
          </p:sp>
        </mc:Fallback>
      </mc:AlternateContent>
      <p:sp>
        <p:nvSpPr>
          <p:cNvPr id="22" name="Rounded Rectangle 21">
            <a:extLst>
              <a:ext uri="{FF2B5EF4-FFF2-40B4-BE49-F238E27FC236}">
                <a16:creationId xmlns:a16="http://schemas.microsoft.com/office/drawing/2014/main" id="{AB28EB38-F303-4397-1C70-C7D44B6A5ECE}"/>
              </a:ext>
            </a:extLst>
          </p:cNvPr>
          <p:cNvSpPr/>
          <p:nvPr/>
        </p:nvSpPr>
        <p:spPr bwMode="gray">
          <a:xfrm>
            <a:off x="6343201" y="4269358"/>
            <a:ext cx="1109119" cy="3952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19B7C39D-7ACD-620A-EAE3-B177F62E923E}"/>
              </a:ext>
            </a:extLst>
          </p:cNvPr>
          <p:cNvCxnSpPr>
            <a:cxnSpLocks/>
          </p:cNvCxnSpPr>
          <p:nvPr/>
        </p:nvCxnSpPr>
        <p:spPr bwMode="gray">
          <a:xfrm flipV="1">
            <a:off x="5652120" y="4664562"/>
            <a:ext cx="1296144" cy="3023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4DEBEEC-A505-D891-99AF-C27D41FB7336}"/>
              </a:ext>
            </a:extLst>
          </p:cNvPr>
          <p:cNvSpPr/>
          <p:nvPr/>
        </p:nvSpPr>
        <p:spPr bwMode="gray">
          <a:xfrm>
            <a:off x="4553932" y="2660045"/>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8" name="Straight Arrow Connector 27">
            <a:extLst>
              <a:ext uri="{FF2B5EF4-FFF2-40B4-BE49-F238E27FC236}">
                <a16:creationId xmlns:a16="http://schemas.microsoft.com/office/drawing/2014/main" id="{565DE9AD-9187-BB67-AA93-1F335992330C}"/>
              </a:ext>
            </a:extLst>
          </p:cNvPr>
          <p:cNvCxnSpPr>
            <a:cxnSpLocks/>
          </p:cNvCxnSpPr>
          <p:nvPr/>
        </p:nvCxnSpPr>
        <p:spPr bwMode="gray">
          <a:xfrm flipH="1">
            <a:off x="4670978" y="2067707"/>
            <a:ext cx="925057" cy="58150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D4F1B9-1E42-A704-A84A-3DC11FFF3197}"/>
                  </a:ext>
                </a:extLst>
              </p:cNvPr>
              <p:cNvSpPr txBox="1"/>
              <p:nvPr/>
            </p:nvSpPr>
            <p:spPr bwMode="gray">
              <a:xfrm>
                <a:off x="5657274" y="1729848"/>
                <a:ext cx="1156981"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folgt aus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29" name="TextBox 28">
                <a:extLst>
                  <a:ext uri="{FF2B5EF4-FFF2-40B4-BE49-F238E27FC236}">
                    <a16:creationId xmlns:a16="http://schemas.microsoft.com/office/drawing/2014/main" id="{DAD4F1B9-1E42-A704-A84A-3DC11FFF3197}"/>
                  </a:ext>
                </a:extLst>
              </p:cNvPr>
              <p:cNvSpPr txBox="1">
                <a:spLocks noRot="1" noChangeAspect="1" noMove="1" noResize="1" noEditPoints="1" noAdjustHandles="1" noChangeArrowheads="1" noChangeShapeType="1" noTextEdit="1"/>
              </p:cNvSpPr>
              <p:nvPr/>
            </p:nvSpPr>
            <p:spPr bwMode="gray">
              <a:xfrm>
                <a:off x="5657274" y="1729848"/>
                <a:ext cx="1156981" cy="462335"/>
              </a:xfrm>
              <a:prstGeom prst="rect">
                <a:avLst/>
              </a:prstGeom>
              <a:blipFill>
                <a:blip r:embed="rId9"/>
                <a:stretch>
                  <a:fillRect l="-3261"/>
                </a:stretch>
              </a:blipFill>
            </p:spPr>
            <p:txBody>
              <a:bodyPr/>
              <a:lstStyle/>
              <a:p>
                <a:r>
                  <a:rPr lang="de-DE">
                    <a:noFill/>
                  </a:rPr>
                  <a:t> </a:t>
                </a:r>
              </a:p>
            </p:txBody>
          </p:sp>
        </mc:Fallback>
      </mc:AlternateContent>
      <p:sp>
        <p:nvSpPr>
          <p:cNvPr id="33" name="Rounded Rectangle 32">
            <a:extLst>
              <a:ext uri="{FF2B5EF4-FFF2-40B4-BE49-F238E27FC236}">
                <a16:creationId xmlns:a16="http://schemas.microsoft.com/office/drawing/2014/main" id="{5EFC5AF9-F1FA-A03B-B33E-4820D11932AD}"/>
              </a:ext>
            </a:extLst>
          </p:cNvPr>
          <p:cNvSpPr/>
          <p:nvPr/>
        </p:nvSpPr>
        <p:spPr bwMode="gray">
          <a:xfrm>
            <a:off x="5361943" y="2651816"/>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5" name="Straight Arrow Connector 34">
            <a:extLst>
              <a:ext uri="{FF2B5EF4-FFF2-40B4-BE49-F238E27FC236}">
                <a16:creationId xmlns:a16="http://schemas.microsoft.com/office/drawing/2014/main" id="{9E0A17D7-E1ED-0FEE-1B1E-A24F090816F0}"/>
              </a:ext>
            </a:extLst>
          </p:cNvPr>
          <p:cNvCxnSpPr>
            <a:cxnSpLocks/>
            <a:endCxn id="33" idx="0"/>
          </p:cNvCxnSpPr>
          <p:nvPr/>
        </p:nvCxnSpPr>
        <p:spPr bwMode="gray">
          <a:xfrm flipH="1">
            <a:off x="5478989" y="2113416"/>
            <a:ext cx="330685" cy="538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D1FDFE3-CF85-514D-C7FE-2A0B0E72DF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03927" y="1239837"/>
            <a:ext cx="837009" cy="10821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86B61A6-ABAA-D174-1C0D-9CFE9AC6841C}"/>
              </a:ext>
            </a:extLst>
          </p:cNvPr>
          <p:cNvSpPr txBox="1"/>
          <p:nvPr/>
        </p:nvSpPr>
        <p:spPr bwMode="gray">
          <a:xfrm>
            <a:off x="7492106" y="2355726"/>
            <a:ext cx="1512168" cy="338554"/>
          </a:xfrm>
          <a:prstGeom prst="rect">
            <a:avLst/>
          </a:prstGeom>
          <a:noFill/>
        </p:spPr>
        <p:txBody>
          <a:bodyPr wrap="square">
            <a:spAutoFit/>
          </a:bodyPr>
          <a:lstStyle/>
          <a:p>
            <a:pPr algn="ctr"/>
            <a:r>
              <a:rPr lang="en-GB" sz="800" b="1" dirty="0">
                <a:solidFill>
                  <a:srgbClr val="333539"/>
                </a:solidFill>
              </a:rPr>
              <a:t>Leonhard Euler</a:t>
            </a:r>
            <a:br>
              <a:rPr lang="en-GB" sz="800" b="1" dirty="0">
                <a:solidFill>
                  <a:srgbClr val="333539"/>
                </a:solidFill>
                <a:effectLst/>
              </a:rPr>
            </a:br>
            <a:r>
              <a:rPr lang="en-GB" sz="800" b="1" dirty="0">
                <a:solidFill>
                  <a:srgbClr val="333539"/>
                </a:solidFill>
                <a:effectLst/>
              </a:rPr>
              <a:t>(1707 – 1783)</a:t>
            </a:r>
          </a:p>
        </p:txBody>
      </p:sp>
    </p:spTree>
    <p:extLst>
      <p:ext uri="{BB962C8B-B14F-4D97-AF65-F5344CB8AC3E}">
        <p14:creationId xmlns:p14="http://schemas.microsoft.com/office/powerpoint/2010/main" val="312312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dissolv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2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dissolve">
                                      <p:cBhvr>
                                        <p:cTn id="82" dur="500"/>
                                        <p:tgtEl>
                                          <p:spTgt spid="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22" presetClass="entr" presetSubtype="1"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up)">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6" grpId="0"/>
      <p:bldP spid="7" grpId="0"/>
      <p:bldP spid="8" grpId="0" animBg="1"/>
      <p:bldP spid="12" grpId="0" animBg="1"/>
      <p:bldP spid="14" grpId="0" animBg="1"/>
      <p:bldP spid="16" grpId="0"/>
      <p:bldP spid="22" grpId="0" animBg="1"/>
      <p:bldP spid="27" grpId="0" animBg="1"/>
      <p:bldP spid="29" grpId="0"/>
      <p:bldP spid="33"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 name="Group 808">
            <a:extLst>
              <a:ext uri="{FF2B5EF4-FFF2-40B4-BE49-F238E27FC236}">
                <a16:creationId xmlns:a16="http://schemas.microsoft.com/office/drawing/2014/main" id="{75DC2181-250D-5055-724D-56C39EBC5540}"/>
              </a:ext>
            </a:extLst>
          </p:cNvPr>
          <p:cNvGrpSpPr/>
          <p:nvPr/>
        </p:nvGrpSpPr>
        <p:grpSpPr>
          <a:xfrm>
            <a:off x="4139952" y="1800007"/>
            <a:ext cx="3240360" cy="2160240"/>
            <a:chOff x="4139952" y="1800007"/>
            <a:chExt cx="3240360" cy="2160240"/>
          </a:xfrm>
        </p:grpSpPr>
        <p:sp>
          <p:nvSpPr>
            <p:cNvPr id="321" name="Freeform 320">
              <a:extLst>
                <a:ext uri="{FF2B5EF4-FFF2-40B4-BE49-F238E27FC236}">
                  <a16:creationId xmlns:a16="http://schemas.microsoft.com/office/drawing/2014/main" id="{D866B149-4B08-FE85-2335-73AC1258DE5F}"/>
                </a:ext>
              </a:extLst>
            </p:cNvPr>
            <p:cNvSpPr/>
            <p:nvPr/>
          </p:nvSpPr>
          <p:spPr>
            <a:xfrm>
              <a:off x="4139952" y="1800007"/>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1749724A-74B6-5192-4797-E141E2B2DB86}"/>
                </a:ext>
              </a:extLst>
            </p:cNvPr>
            <p:cNvSpPr/>
            <p:nvPr/>
          </p:nvSpPr>
          <p:spPr>
            <a:xfrm>
              <a:off x="4536451" y="1863793"/>
              <a:ext cx="2780079" cy="1793560"/>
            </a:xfrm>
            <a:custGeom>
              <a:avLst/>
              <a:gdLst>
                <a:gd name="connsiteX0" fmla="*/ 0 w 2780079"/>
                <a:gd name="connsiteY0" fmla="*/ 1793561 h 1793560"/>
                <a:gd name="connsiteX1" fmla="*/ 2780079 w 2780079"/>
                <a:gd name="connsiteY1" fmla="*/ 1793561 h 1793560"/>
                <a:gd name="connsiteX2" fmla="*/ 2780079 w 2780079"/>
                <a:gd name="connsiteY2" fmla="*/ 0 h 1793560"/>
                <a:gd name="connsiteX3" fmla="*/ 0 w 2780079"/>
                <a:gd name="connsiteY3" fmla="*/ 0 h 1793560"/>
              </a:gdLst>
              <a:ahLst/>
              <a:cxnLst>
                <a:cxn ang="0">
                  <a:pos x="connsiteX0" y="connsiteY0"/>
                </a:cxn>
                <a:cxn ang="0">
                  <a:pos x="connsiteX1" y="connsiteY1"/>
                </a:cxn>
                <a:cxn ang="0">
                  <a:pos x="connsiteX2" y="connsiteY2"/>
                </a:cxn>
                <a:cxn ang="0">
                  <a:pos x="connsiteX3" y="connsiteY3"/>
                </a:cxn>
              </a:cxnLst>
              <a:rect l="l" t="t" r="r" b="b"/>
              <a:pathLst>
                <a:path w="2780079" h="1793560">
                  <a:moveTo>
                    <a:pt x="0" y="1793561"/>
                  </a:moveTo>
                  <a:lnTo>
                    <a:pt x="2780079" y="1793561"/>
                  </a:lnTo>
                  <a:lnTo>
                    <a:pt x="2780079" y="0"/>
                  </a:lnTo>
                  <a:lnTo>
                    <a:pt x="0" y="0"/>
                  </a:lnTo>
                  <a:close/>
                </a:path>
              </a:pathLst>
            </a:custGeom>
            <a:solidFill>
              <a:srgbClr val="FFFFFF"/>
            </a:solidFill>
            <a:ln w="1349"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6B4A39CE-1512-B25E-55E0-B545EA376FDA}"/>
                </a:ext>
              </a:extLst>
            </p:cNvPr>
            <p:cNvSpPr/>
            <p:nvPr/>
          </p:nvSpPr>
          <p:spPr>
            <a:xfrm>
              <a:off x="4780999"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4" name="Freeform 323">
              <a:extLst>
                <a:ext uri="{FF2B5EF4-FFF2-40B4-BE49-F238E27FC236}">
                  <a16:creationId xmlns:a16="http://schemas.microsoft.com/office/drawing/2014/main" id="{B4D14AA5-0F5B-3318-9AF7-0A32A300C802}"/>
                </a:ext>
              </a:extLst>
            </p:cNvPr>
            <p:cNvSpPr/>
            <p:nvPr/>
          </p:nvSpPr>
          <p:spPr>
            <a:xfrm>
              <a:off x="535374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5" name="Freeform 324">
              <a:extLst>
                <a:ext uri="{FF2B5EF4-FFF2-40B4-BE49-F238E27FC236}">
                  <a16:creationId xmlns:a16="http://schemas.microsoft.com/office/drawing/2014/main" id="{D36D08BC-9C2F-3EAB-E1BD-14B996587101}"/>
                </a:ext>
              </a:extLst>
            </p:cNvPr>
            <p:cNvSpPr/>
            <p:nvPr/>
          </p:nvSpPr>
          <p:spPr>
            <a:xfrm>
              <a:off x="592648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6" name="Freeform 325">
              <a:extLst>
                <a:ext uri="{FF2B5EF4-FFF2-40B4-BE49-F238E27FC236}">
                  <a16:creationId xmlns:a16="http://schemas.microsoft.com/office/drawing/2014/main" id="{03BAB388-EC87-B340-1928-7D0214D0F64D}"/>
                </a:ext>
              </a:extLst>
            </p:cNvPr>
            <p:cNvSpPr/>
            <p:nvPr/>
          </p:nvSpPr>
          <p:spPr>
            <a:xfrm>
              <a:off x="649923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7" name="Freeform 326">
              <a:extLst>
                <a:ext uri="{FF2B5EF4-FFF2-40B4-BE49-F238E27FC236}">
                  <a16:creationId xmlns:a16="http://schemas.microsoft.com/office/drawing/2014/main" id="{67972405-A48F-491C-8AEB-5B8D126DC51E}"/>
                </a:ext>
              </a:extLst>
            </p:cNvPr>
            <p:cNvSpPr/>
            <p:nvPr/>
          </p:nvSpPr>
          <p:spPr>
            <a:xfrm>
              <a:off x="7071978"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8" name="Freeform 327">
              <a:extLst>
                <a:ext uri="{FF2B5EF4-FFF2-40B4-BE49-F238E27FC236}">
                  <a16:creationId xmlns:a16="http://schemas.microsoft.com/office/drawing/2014/main" id="{65E96BEA-1D36-E261-5FBC-BBD709063CDF}"/>
                </a:ext>
              </a:extLst>
            </p:cNvPr>
            <p:cNvSpPr/>
            <p:nvPr/>
          </p:nvSpPr>
          <p:spPr>
            <a:xfrm>
              <a:off x="4536451" y="3657354"/>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5398" cap="rnd">
              <a:solidFill>
                <a:srgbClr val="000000"/>
              </a:solidFill>
              <a:prstDash val="solid"/>
              <a:round/>
            </a:ln>
          </p:spPr>
          <p:txBody>
            <a:bodyPr rtlCol="0" anchor="ctr"/>
            <a:lstStyle/>
            <a:p>
              <a:endParaRPr lang="de-DE"/>
            </a:p>
          </p:txBody>
        </p:sp>
        <p:sp>
          <p:nvSpPr>
            <p:cNvPr id="329" name="Freeform 328">
              <a:extLst>
                <a:ext uri="{FF2B5EF4-FFF2-40B4-BE49-F238E27FC236}">
                  <a16:creationId xmlns:a16="http://schemas.microsoft.com/office/drawing/2014/main" id="{B98D7CE4-A4F5-D76D-6FD2-93E8A17E1CD5}"/>
                </a:ext>
              </a:extLst>
            </p:cNvPr>
            <p:cNvSpPr/>
            <p:nvPr/>
          </p:nvSpPr>
          <p:spPr>
            <a:xfrm>
              <a:off x="4780999"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0" name="Freeform 329">
              <a:extLst>
                <a:ext uri="{FF2B5EF4-FFF2-40B4-BE49-F238E27FC236}">
                  <a16:creationId xmlns:a16="http://schemas.microsoft.com/office/drawing/2014/main" id="{6A60F8E7-58C1-87F7-C689-A946B72C6ABD}"/>
                </a:ext>
              </a:extLst>
            </p:cNvPr>
            <p:cNvSpPr/>
            <p:nvPr/>
          </p:nvSpPr>
          <p:spPr>
            <a:xfrm>
              <a:off x="535374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1" name="Freeform 330">
              <a:extLst>
                <a:ext uri="{FF2B5EF4-FFF2-40B4-BE49-F238E27FC236}">
                  <a16:creationId xmlns:a16="http://schemas.microsoft.com/office/drawing/2014/main" id="{7D462D22-01F8-BA24-C460-F9DAEFFEC2E1}"/>
                </a:ext>
              </a:extLst>
            </p:cNvPr>
            <p:cNvSpPr/>
            <p:nvPr/>
          </p:nvSpPr>
          <p:spPr>
            <a:xfrm>
              <a:off x="592648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2" name="Freeform 331">
              <a:extLst>
                <a:ext uri="{FF2B5EF4-FFF2-40B4-BE49-F238E27FC236}">
                  <a16:creationId xmlns:a16="http://schemas.microsoft.com/office/drawing/2014/main" id="{E17CFC46-1CAC-CD2B-D4E9-9FE5AF126E82}"/>
                </a:ext>
              </a:extLst>
            </p:cNvPr>
            <p:cNvSpPr/>
            <p:nvPr/>
          </p:nvSpPr>
          <p:spPr>
            <a:xfrm>
              <a:off x="6499231"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3" name="Freeform 332">
              <a:extLst>
                <a:ext uri="{FF2B5EF4-FFF2-40B4-BE49-F238E27FC236}">
                  <a16:creationId xmlns:a16="http://schemas.microsoft.com/office/drawing/2014/main" id="{F394A397-5174-22BA-B30C-B1417274BADF}"/>
                </a:ext>
              </a:extLst>
            </p:cNvPr>
            <p:cNvSpPr/>
            <p:nvPr/>
          </p:nvSpPr>
          <p:spPr>
            <a:xfrm>
              <a:off x="7071978"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4" name="Freeform 333">
              <a:extLst>
                <a:ext uri="{FF2B5EF4-FFF2-40B4-BE49-F238E27FC236}">
                  <a16:creationId xmlns:a16="http://schemas.microsoft.com/office/drawing/2014/main" id="{6D1A64FE-6DE1-B3C8-E559-CF4A2A77BFBC}"/>
                </a:ext>
              </a:extLst>
            </p:cNvPr>
            <p:cNvSpPr/>
            <p:nvPr/>
          </p:nvSpPr>
          <p:spPr>
            <a:xfrm>
              <a:off x="4699342" y="3702219"/>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26145175-FD62-377F-7FEB-DD33B64C2835}"/>
                </a:ext>
              </a:extLst>
            </p:cNvPr>
            <p:cNvSpPr/>
            <p:nvPr/>
          </p:nvSpPr>
          <p:spPr>
            <a:xfrm>
              <a:off x="477520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6" name="Freeform 335">
              <a:extLst>
                <a:ext uri="{FF2B5EF4-FFF2-40B4-BE49-F238E27FC236}">
                  <a16:creationId xmlns:a16="http://schemas.microsoft.com/office/drawing/2014/main" id="{A7541AFB-1FBE-9712-13D5-B57F65F361AC}"/>
                </a:ext>
              </a:extLst>
            </p:cNvPr>
            <p:cNvSpPr/>
            <p:nvPr/>
          </p:nvSpPr>
          <p:spPr>
            <a:xfrm>
              <a:off x="4806213" y="3702219"/>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18" y="18106"/>
                    <a:pt x="56443" y="28596"/>
                    <a:pt x="56443" y="42381"/>
                  </a:cubicBezTo>
                  <a:cubicBezTo>
                    <a:pt x="56443" y="56126"/>
                    <a:pt x="54018"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51543BCF-524C-74E9-DDD4-916A2F76558B}"/>
                </a:ext>
              </a:extLst>
            </p:cNvPr>
            <p:cNvSpPr/>
            <p:nvPr/>
          </p:nvSpPr>
          <p:spPr>
            <a:xfrm>
              <a:off x="5273672" y="3702219"/>
              <a:ext cx="51849" cy="83128"/>
            </a:xfrm>
            <a:custGeom>
              <a:avLst/>
              <a:gdLst>
                <a:gd name="connsiteX0" fmla="*/ 13291 w 51849"/>
                <a:gd name="connsiteY0" fmla="*/ 73826 h 83128"/>
                <a:gd name="connsiteX1" fmla="*/ 51850 w 51849"/>
                <a:gd name="connsiteY1" fmla="*/ 73826 h 83128"/>
                <a:gd name="connsiteX2" fmla="*/ 51850 w 51849"/>
                <a:gd name="connsiteY2" fmla="*/ 83129 h 83128"/>
                <a:gd name="connsiteX3" fmla="*/ 0 w 51849"/>
                <a:gd name="connsiteY3" fmla="*/ 83129 h 83128"/>
                <a:gd name="connsiteX4" fmla="*/ 0 w 51849"/>
                <a:gd name="connsiteY4" fmla="*/ 73826 h 83128"/>
                <a:gd name="connsiteX5" fmla="*/ 17120 w 51849"/>
                <a:gd name="connsiteY5" fmla="*/ 56382 h 83128"/>
                <a:gd name="connsiteX6" fmla="*/ 30793 w 51849"/>
                <a:gd name="connsiteY6" fmla="*/ 42219 h 83128"/>
                <a:gd name="connsiteX7" fmla="*/ 38175 w 51849"/>
                <a:gd name="connsiteY7" fmla="*/ 32161 h 83128"/>
                <a:gd name="connsiteX8" fmla="*/ 40309 w 51849"/>
                <a:gd name="connsiteY8" fmla="*/ 24006 h 83128"/>
                <a:gd name="connsiteX9" fmla="*/ 35716 w 51849"/>
                <a:gd name="connsiteY9" fmla="*/ 13394 h 83128"/>
                <a:gd name="connsiteX10" fmla="*/ 23846 w 51849"/>
                <a:gd name="connsiteY10" fmla="*/ 9289 h 83128"/>
                <a:gd name="connsiteX11" fmla="*/ 12853 w 51849"/>
                <a:gd name="connsiteY11" fmla="*/ 11098 h 83128"/>
                <a:gd name="connsiteX12" fmla="*/ 547 w 51849"/>
                <a:gd name="connsiteY12" fmla="*/ 16566 h 83128"/>
                <a:gd name="connsiteX13" fmla="*/ 547 w 51849"/>
                <a:gd name="connsiteY13" fmla="*/ 5414 h 83128"/>
                <a:gd name="connsiteX14" fmla="*/ 13017 w 51849"/>
                <a:gd name="connsiteY14" fmla="*/ 1364 h 83128"/>
                <a:gd name="connsiteX15" fmla="*/ 23628 w 51849"/>
                <a:gd name="connsiteY15" fmla="*/ 0 h 83128"/>
                <a:gd name="connsiteX16" fmla="*/ 43864 w 51849"/>
                <a:gd name="connsiteY16" fmla="*/ 6346 h 83128"/>
                <a:gd name="connsiteX17" fmla="*/ 51412 w 51849"/>
                <a:gd name="connsiteY17" fmla="*/ 23290 h 83128"/>
                <a:gd name="connsiteX18" fmla="*/ 49498 w 51849"/>
                <a:gd name="connsiteY18" fmla="*/ 32863 h 83128"/>
                <a:gd name="connsiteX19" fmla="*/ 42661 w 51849"/>
                <a:gd name="connsiteY19" fmla="*/ 43475 h 83128"/>
                <a:gd name="connsiteX20" fmla="*/ 33964 w 51849"/>
                <a:gd name="connsiteY20" fmla="*/ 52669 h 83128"/>
                <a:gd name="connsiteX21" fmla="*/ 13291 w 5184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28">
                  <a:moveTo>
                    <a:pt x="13291" y="73826"/>
                  </a:moveTo>
                  <a:lnTo>
                    <a:pt x="51850" y="73826"/>
                  </a:lnTo>
                  <a:lnTo>
                    <a:pt x="51850" y="83129"/>
                  </a:lnTo>
                  <a:lnTo>
                    <a:pt x="0" y="83129"/>
                  </a:lnTo>
                  <a:lnTo>
                    <a:pt x="0" y="73826"/>
                  </a:lnTo>
                  <a:cubicBezTo>
                    <a:pt x="4194" y="69492"/>
                    <a:pt x="9901" y="63673"/>
                    <a:pt x="17120" y="56382"/>
                  </a:cubicBezTo>
                  <a:cubicBezTo>
                    <a:pt x="24376" y="49051"/>
                    <a:pt x="28934" y="44339"/>
                    <a:pt x="30793" y="42219"/>
                  </a:cubicBezTo>
                  <a:cubicBezTo>
                    <a:pt x="34329" y="38236"/>
                    <a:pt x="36790" y="34888"/>
                    <a:pt x="38175" y="32161"/>
                  </a:cubicBezTo>
                  <a:cubicBezTo>
                    <a:pt x="39597" y="29393"/>
                    <a:pt x="40309" y="26665"/>
                    <a:pt x="40309" y="24006"/>
                  </a:cubicBezTo>
                  <a:cubicBezTo>
                    <a:pt x="40309" y="19672"/>
                    <a:pt x="38778" y="16134"/>
                    <a:pt x="35716" y="13394"/>
                  </a:cubicBezTo>
                  <a:cubicBezTo>
                    <a:pt x="32688" y="10653"/>
                    <a:pt x="28733" y="9289"/>
                    <a:pt x="23846" y="9289"/>
                  </a:cubicBezTo>
                  <a:cubicBezTo>
                    <a:pt x="20383" y="9289"/>
                    <a:pt x="16719" y="9897"/>
                    <a:pt x="12853" y="11098"/>
                  </a:cubicBezTo>
                  <a:cubicBezTo>
                    <a:pt x="9024" y="12300"/>
                    <a:pt x="4923" y="14123"/>
                    <a:pt x="547" y="16566"/>
                  </a:cubicBezTo>
                  <a:lnTo>
                    <a:pt x="547" y="5414"/>
                  </a:lnTo>
                  <a:cubicBezTo>
                    <a:pt x="4996" y="3618"/>
                    <a:pt x="9151" y="2268"/>
                    <a:pt x="13017" y="1364"/>
                  </a:cubicBezTo>
                  <a:cubicBezTo>
                    <a:pt x="16882" y="459"/>
                    <a:pt x="20418" y="0"/>
                    <a:pt x="23628" y="0"/>
                  </a:cubicBezTo>
                  <a:cubicBezTo>
                    <a:pt x="32086" y="0"/>
                    <a:pt x="38832" y="2120"/>
                    <a:pt x="43864" y="6346"/>
                  </a:cubicBezTo>
                  <a:cubicBezTo>
                    <a:pt x="48896" y="10572"/>
                    <a:pt x="51412" y="16215"/>
                    <a:pt x="51412" y="23290"/>
                  </a:cubicBezTo>
                  <a:cubicBezTo>
                    <a:pt x="51412" y="26652"/>
                    <a:pt x="50774" y="29838"/>
                    <a:pt x="49498" y="32863"/>
                  </a:cubicBezTo>
                  <a:cubicBezTo>
                    <a:pt x="48258" y="35846"/>
                    <a:pt x="45979" y="39384"/>
                    <a:pt x="42661" y="43475"/>
                  </a:cubicBezTo>
                  <a:cubicBezTo>
                    <a:pt x="41749" y="44541"/>
                    <a:pt x="38851" y="47606"/>
                    <a:pt x="33964" y="52669"/>
                  </a:cubicBezTo>
                  <a:cubicBezTo>
                    <a:pt x="29078" y="57705"/>
                    <a:pt x="22187" y="64753"/>
                    <a:pt x="13291" y="73826"/>
                  </a:cubicBezTo>
                  <a:close/>
                </a:path>
              </a:pathLst>
            </a:custGeom>
            <a:solidFill>
              <a:srgbClr val="000000"/>
            </a:solidFill>
            <a:ln w="1349"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A9A8070B-7A8D-AA91-05BF-A2255CDF6D03}"/>
                </a:ext>
              </a:extLst>
            </p:cNvPr>
            <p:cNvSpPr/>
            <p:nvPr/>
          </p:nvSpPr>
          <p:spPr>
            <a:xfrm>
              <a:off x="534871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B3B456FD-9065-292F-D399-E529273EB916}"/>
                </a:ext>
              </a:extLst>
            </p:cNvPr>
            <p:cNvSpPr/>
            <p:nvPr/>
          </p:nvSpPr>
          <p:spPr>
            <a:xfrm>
              <a:off x="5380981" y="3703691"/>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8 w 52834"/>
                <a:gd name="connsiteY7" fmla="*/ 35171 h 83236"/>
                <a:gd name="connsiteX8" fmla="*/ 52834 w 52834"/>
                <a:gd name="connsiteY8" fmla="*/ 55464 h 83236"/>
                <a:gd name="connsiteX9" fmla="*/ 44629 w 52834"/>
                <a:gd name="connsiteY9" fmla="*/ 75973 h 83236"/>
                <a:gd name="connsiteX10" fmla="*/ 21494 w 52834"/>
                <a:gd name="connsiteY10" fmla="*/ 83237 h 83236"/>
                <a:gd name="connsiteX11" fmla="*/ 10993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1 w 52834"/>
                <a:gd name="connsiteY16" fmla="*/ 68966 h 83236"/>
                <a:gd name="connsiteX17" fmla="*/ 41786 w 52834"/>
                <a:gd name="connsiteY17" fmla="*/ 55464 h 83236"/>
                <a:gd name="connsiteX18" fmla="*/ 36261 w 52834"/>
                <a:gd name="connsiteY18" fmla="*/ 41949 h 83236"/>
                <a:gd name="connsiteX19" fmla="*/ 21276 w 52834"/>
                <a:gd name="connsiteY19" fmla="*/ 36967 h 83236"/>
                <a:gd name="connsiteX20" fmla="*/ 12415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1" y="27827"/>
                    <a:pt x="21585" y="27678"/>
                    <a:pt x="23190" y="27678"/>
                  </a:cubicBezTo>
                  <a:cubicBezTo>
                    <a:pt x="32305" y="27678"/>
                    <a:pt x="39524" y="30176"/>
                    <a:pt x="44848" y="35171"/>
                  </a:cubicBezTo>
                  <a:cubicBezTo>
                    <a:pt x="50172" y="40167"/>
                    <a:pt x="52834" y="46931"/>
                    <a:pt x="52834" y="55464"/>
                  </a:cubicBezTo>
                  <a:cubicBezTo>
                    <a:pt x="52834"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2" y="70424"/>
                    <a:pt x="6672" y="71761"/>
                    <a:pt x="10173"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3" y="36967"/>
                    <a:pt x="15369"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78C0C49A-38F3-D8A1-5F9B-432222EC1867}"/>
                </a:ext>
              </a:extLst>
            </p:cNvPr>
            <p:cNvSpPr/>
            <p:nvPr/>
          </p:nvSpPr>
          <p:spPr>
            <a:xfrm>
              <a:off x="5845461" y="3703691"/>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71398149-64C4-FAEC-5043-28C44804B2BF}"/>
                </a:ext>
              </a:extLst>
            </p:cNvPr>
            <p:cNvSpPr/>
            <p:nvPr/>
          </p:nvSpPr>
          <p:spPr>
            <a:xfrm>
              <a:off x="5920057"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D1FD36B0-736B-85A2-F395-DA6D4F07F037}"/>
                </a:ext>
              </a:extLst>
            </p:cNvPr>
            <p:cNvSpPr/>
            <p:nvPr/>
          </p:nvSpPr>
          <p:spPr>
            <a:xfrm>
              <a:off x="5951070" y="3702219"/>
              <a:ext cx="56449" cy="84708"/>
            </a:xfrm>
            <a:custGeom>
              <a:avLst/>
              <a:gdLst>
                <a:gd name="connsiteX0" fmla="*/ 28218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54" y="11557"/>
                    <a:pt x="15378" y="17174"/>
                  </a:cubicBezTo>
                  <a:cubicBezTo>
                    <a:pt x="12529" y="22750"/>
                    <a:pt x="11112" y="31148"/>
                    <a:pt x="11112" y="42381"/>
                  </a:cubicBezTo>
                  <a:cubicBezTo>
                    <a:pt x="11112" y="53574"/>
                    <a:pt x="12529" y="61985"/>
                    <a:pt x="15378" y="67602"/>
                  </a:cubicBezTo>
                  <a:cubicBezTo>
                    <a:pt x="18254"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08DA49B5-AAD0-F407-0123-849AC9EF764C}"/>
                </a:ext>
              </a:extLst>
            </p:cNvPr>
            <p:cNvSpPr/>
            <p:nvPr/>
          </p:nvSpPr>
          <p:spPr>
            <a:xfrm>
              <a:off x="6419653" y="3703691"/>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28 w 52507"/>
                <a:gd name="connsiteY4" fmla="*/ 81657 h 81657"/>
                <a:gd name="connsiteX5" fmla="*/ 39222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28" y="81657"/>
                  </a:lnTo>
                  <a:lnTo>
                    <a:pt x="39222"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BC4C551-5C49-5DA1-CBD2-431C17CD8380}"/>
                </a:ext>
              </a:extLst>
            </p:cNvPr>
            <p:cNvSpPr/>
            <p:nvPr/>
          </p:nvSpPr>
          <p:spPr>
            <a:xfrm>
              <a:off x="6493708"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28CF5C52-7A2F-F359-DD03-9D54BF526F23}"/>
                </a:ext>
              </a:extLst>
            </p:cNvPr>
            <p:cNvSpPr/>
            <p:nvPr/>
          </p:nvSpPr>
          <p:spPr>
            <a:xfrm>
              <a:off x="6525977" y="3703691"/>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C5065156-FF7E-BC75-E2AF-F639AF750A2F}"/>
                </a:ext>
              </a:extLst>
            </p:cNvPr>
            <p:cNvSpPr/>
            <p:nvPr/>
          </p:nvSpPr>
          <p:spPr>
            <a:xfrm>
              <a:off x="6957148" y="3703691"/>
              <a:ext cx="48618" cy="81657"/>
            </a:xfrm>
            <a:custGeom>
              <a:avLst/>
              <a:gdLst>
                <a:gd name="connsiteX0" fmla="*/ 1593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81 w 48618"/>
                <a:gd name="connsiteY6" fmla="*/ 0 h 81657"/>
                <a:gd name="connsiteX7" fmla="*/ 30581 w 48618"/>
                <a:gd name="connsiteY7" fmla="*/ 72354 h 81657"/>
                <a:gd name="connsiteX8" fmla="*/ 48619 w 48618"/>
                <a:gd name="connsiteY8" fmla="*/ 72354 h 81657"/>
                <a:gd name="connsiteX9" fmla="*/ 48619 w 48618"/>
                <a:gd name="connsiteY9" fmla="*/ 81657 h 81657"/>
                <a:gd name="connsiteX10" fmla="*/ 1593 w 48618"/>
                <a:gd name="connsiteY10" fmla="*/ 81657 h 81657"/>
                <a:gd name="connsiteX11" fmla="*/ 1593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93" y="72354"/>
                  </a:moveTo>
                  <a:lnTo>
                    <a:pt x="19631" y="72354"/>
                  </a:lnTo>
                  <a:lnTo>
                    <a:pt x="19631" y="10059"/>
                  </a:lnTo>
                  <a:lnTo>
                    <a:pt x="0" y="14001"/>
                  </a:lnTo>
                  <a:lnTo>
                    <a:pt x="0" y="3942"/>
                  </a:lnTo>
                  <a:lnTo>
                    <a:pt x="19523" y="0"/>
                  </a:lnTo>
                  <a:lnTo>
                    <a:pt x="30581" y="0"/>
                  </a:lnTo>
                  <a:lnTo>
                    <a:pt x="30581" y="72354"/>
                  </a:lnTo>
                  <a:lnTo>
                    <a:pt x="48619" y="72354"/>
                  </a:lnTo>
                  <a:lnTo>
                    <a:pt x="48619"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9F09CAD5-8D22-A63F-B0E7-B0C5BDE91E04}"/>
                </a:ext>
              </a:extLst>
            </p:cNvPr>
            <p:cNvSpPr/>
            <p:nvPr/>
          </p:nvSpPr>
          <p:spPr>
            <a:xfrm>
              <a:off x="7023494" y="3702219"/>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72 w 56436"/>
                <a:gd name="connsiteY10" fmla="*/ 10882 h 84708"/>
                <a:gd name="connsiteX11" fmla="*/ 56436 w 56436"/>
                <a:gd name="connsiteY11" fmla="*/ 42381 h 84708"/>
                <a:gd name="connsiteX12" fmla="*/ 49172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3" y="3632"/>
                    <a:pt x="49172" y="10882"/>
                  </a:cubicBezTo>
                  <a:cubicBezTo>
                    <a:pt x="54020" y="18106"/>
                    <a:pt x="56436" y="28596"/>
                    <a:pt x="56436" y="42381"/>
                  </a:cubicBezTo>
                  <a:cubicBezTo>
                    <a:pt x="56436" y="56126"/>
                    <a:pt x="54020" y="66630"/>
                    <a:pt x="49172" y="73880"/>
                  </a:cubicBezTo>
                  <a:cubicBezTo>
                    <a:pt x="44353"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BA65BF9C-DDC8-B56C-4F5B-810C80589AA3}"/>
                </a:ext>
              </a:extLst>
            </p:cNvPr>
            <p:cNvSpPr/>
            <p:nvPr/>
          </p:nvSpPr>
          <p:spPr>
            <a:xfrm>
              <a:off x="7099345"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9" name="Freeform 348">
              <a:extLst>
                <a:ext uri="{FF2B5EF4-FFF2-40B4-BE49-F238E27FC236}">
                  <a16:creationId xmlns:a16="http://schemas.microsoft.com/office/drawing/2014/main" id="{4ADC6E6C-1EA4-8611-6668-2E8A41DEB219}"/>
                </a:ext>
              </a:extLst>
            </p:cNvPr>
            <p:cNvSpPr/>
            <p:nvPr/>
          </p:nvSpPr>
          <p:spPr>
            <a:xfrm>
              <a:off x="7130358" y="3702219"/>
              <a:ext cx="56449" cy="84708"/>
            </a:xfrm>
            <a:custGeom>
              <a:avLst/>
              <a:gdLst>
                <a:gd name="connsiteX0" fmla="*/ 28232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32 w 56449"/>
                <a:gd name="connsiteY4" fmla="*/ 75959 h 84708"/>
                <a:gd name="connsiteX5" fmla="*/ 41071 w 56449"/>
                <a:gd name="connsiteY5" fmla="*/ 67602 h 84708"/>
                <a:gd name="connsiteX6" fmla="*/ 45405 w 56449"/>
                <a:gd name="connsiteY6" fmla="*/ 42381 h 84708"/>
                <a:gd name="connsiteX7" fmla="*/ 41071 w 56449"/>
                <a:gd name="connsiteY7" fmla="*/ 17174 h 84708"/>
                <a:gd name="connsiteX8" fmla="*/ 28232 w 56449"/>
                <a:gd name="connsiteY8" fmla="*/ 8749 h 84708"/>
                <a:gd name="connsiteX9" fmla="*/ 28232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32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32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32" y="8749"/>
                  </a:moveTo>
                  <a:cubicBezTo>
                    <a:pt x="22547" y="8749"/>
                    <a:pt x="18254" y="11557"/>
                    <a:pt x="15378" y="17174"/>
                  </a:cubicBezTo>
                  <a:cubicBezTo>
                    <a:pt x="12529" y="22750"/>
                    <a:pt x="11112" y="31148"/>
                    <a:pt x="11112" y="42381"/>
                  </a:cubicBezTo>
                  <a:cubicBezTo>
                    <a:pt x="11112" y="53574"/>
                    <a:pt x="12529" y="61985"/>
                    <a:pt x="15378" y="67602"/>
                  </a:cubicBezTo>
                  <a:cubicBezTo>
                    <a:pt x="18254" y="73178"/>
                    <a:pt x="22547" y="75959"/>
                    <a:pt x="28232" y="75959"/>
                  </a:cubicBezTo>
                  <a:cubicBezTo>
                    <a:pt x="33956" y="75959"/>
                    <a:pt x="38236" y="73178"/>
                    <a:pt x="41071" y="67602"/>
                  </a:cubicBezTo>
                  <a:cubicBezTo>
                    <a:pt x="43961" y="61985"/>
                    <a:pt x="45405" y="53574"/>
                    <a:pt x="45405" y="42381"/>
                  </a:cubicBezTo>
                  <a:cubicBezTo>
                    <a:pt x="45405" y="31148"/>
                    <a:pt x="43961" y="22750"/>
                    <a:pt x="41071" y="17174"/>
                  </a:cubicBezTo>
                  <a:cubicBezTo>
                    <a:pt x="38236" y="11557"/>
                    <a:pt x="33956" y="8749"/>
                    <a:pt x="28232" y="8749"/>
                  </a:cubicBezTo>
                  <a:moveTo>
                    <a:pt x="28232" y="0"/>
                  </a:moveTo>
                  <a:cubicBezTo>
                    <a:pt x="37372" y="0"/>
                    <a:pt x="44352" y="3632"/>
                    <a:pt x="49172" y="10882"/>
                  </a:cubicBezTo>
                  <a:cubicBezTo>
                    <a:pt x="54019" y="18106"/>
                    <a:pt x="56450" y="28596"/>
                    <a:pt x="56450" y="42381"/>
                  </a:cubicBezTo>
                  <a:cubicBezTo>
                    <a:pt x="56450" y="56126"/>
                    <a:pt x="54019" y="66630"/>
                    <a:pt x="49172" y="73880"/>
                  </a:cubicBezTo>
                  <a:cubicBezTo>
                    <a:pt x="44352" y="81103"/>
                    <a:pt x="37372" y="84708"/>
                    <a:pt x="28232" y="84708"/>
                  </a:cubicBezTo>
                  <a:cubicBezTo>
                    <a:pt x="19077" y="84708"/>
                    <a:pt x="12070" y="81103"/>
                    <a:pt x="7223" y="73880"/>
                  </a:cubicBezTo>
                  <a:cubicBezTo>
                    <a:pt x="2403" y="66630"/>
                    <a:pt x="0" y="56126"/>
                    <a:pt x="0" y="42381"/>
                  </a:cubicBezTo>
                  <a:cubicBezTo>
                    <a:pt x="0" y="28596"/>
                    <a:pt x="2403" y="18106"/>
                    <a:pt x="7223" y="10882"/>
                  </a:cubicBezTo>
                  <a:cubicBezTo>
                    <a:pt x="12070" y="3632"/>
                    <a:pt x="19077" y="0"/>
                    <a:pt x="28232" y="0"/>
                  </a:cubicBezTo>
                  <a:close/>
                </a:path>
              </a:pathLst>
            </a:custGeom>
            <a:solidFill>
              <a:srgbClr val="000000"/>
            </a:solidFill>
            <a:ln w="1349" cap="flat">
              <a:noFill/>
              <a:prstDash val="solid"/>
              <a:miter/>
            </a:ln>
          </p:spPr>
          <p:txBody>
            <a:bodyPr rtlCol="0" anchor="ctr"/>
            <a:lstStyle/>
            <a:p>
              <a:endParaRPr lang="de-DE"/>
            </a:p>
          </p:txBody>
        </p:sp>
        <p:sp>
          <p:nvSpPr>
            <p:cNvPr id="350" name="Freeform 349">
              <a:extLst>
                <a:ext uri="{FF2B5EF4-FFF2-40B4-BE49-F238E27FC236}">
                  <a16:creationId xmlns:a16="http://schemas.microsoft.com/office/drawing/2014/main" id="{7A1364D9-CB21-279C-08B2-B8F974F0D537}"/>
                </a:ext>
              </a:extLst>
            </p:cNvPr>
            <p:cNvSpPr/>
            <p:nvPr/>
          </p:nvSpPr>
          <p:spPr>
            <a:xfrm>
              <a:off x="5893067" y="3838341"/>
              <a:ext cx="58637" cy="91337"/>
            </a:xfrm>
            <a:custGeom>
              <a:avLst/>
              <a:gdLst>
                <a:gd name="connsiteX0" fmla="*/ 58637 w 58637"/>
                <a:gd name="connsiteY0" fmla="*/ 40802 h 91337"/>
                <a:gd name="connsiteX1" fmla="*/ 56423 w 58637"/>
                <a:gd name="connsiteY1" fmla="*/ 46553 h 91337"/>
                <a:gd name="connsiteX2" fmla="*/ 51549 w 58637"/>
                <a:gd name="connsiteY2" fmla="*/ 48714 h 91337"/>
                <a:gd name="connsiteX3" fmla="*/ 47876 w 58637"/>
                <a:gd name="connsiteY3" fmla="*/ 47309 h 91337"/>
                <a:gd name="connsiteX4" fmla="*/ 46621 w 58637"/>
                <a:gd name="connsiteY4" fmla="*/ 44150 h 91337"/>
                <a:gd name="connsiteX5" fmla="*/ 46931 w 58637"/>
                <a:gd name="connsiteY5" fmla="*/ 42449 h 91337"/>
                <a:gd name="connsiteX6" fmla="*/ 47944 w 58637"/>
                <a:gd name="connsiteY6" fmla="*/ 40235 h 91337"/>
                <a:gd name="connsiteX7" fmla="*/ 50280 w 58637"/>
                <a:gd name="connsiteY7" fmla="*/ 38142 h 91337"/>
                <a:gd name="connsiteX8" fmla="*/ 54020 w 58637"/>
                <a:gd name="connsiteY8" fmla="*/ 37129 h 91337"/>
                <a:gd name="connsiteX9" fmla="*/ 53453 w 58637"/>
                <a:gd name="connsiteY9" fmla="*/ 36630 h 91337"/>
                <a:gd name="connsiteX10" fmla="*/ 50725 w 58637"/>
                <a:gd name="connsiteY10" fmla="*/ 35617 h 91337"/>
                <a:gd name="connsiteX11" fmla="*/ 49591 w 58637"/>
                <a:gd name="connsiteY11" fmla="*/ 35482 h 91337"/>
                <a:gd name="connsiteX12" fmla="*/ 40802 w 58637"/>
                <a:gd name="connsiteY12" fmla="*/ 38709 h 91337"/>
                <a:gd name="connsiteX13" fmla="*/ 31053 w 58637"/>
                <a:gd name="connsiteY13" fmla="*/ 47890 h 91337"/>
                <a:gd name="connsiteX14" fmla="*/ 19928 w 58637"/>
                <a:gd name="connsiteY14" fmla="*/ 57503 h 91337"/>
                <a:gd name="connsiteX15" fmla="*/ 39087 w 58637"/>
                <a:gd name="connsiteY15" fmla="*/ 71099 h 91337"/>
                <a:gd name="connsiteX16" fmla="*/ 38587 w 58637"/>
                <a:gd name="connsiteY16" fmla="*/ 75149 h 91337"/>
                <a:gd name="connsiteX17" fmla="*/ 37575 w 58637"/>
                <a:gd name="connsiteY17" fmla="*/ 82359 h 91337"/>
                <a:gd name="connsiteX18" fmla="*/ 41679 w 58637"/>
                <a:gd name="connsiteY18" fmla="*/ 88421 h 91337"/>
                <a:gd name="connsiteX19" fmla="*/ 48200 w 58637"/>
                <a:gd name="connsiteY19" fmla="*/ 84384 h 91337"/>
                <a:gd name="connsiteX20" fmla="*/ 52939 w 58637"/>
                <a:gd name="connsiteY20" fmla="*/ 72422 h 91337"/>
                <a:gd name="connsiteX21" fmla="*/ 53574 w 58637"/>
                <a:gd name="connsiteY21" fmla="*/ 70532 h 91337"/>
                <a:gd name="connsiteX22" fmla="*/ 54776 w 58637"/>
                <a:gd name="connsiteY22" fmla="*/ 70086 h 91337"/>
                <a:gd name="connsiteX23" fmla="*/ 56355 w 58637"/>
                <a:gd name="connsiteY23" fmla="*/ 71356 h 91337"/>
                <a:gd name="connsiteX24" fmla="*/ 51670 w 58637"/>
                <a:gd name="connsiteY24" fmla="*/ 84438 h 91337"/>
                <a:gd name="connsiteX25" fmla="*/ 41436 w 58637"/>
                <a:gd name="connsiteY25" fmla="*/ 91338 h 91337"/>
                <a:gd name="connsiteX26" fmla="*/ 32890 w 58637"/>
                <a:gd name="connsiteY26" fmla="*/ 87800 h 91337"/>
                <a:gd name="connsiteX27" fmla="*/ 29541 w 58637"/>
                <a:gd name="connsiteY27" fmla="*/ 78498 h 91337"/>
                <a:gd name="connsiteX28" fmla="*/ 30041 w 58637"/>
                <a:gd name="connsiteY28" fmla="*/ 73948 h 91337"/>
                <a:gd name="connsiteX29" fmla="*/ 30419 w 58637"/>
                <a:gd name="connsiteY29" fmla="*/ 71220 h 91337"/>
                <a:gd name="connsiteX30" fmla="*/ 28785 w 58637"/>
                <a:gd name="connsiteY30" fmla="*/ 66036 h 91337"/>
                <a:gd name="connsiteX31" fmla="*/ 24478 w 58637"/>
                <a:gd name="connsiteY31" fmla="*/ 62620 h 91337"/>
                <a:gd name="connsiteX32" fmla="*/ 19604 w 58637"/>
                <a:gd name="connsiteY32" fmla="*/ 60973 h 91337"/>
                <a:gd name="connsiteX33" fmla="*/ 15378 w 58637"/>
                <a:gd name="connsiteY33" fmla="*/ 60217 h 91337"/>
                <a:gd name="connsiteX34" fmla="*/ 8155 w 58637"/>
                <a:gd name="connsiteY34" fmla="*/ 88610 h 91337"/>
                <a:gd name="connsiteX35" fmla="*/ 6332 w 58637"/>
                <a:gd name="connsiteY35" fmla="*/ 90514 h 91337"/>
                <a:gd name="connsiteX36" fmla="*/ 3740 w 58637"/>
                <a:gd name="connsiteY36" fmla="*/ 91338 h 91337"/>
                <a:gd name="connsiteX37" fmla="*/ 1202 w 58637"/>
                <a:gd name="connsiteY37" fmla="*/ 90447 h 91337"/>
                <a:gd name="connsiteX38" fmla="*/ 0 w 58637"/>
                <a:gd name="connsiteY38" fmla="*/ 87665 h 91337"/>
                <a:gd name="connsiteX39" fmla="*/ 513 w 58637"/>
                <a:gd name="connsiteY39" fmla="*/ 84817 h 91337"/>
                <a:gd name="connsiteX40" fmla="*/ 19294 w 58637"/>
                <a:gd name="connsiteY40" fmla="*/ 10194 h 91337"/>
                <a:gd name="connsiteX41" fmla="*/ 19672 w 58637"/>
                <a:gd name="connsiteY41" fmla="*/ 7655 h 91337"/>
                <a:gd name="connsiteX42" fmla="*/ 19361 w 58637"/>
                <a:gd name="connsiteY42" fmla="*/ 6521 h 91337"/>
                <a:gd name="connsiteX43" fmla="*/ 17579 w 58637"/>
                <a:gd name="connsiteY43" fmla="*/ 5765 h 91337"/>
                <a:gd name="connsiteX44" fmla="*/ 13218 w 58637"/>
                <a:gd name="connsiteY44" fmla="*/ 5441 h 91337"/>
                <a:gd name="connsiteX45" fmla="*/ 11449 w 58637"/>
                <a:gd name="connsiteY45" fmla="*/ 5387 h 91337"/>
                <a:gd name="connsiteX46" fmla="*/ 10504 w 58637"/>
                <a:gd name="connsiteY46" fmla="*/ 5009 h 91337"/>
                <a:gd name="connsiteX47" fmla="*/ 10059 w 58637"/>
                <a:gd name="connsiteY47" fmla="*/ 3861 h 91337"/>
                <a:gd name="connsiteX48" fmla="*/ 10504 w 58637"/>
                <a:gd name="connsiteY48" fmla="*/ 2214 h 91337"/>
                <a:gd name="connsiteX49" fmla="*/ 11382 w 58637"/>
                <a:gd name="connsiteY49" fmla="*/ 1458 h 91337"/>
                <a:gd name="connsiteX50" fmla="*/ 12529 w 58637"/>
                <a:gd name="connsiteY50" fmla="*/ 1269 h 91337"/>
                <a:gd name="connsiteX51" fmla="*/ 17201 w 58637"/>
                <a:gd name="connsiteY51" fmla="*/ 891 h 91337"/>
                <a:gd name="connsiteX52" fmla="*/ 23911 w 58637"/>
                <a:gd name="connsiteY52" fmla="*/ 257 h 91337"/>
                <a:gd name="connsiteX53" fmla="*/ 28340 w 58637"/>
                <a:gd name="connsiteY53" fmla="*/ 0 h 91337"/>
                <a:gd name="connsiteX54" fmla="*/ 29474 w 58637"/>
                <a:gd name="connsiteY54" fmla="*/ 392 h 91337"/>
                <a:gd name="connsiteX55" fmla="*/ 29987 w 58637"/>
                <a:gd name="connsiteY55" fmla="*/ 1080 h 91337"/>
                <a:gd name="connsiteX56" fmla="*/ 30041 w 58637"/>
                <a:gd name="connsiteY56" fmla="*/ 1404 h 91337"/>
                <a:gd name="connsiteX57" fmla="*/ 16580 w 58637"/>
                <a:gd name="connsiteY57" fmla="*/ 56045 h 91337"/>
                <a:gd name="connsiteX58" fmla="*/ 30932 w 58637"/>
                <a:gd name="connsiteY58" fmla="*/ 44028 h 91337"/>
                <a:gd name="connsiteX59" fmla="*/ 49848 w 58637"/>
                <a:gd name="connsiteY59" fmla="*/ 32647 h 91337"/>
                <a:gd name="connsiteX60" fmla="*/ 56288 w 58637"/>
                <a:gd name="connsiteY60" fmla="*/ 35171 h 91337"/>
                <a:gd name="connsiteX61" fmla="*/ 58637 w 58637"/>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37" h="91337">
                  <a:moveTo>
                    <a:pt x="58637" y="40802"/>
                  </a:moveTo>
                  <a:cubicBezTo>
                    <a:pt x="58637" y="43205"/>
                    <a:pt x="57894" y="45122"/>
                    <a:pt x="56423" y="46553"/>
                  </a:cubicBezTo>
                  <a:cubicBezTo>
                    <a:pt x="54978" y="47998"/>
                    <a:pt x="53358" y="48714"/>
                    <a:pt x="51549" y="48714"/>
                  </a:cubicBezTo>
                  <a:cubicBezTo>
                    <a:pt x="49942" y="48714"/>
                    <a:pt x="48727" y="48241"/>
                    <a:pt x="47876" y="47309"/>
                  </a:cubicBezTo>
                  <a:cubicBezTo>
                    <a:pt x="47039" y="46378"/>
                    <a:pt x="46621" y="45325"/>
                    <a:pt x="46621" y="44150"/>
                  </a:cubicBezTo>
                  <a:cubicBezTo>
                    <a:pt x="46621" y="43650"/>
                    <a:pt x="46729" y="43083"/>
                    <a:pt x="46931" y="42449"/>
                  </a:cubicBezTo>
                  <a:cubicBezTo>
                    <a:pt x="47147" y="41774"/>
                    <a:pt x="47485" y="41031"/>
                    <a:pt x="47944" y="40235"/>
                  </a:cubicBezTo>
                  <a:cubicBezTo>
                    <a:pt x="48443" y="39438"/>
                    <a:pt x="49227" y="38736"/>
                    <a:pt x="50280" y="38142"/>
                  </a:cubicBezTo>
                  <a:cubicBezTo>
                    <a:pt x="51333" y="37561"/>
                    <a:pt x="52575" y="37224"/>
                    <a:pt x="54020" y="37129"/>
                  </a:cubicBezTo>
                  <a:cubicBezTo>
                    <a:pt x="53723" y="36832"/>
                    <a:pt x="53533" y="36670"/>
                    <a:pt x="53453" y="36630"/>
                  </a:cubicBezTo>
                  <a:cubicBezTo>
                    <a:pt x="52818" y="36130"/>
                    <a:pt x="51900" y="35792"/>
                    <a:pt x="50725" y="35617"/>
                  </a:cubicBezTo>
                  <a:cubicBezTo>
                    <a:pt x="50550" y="35523"/>
                    <a:pt x="50172" y="35482"/>
                    <a:pt x="49591" y="35482"/>
                  </a:cubicBezTo>
                  <a:cubicBezTo>
                    <a:pt x="46688" y="35482"/>
                    <a:pt x="43758" y="36562"/>
                    <a:pt x="40802" y="38709"/>
                  </a:cubicBezTo>
                  <a:cubicBezTo>
                    <a:pt x="37885" y="40829"/>
                    <a:pt x="34631" y="43880"/>
                    <a:pt x="31053" y="47890"/>
                  </a:cubicBezTo>
                  <a:cubicBezTo>
                    <a:pt x="26544" y="52575"/>
                    <a:pt x="22831" y="55775"/>
                    <a:pt x="19928" y="57503"/>
                  </a:cubicBezTo>
                  <a:cubicBezTo>
                    <a:pt x="32701" y="59191"/>
                    <a:pt x="39087" y="63714"/>
                    <a:pt x="39087" y="71099"/>
                  </a:cubicBezTo>
                  <a:cubicBezTo>
                    <a:pt x="39087" y="72328"/>
                    <a:pt x="38925" y="73678"/>
                    <a:pt x="38587" y="75149"/>
                  </a:cubicBezTo>
                  <a:cubicBezTo>
                    <a:pt x="37912" y="77931"/>
                    <a:pt x="37575" y="80334"/>
                    <a:pt x="37575" y="82359"/>
                  </a:cubicBezTo>
                  <a:cubicBezTo>
                    <a:pt x="37575" y="86396"/>
                    <a:pt x="38938" y="88421"/>
                    <a:pt x="41679" y="88421"/>
                  </a:cubicBezTo>
                  <a:cubicBezTo>
                    <a:pt x="44339" y="88421"/>
                    <a:pt x="46513" y="87071"/>
                    <a:pt x="48200" y="84384"/>
                  </a:cubicBezTo>
                  <a:cubicBezTo>
                    <a:pt x="49929" y="81684"/>
                    <a:pt x="51508" y="77701"/>
                    <a:pt x="52939" y="72422"/>
                  </a:cubicBezTo>
                  <a:cubicBezTo>
                    <a:pt x="53155" y="71450"/>
                    <a:pt x="53371" y="70815"/>
                    <a:pt x="53574" y="70532"/>
                  </a:cubicBezTo>
                  <a:cubicBezTo>
                    <a:pt x="53777" y="70235"/>
                    <a:pt x="54182" y="70086"/>
                    <a:pt x="54776" y="70086"/>
                  </a:cubicBezTo>
                  <a:cubicBezTo>
                    <a:pt x="55829" y="70086"/>
                    <a:pt x="56355" y="70505"/>
                    <a:pt x="56355" y="71356"/>
                  </a:cubicBezTo>
                  <a:cubicBezTo>
                    <a:pt x="55383" y="76283"/>
                    <a:pt x="53817" y="80644"/>
                    <a:pt x="51670" y="84438"/>
                  </a:cubicBezTo>
                  <a:cubicBezTo>
                    <a:pt x="48929" y="89042"/>
                    <a:pt x="45527" y="91338"/>
                    <a:pt x="41436" y="91338"/>
                  </a:cubicBezTo>
                  <a:cubicBezTo>
                    <a:pt x="38020" y="91338"/>
                    <a:pt x="35171" y="90163"/>
                    <a:pt x="32890" y="87800"/>
                  </a:cubicBezTo>
                  <a:cubicBezTo>
                    <a:pt x="30662" y="85397"/>
                    <a:pt x="29541" y="82292"/>
                    <a:pt x="29541" y="78498"/>
                  </a:cubicBezTo>
                  <a:cubicBezTo>
                    <a:pt x="29541" y="77566"/>
                    <a:pt x="29703" y="76054"/>
                    <a:pt x="30041" y="73948"/>
                  </a:cubicBezTo>
                  <a:cubicBezTo>
                    <a:pt x="30297" y="73097"/>
                    <a:pt x="30419" y="72193"/>
                    <a:pt x="30419" y="71220"/>
                  </a:cubicBezTo>
                  <a:cubicBezTo>
                    <a:pt x="30419" y="69236"/>
                    <a:pt x="29879" y="67508"/>
                    <a:pt x="28785" y="66036"/>
                  </a:cubicBezTo>
                  <a:cubicBezTo>
                    <a:pt x="27692" y="64510"/>
                    <a:pt x="26247" y="63376"/>
                    <a:pt x="24478" y="62620"/>
                  </a:cubicBezTo>
                  <a:cubicBezTo>
                    <a:pt x="22710" y="61864"/>
                    <a:pt x="21076" y="61310"/>
                    <a:pt x="19604" y="60973"/>
                  </a:cubicBezTo>
                  <a:cubicBezTo>
                    <a:pt x="18173" y="60595"/>
                    <a:pt x="16769" y="60338"/>
                    <a:pt x="15378" y="60217"/>
                  </a:cubicBezTo>
                  <a:cubicBezTo>
                    <a:pt x="11152" y="78052"/>
                    <a:pt x="8749" y="87517"/>
                    <a:pt x="8155" y="88610"/>
                  </a:cubicBezTo>
                  <a:cubicBezTo>
                    <a:pt x="7777" y="89380"/>
                    <a:pt x="7169" y="90015"/>
                    <a:pt x="6332" y="90514"/>
                  </a:cubicBezTo>
                  <a:cubicBezTo>
                    <a:pt x="5482" y="91068"/>
                    <a:pt x="4618" y="91338"/>
                    <a:pt x="3740" y="91338"/>
                  </a:cubicBezTo>
                  <a:cubicBezTo>
                    <a:pt x="2889" y="91338"/>
                    <a:pt x="2052" y="91041"/>
                    <a:pt x="1202" y="90447"/>
                  </a:cubicBezTo>
                  <a:cubicBezTo>
                    <a:pt x="405" y="89893"/>
                    <a:pt x="0" y="88975"/>
                    <a:pt x="0" y="87665"/>
                  </a:cubicBezTo>
                  <a:cubicBezTo>
                    <a:pt x="0" y="86990"/>
                    <a:pt x="176" y="86045"/>
                    <a:pt x="513" y="84817"/>
                  </a:cubicBezTo>
                  <a:lnTo>
                    <a:pt x="19294" y="10194"/>
                  </a:lnTo>
                  <a:lnTo>
                    <a:pt x="19672" y="7655"/>
                  </a:lnTo>
                  <a:cubicBezTo>
                    <a:pt x="19672" y="7156"/>
                    <a:pt x="19564" y="6778"/>
                    <a:pt x="19361" y="6521"/>
                  </a:cubicBezTo>
                  <a:cubicBezTo>
                    <a:pt x="19186" y="6224"/>
                    <a:pt x="18592" y="5968"/>
                    <a:pt x="17579" y="5765"/>
                  </a:cubicBezTo>
                  <a:cubicBezTo>
                    <a:pt x="16620" y="5549"/>
                    <a:pt x="15162" y="5441"/>
                    <a:pt x="13218" y="5441"/>
                  </a:cubicBezTo>
                  <a:cubicBezTo>
                    <a:pt x="12421" y="5441"/>
                    <a:pt x="11827" y="5428"/>
                    <a:pt x="11449" y="5387"/>
                  </a:cubicBezTo>
                  <a:cubicBezTo>
                    <a:pt x="11112" y="5347"/>
                    <a:pt x="10801" y="5212"/>
                    <a:pt x="10504" y="5009"/>
                  </a:cubicBezTo>
                  <a:cubicBezTo>
                    <a:pt x="10207" y="4753"/>
                    <a:pt x="10059" y="4361"/>
                    <a:pt x="10059" y="3861"/>
                  </a:cubicBezTo>
                  <a:cubicBezTo>
                    <a:pt x="10059" y="3146"/>
                    <a:pt x="10207" y="2606"/>
                    <a:pt x="10504" y="2214"/>
                  </a:cubicBezTo>
                  <a:cubicBezTo>
                    <a:pt x="10842" y="1796"/>
                    <a:pt x="11125" y="1553"/>
                    <a:pt x="11382" y="1458"/>
                  </a:cubicBezTo>
                  <a:cubicBezTo>
                    <a:pt x="11638" y="1377"/>
                    <a:pt x="12030" y="1310"/>
                    <a:pt x="12529" y="1269"/>
                  </a:cubicBezTo>
                  <a:cubicBezTo>
                    <a:pt x="13245" y="1229"/>
                    <a:pt x="14798" y="1094"/>
                    <a:pt x="17201" y="891"/>
                  </a:cubicBezTo>
                  <a:cubicBezTo>
                    <a:pt x="19604" y="635"/>
                    <a:pt x="21846" y="432"/>
                    <a:pt x="23911" y="257"/>
                  </a:cubicBezTo>
                  <a:cubicBezTo>
                    <a:pt x="25977" y="81"/>
                    <a:pt x="27449" y="0"/>
                    <a:pt x="28340" y="0"/>
                  </a:cubicBezTo>
                  <a:cubicBezTo>
                    <a:pt x="28839" y="0"/>
                    <a:pt x="29217" y="135"/>
                    <a:pt x="29474" y="392"/>
                  </a:cubicBezTo>
                  <a:cubicBezTo>
                    <a:pt x="29771" y="594"/>
                    <a:pt x="29946" y="824"/>
                    <a:pt x="29987" y="1080"/>
                  </a:cubicBezTo>
                  <a:lnTo>
                    <a:pt x="30041" y="1404"/>
                  </a:lnTo>
                  <a:lnTo>
                    <a:pt x="16580" y="56045"/>
                  </a:lnTo>
                  <a:cubicBezTo>
                    <a:pt x="20293" y="54573"/>
                    <a:pt x="25072" y="50563"/>
                    <a:pt x="30932" y="44028"/>
                  </a:cubicBezTo>
                  <a:cubicBezTo>
                    <a:pt x="37723" y="36441"/>
                    <a:pt x="44028" y="32647"/>
                    <a:pt x="49848" y="32647"/>
                  </a:cubicBezTo>
                  <a:cubicBezTo>
                    <a:pt x="52588" y="32647"/>
                    <a:pt x="54735" y="33484"/>
                    <a:pt x="56288" y="35171"/>
                  </a:cubicBezTo>
                  <a:cubicBezTo>
                    <a:pt x="57854" y="36819"/>
                    <a:pt x="58637" y="38695"/>
                    <a:pt x="58637" y="40802"/>
                  </a:cubicBezTo>
                  <a:close/>
                </a:path>
              </a:pathLst>
            </a:custGeom>
            <a:solidFill>
              <a:srgbClr val="000000"/>
            </a:solidFill>
            <a:ln w="1349" cap="flat">
              <a:noFill/>
              <a:prstDash val="solid"/>
              <a:miter/>
            </a:ln>
          </p:spPr>
          <p:txBody>
            <a:bodyPr rtlCol="0" anchor="ctr"/>
            <a:lstStyle/>
            <a:p>
              <a:endParaRPr lang="de-DE"/>
            </a:p>
          </p:txBody>
        </p:sp>
        <p:sp>
          <p:nvSpPr>
            <p:cNvPr id="351" name="Freeform 350">
              <a:extLst>
                <a:ext uri="{FF2B5EF4-FFF2-40B4-BE49-F238E27FC236}">
                  <a16:creationId xmlns:a16="http://schemas.microsoft.com/office/drawing/2014/main" id="{B92964A3-6F5A-A906-932E-235240E94B14}"/>
                </a:ext>
              </a:extLst>
            </p:cNvPr>
            <p:cNvSpPr/>
            <p:nvPr/>
          </p:nvSpPr>
          <p:spPr>
            <a:xfrm>
              <a:off x="4536451" y="360658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2" name="Freeform 351">
              <a:extLst>
                <a:ext uri="{FF2B5EF4-FFF2-40B4-BE49-F238E27FC236}">
                  <a16:creationId xmlns:a16="http://schemas.microsoft.com/office/drawing/2014/main" id="{D22A3B1F-BB1A-8CBA-F27D-F012C01D76CB}"/>
                </a:ext>
              </a:extLst>
            </p:cNvPr>
            <p:cNvSpPr/>
            <p:nvPr/>
          </p:nvSpPr>
          <p:spPr>
            <a:xfrm>
              <a:off x="4536451" y="323001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3" name="Freeform 352">
              <a:extLst>
                <a:ext uri="{FF2B5EF4-FFF2-40B4-BE49-F238E27FC236}">
                  <a16:creationId xmlns:a16="http://schemas.microsoft.com/office/drawing/2014/main" id="{04A516E9-BEAB-606D-EB9F-39804275F1FC}"/>
                </a:ext>
              </a:extLst>
            </p:cNvPr>
            <p:cNvSpPr/>
            <p:nvPr/>
          </p:nvSpPr>
          <p:spPr>
            <a:xfrm>
              <a:off x="4536451" y="285345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4" name="Freeform 353">
              <a:extLst>
                <a:ext uri="{FF2B5EF4-FFF2-40B4-BE49-F238E27FC236}">
                  <a16:creationId xmlns:a16="http://schemas.microsoft.com/office/drawing/2014/main" id="{9E74B68F-1B37-111C-7A1E-1E75FAA9AE11}"/>
                </a:ext>
              </a:extLst>
            </p:cNvPr>
            <p:cNvSpPr/>
            <p:nvPr/>
          </p:nvSpPr>
          <p:spPr>
            <a:xfrm>
              <a:off x="4536451" y="247688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5" name="Freeform 354">
              <a:extLst>
                <a:ext uri="{FF2B5EF4-FFF2-40B4-BE49-F238E27FC236}">
                  <a16:creationId xmlns:a16="http://schemas.microsoft.com/office/drawing/2014/main" id="{6869BBBC-1D8C-7966-36CD-E2EF186C36D6}"/>
                </a:ext>
              </a:extLst>
            </p:cNvPr>
            <p:cNvSpPr/>
            <p:nvPr/>
          </p:nvSpPr>
          <p:spPr>
            <a:xfrm>
              <a:off x="4536451" y="2100312"/>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6" name="Freeform 355">
              <a:extLst>
                <a:ext uri="{FF2B5EF4-FFF2-40B4-BE49-F238E27FC236}">
                  <a16:creationId xmlns:a16="http://schemas.microsoft.com/office/drawing/2014/main" id="{6F22D5F6-53CC-B0F3-E746-51AB37BF4F57}"/>
                </a:ext>
              </a:extLst>
            </p:cNvPr>
            <p:cNvSpPr/>
            <p:nvPr/>
          </p:nvSpPr>
          <p:spPr>
            <a:xfrm>
              <a:off x="453645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357" name="Freeform 356">
              <a:extLst>
                <a:ext uri="{FF2B5EF4-FFF2-40B4-BE49-F238E27FC236}">
                  <a16:creationId xmlns:a16="http://schemas.microsoft.com/office/drawing/2014/main" id="{C5180F15-014B-2ECD-762F-A2BB4BB773D1}"/>
                </a:ext>
              </a:extLst>
            </p:cNvPr>
            <p:cNvSpPr/>
            <p:nvPr/>
          </p:nvSpPr>
          <p:spPr>
            <a:xfrm>
              <a:off x="4536451" y="360658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8" name="Freeform 357">
              <a:extLst>
                <a:ext uri="{FF2B5EF4-FFF2-40B4-BE49-F238E27FC236}">
                  <a16:creationId xmlns:a16="http://schemas.microsoft.com/office/drawing/2014/main" id="{ADFA242A-BD7F-8C06-5ADE-60E1BA35B44E}"/>
                </a:ext>
              </a:extLst>
            </p:cNvPr>
            <p:cNvSpPr/>
            <p:nvPr/>
          </p:nvSpPr>
          <p:spPr>
            <a:xfrm>
              <a:off x="4536451" y="323001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9" name="Freeform 358">
              <a:extLst>
                <a:ext uri="{FF2B5EF4-FFF2-40B4-BE49-F238E27FC236}">
                  <a16:creationId xmlns:a16="http://schemas.microsoft.com/office/drawing/2014/main" id="{8728FABA-AA06-3223-2955-FC4D4E9B384F}"/>
                </a:ext>
              </a:extLst>
            </p:cNvPr>
            <p:cNvSpPr/>
            <p:nvPr/>
          </p:nvSpPr>
          <p:spPr>
            <a:xfrm>
              <a:off x="4536451" y="285345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0" name="Freeform 359">
              <a:extLst>
                <a:ext uri="{FF2B5EF4-FFF2-40B4-BE49-F238E27FC236}">
                  <a16:creationId xmlns:a16="http://schemas.microsoft.com/office/drawing/2014/main" id="{F160ED5D-7C2C-A135-7A6A-5A014942BA8D}"/>
                </a:ext>
              </a:extLst>
            </p:cNvPr>
            <p:cNvSpPr/>
            <p:nvPr/>
          </p:nvSpPr>
          <p:spPr>
            <a:xfrm>
              <a:off x="4536451" y="247688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1" name="Freeform 360">
              <a:extLst>
                <a:ext uri="{FF2B5EF4-FFF2-40B4-BE49-F238E27FC236}">
                  <a16:creationId xmlns:a16="http://schemas.microsoft.com/office/drawing/2014/main" id="{8C412442-026A-D196-7B02-C8A7FED3F5C9}"/>
                </a:ext>
              </a:extLst>
            </p:cNvPr>
            <p:cNvSpPr/>
            <p:nvPr/>
          </p:nvSpPr>
          <p:spPr>
            <a:xfrm>
              <a:off x="4536451" y="2100312"/>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3" name="Freeform 362">
              <a:extLst>
                <a:ext uri="{FF2B5EF4-FFF2-40B4-BE49-F238E27FC236}">
                  <a16:creationId xmlns:a16="http://schemas.microsoft.com/office/drawing/2014/main" id="{A99D8B94-BFE0-9708-9D7F-7A6770766D44}"/>
                </a:ext>
              </a:extLst>
            </p:cNvPr>
            <p:cNvSpPr/>
            <p:nvPr/>
          </p:nvSpPr>
          <p:spPr>
            <a:xfrm>
              <a:off x="4324532" y="3564288"/>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2" y="8749"/>
                  </a:cubicBezTo>
                  <a:moveTo>
                    <a:pt x="28222"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66" name="Freeform 365">
              <a:extLst>
                <a:ext uri="{FF2B5EF4-FFF2-40B4-BE49-F238E27FC236}">
                  <a16:creationId xmlns:a16="http://schemas.microsoft.com/office/drawing/2014/main" id="{B0167DC8-D54C-AD9F-EBA8-7029067DAE84}"/>
                </a:ext>
              </a:extLst>
            </p:cNvPr>
            <p:cNvSpPr/>
            <p:nvPr/>
          </p:nvSpPr>
          <p:spPr>
            <a:xfrm>
              <a:off x="4400391" y="3633524"/>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7" name="Freeform 366">
              <a:extLst>
                <a:ext uri="{FF2B5EF4-FFF2-40B4-BE49-F238E27FC236}">
                  <a16:creationId xmlns:a16="http://schemas.microsoft.com/office/drawing/2014/main" id="{C0FE1F72-0C52-DF65-9B62-2CBD107A222D}"/>
                </a:ext>
              </a:extLst>
            </p:cNvPr>
            <p:cNvSpPr/>
            <p:nvPr/>
          </p:nvSpPr>
          <p:spPr>
            <a:xfrm>
              <a:off x="4431403" y="356428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68" y="84722"/>
                    <a:pt x="12068" y="81117"/>
                    <a:pt x="7219" y="73894"/>
                  </a:cubicBezTo>
                  <a:cubicBezTo>
                    <a:pt x="2406" y="66643"/>
                    <a:pt x="0" y="56139"/>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372" name="Freeform 371">
              <a:extLst>
                <a:ext uri="{FF2B5EF4-FFF2-40B4-BE49-F238E27FC236}">
                  <a16:creationId xmlns:a16="http://schemas.microsoft.com/office/drawing/2014/main" id="{7028D011-8129-7D22-4936-38C8BB5BD8EC}"/>
                </a:ext>
              </a:extLst>
            </p:cNvPr>
            <p:cNvSpPr/>
            <p:nvPr/>
          </p:nvSpPr>
          <p:spPr>
            <a:xfrm>
              <a:off x="4327431" y="318771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4"/>
                    <a:pt x="49168" y="73894"/>
                  </a:cubicBezTo>
                  <a:cubicBezTo>
                    <a:pt x="44355" y="81117"/>
                    <a:pt x="37374" y="84722"/>
                    <a:pt x="28221" y="84722"/>
                  </a:cubicBezTo>
                  <a:cubicBezTo>
                    <a:pt x="19070" y="84722"/>
                    <a:pt x="12069" y="81117"/>
                    <a:pt x="7219" y="73894"/>
                  </a:cubicBezTo>
                  <a:cubicBezTo>
                    <a:pt x="2406" y="66644"/>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373" name="Freeform 372">
              <a:extLst>
                <a:ext uri="{FF2B5EF4-FFF2-40B4-BE49-F238E27FC236}">
                  <a16:creationId xmlns:a16="http://schemas.microsoft.com/office/drawing/2014/main" id="{91496A46-1B62-6236-7EFA-148A7A958C2A}"/>
                </a:ext>
              </a:extLst>
            </p:cNvPr>
            <p:cNvSpPr/>
            <p:nvPr/>
          </p:nvSpPr>
          <p:spPr>
            <a:xfrm>
              <a:off x="4403290" y="3256953"/>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4" name="Freeform 373">
              <a:extLst>
                <a:ext uri="{FF2B5EF4-FFF2-40B4-BE49-F238E27FC236}">
                  <a16:creationId xmlns:a16="http://schemas.microsoft.com/office/drawing/2014/main" id="{B75CA520-FD72-8D0D-47DC-0A7277AB51B0}"/>
                </a:ext>
              </a:extLst>
            </p:cNvPr>
            <p:cNvSpPr/>
            <p:nvPr/>
          </p:nvSpPr>
          <p:spPr>
            <a:xfrm>
              <a:off x="4439223" y="3189189"/>
              <a:ext cx="48622" cy="81657"/>
            </a:xfrm>
            <a:custGeom>
              <a:avLst/>
              <a:gdLst>
                <a:gd name="connsiteX0" fmla="*/ 1586 w 48622"/>
                <a:gd name="connsiteY0" fmla="*/ 72368 h 81657"/>
                <a:gd name="connsiteX1" fmla="*/ 19635 w 48622"/>
                <a:gd name="connsiteY1" fmla="*/ 72368 h 81657"/>
                <a:gd name="connsiteX2" fmla="*/ 19635 w 48622"/>
                <a:gd name="connsiteY2" fmla="*/ 10072 h 81657"/>
                <a:gd name="connsiteX3" fmla="*/ 0 w 48622"/>
                <a:gd name="connsiteY3" fmla="*/ 14001 h 81657"/>
                <a:gd name="connsiteX4" fmla="*/ 0 w 48622"/>
                <a:gd name="connsiteY4" fmla="*/ 3942 h 81657"/>
                <a:gd name="connsiteX5" fmla="*/ 19526 w 48622"/>
                <a:gd name="connsiteY5" fmla="*/ 0 h 81657"/>
                <a:gd name="connsiteX6" fmla="*/ 30574 w 48622"/>
                <a:gd name="connsiteY6" fmla="*/ 0 h 81657"/>
                <a:gd name="connsiteX7" fmla="*/ 30574 w 48622"/>
                <a:gd name="connsiteY7" fmla="*/ 72368 h 81657"/>
                <a:gd name="connsiteX8" fmla="*/ 48623 w 48622"/>
                <a:gd name="connsiteY8" fmla="*/ 72368 h 81657"/>
                <a:gd name="connsiteX9" fmla="*/ 48623 w 48622"/>
                <a:gd name="connsiteY9" fmla="*/ 81657 h 81657"/>
                <a:gd name="connsiteX10" fmla="*/ 1586 w 48622"/>
                <a:gd name="connsiteY10" fmla="*/ 81657 h 81657"/>
                <a:gd name="connsiteX11" fmla="*/ 1586 w 48622"/>
                <a:gd name="connsiteY11" fmla="*/ 72368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8"/>
                  </a:moveTo>
                  <a:lnTo>
                    <a:pt x="19635" y="72368"/>
                  </a:lnTo>
                  <a:lnTo>
                    <a:pt x="19635" y="10072"/>
                  </a:lnTo>
                  <a:lnTo>
                    <a:pt x="0" y="14001"/>
                  </a:lnTo>
                  <a:lnTo>
                    <a:pt x="0" y="3942"/>
                  </a:lnTo>
                  <a:lnTo>
                    <a:pt x="19526" y="0"/>
                  </a:lnTo>
                  <a:lnTo>
                    <a:pt x="30574" y="0"/>
                  </a:lnTo>
                  <a:lnTo>
                    <a:pt x="30574" y="72368"/>
                  </a:lnTo>
                  <a:lnTo>
                    <a:pt x="48623" y="72368"/>
                  </a:lnTo>
                  <a:lnTo>
                    <a:pt x="48623" y="81657"/>
                  </a:lnTo>
                  <a:lnTo>
                    <a:pt x="1586" y="81657"/>
                  </a:lnTo>
                  <a:lnTo>
                    <a:pt x="1586" y="72368"/>
                  </a:lnTo>
                  <a:close/>
                </a:path>
              </a:pathLst>
            </a:custGeom>
            <a:solidFill>
              <a:srgbClr val="000000"/>
            </a:solidFill>
            <a:ln w="1349" cap="flat">
              <a:noFill/>
              <a:prstDash val="solid"/>
              <a:miter/>
            </a:ln>
          </p:spPr>
          <p:txBody>
            <a:bodyPr rtlCol="0" anchor="ctr"/>
            <a:lstStyle/>
            <a:p>
              <a:endParaRPr lang="de-DE"/>
            </a:p>
          </p:txBody>
        </p:sp>
        <p:sp>
          <p:nvSpPr>
            <p:cNvPr id="375" name="Freeform 374">
              <a:extLst>
                <a:ext uri="{FF2B5EF4-FFF2-40B4-BE49-F238E27FC236}">
                  <a16:creationId xmlns:a16="http://schemas.microsoft.com/office/drawing/2014/main" id="{4CDC068A-FA43-98EA-DCC9-94E1545673EA}"/>
                </a:ext>
              </a:extLst>
            </p:cNvPr>
            <p:cNvSpPr/>
            <p:nvPr/>
          </p:nvSpPr>
          <p:spPr>
            <a:xfrm>
              <a:off x="4328306" y="2811147"/>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5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4" y="61985"/>
                    <a:pt x="45395" y="53581"/>
                    <a:pt x="45395" y="42387"/>
                  </a:cubicBezTo>
                  <a:cubicBezTo>
                    <a:pt x="45395" y="31157"/>
                    <a:pt x="43954" y="22753"/>
                    <a:pt x="41074" y="17174"/>
                  </a:cubicBezTo>
                  <a:cubicBezTo>
                    <a:pt x="38231" y="11559"/>
                    <a:pt x="33947" y="8750"/>
                    <a:pt x="28222" y="8750"/>
                  </a:cubicBezTo>
                  <a:moveTo>
                    <a:pt x="28222" y="0"/>
                  </a:moveTo>
                  <a:cubicBezTo>
                    <a:pt x="37374" y="0"/>
                    <a:pt x="44356" y="3628"/>
                    <a:pt x="49170" y="10884"/>
                  </a:cubicBezTo>
                  <a:cubicBezTo>
                    <a:pt x="54018" y="18103"/>
                    <a:pt x="56443" y="28604"/>
                    <a:pt x="56443" y="42387"/>
                  </a:cubicBezTo>
                  <a:cubicBezTo>
                    <a:pt x="56443" y="56133"/>
                    <a:pt x="54018" y="66634"/>
                    <a:pt x="49170" y="73891"/>
                  </a:cubicBezTo>
                  <a:cubicBezTo>
                    <a:pt x="44356" y="81110"/>
                    <a:pt x="37374"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76" name="Freeform 375">
              <a:extLst>
                <a:ext uri="{FF2B5EF4-FFF2-40B4-BE49-F238E27FC236}">
                  <a16:creationId xmlns:a16="http://schemas.microsoft.com/office/drawing/2014/main" id="{D72229F2-CCE2-9282-8F0D-16B505005F1A}"/>
                </a:ext>
              </a:extLst>
            </p:cNvPr>
            <p:cNvSpPr/>
            <p:nvPr/>
          </p:nvSpPr>
          <p:spPr>
            <a:xfrm>
              <a:off x="4404165" y="2880388"/>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9" name="Freeform 378">
              <a:extLst>
                <a:ext uri="{FF2B5EF4-FFF2-40B4-BE49-F238E27FC236}">
                  <a16:creationId xmlns:a16="http://schemas.microsoft.com/office/drawing/2014/main" id="{EC831B4B-C446-5DF4-81B1-55C833B1FDFA}"/>
                </a:ext>
              </a:extLst>
            </p:cNvPr>
            <p:cNvSpPr/>
            <p:nvPr/>
          </p:nvSpPr>
          <p:spPr>
            <a:xfrm>
              <a:off x="4435996" y="2811147"/>
              <a:ext cx="51849" cy="83134"/>
            </a:xfrm>
            <a:custGeom>
              <a:avLst/>
              <a:gdLst>
                <a:gd name="connsiteX0" fmla="*/ 13291 w 51849"/>
                <a:gd name="connsiteY0" fmla="*/ 73836 h 83134"/>
                <a:gd name="connsiteX1" fmla="*/ 51850 w 51849"/>
                <a:gd name="connsiteY1" fmla="*/ 73836 h 83134"/>
                <a:gd name="connsiteX2" fmla="*/ 51850 w 51849"/>
                <a:gd name="connsiteY2" fmla="*/ 83134 h 83134"/>
                <a:gd name="connsiteX3" fmla="*/ 0 w 51849"/>
                <a:gd name="connsiteY3" fmla="*/ 83134 h 83134"/>
                <a:gd name="connsiteX4" fmla="*/ 0 w 51849"/>
                <a:gd name="connsiteY4" fmla="*/ 73836 h 83134"/>
                <a:gd name="connsiteX5" fmla="*/ 17120 w 51849"/>
                <a:gd name="connsiteY5" fmla="*/ 56389 h 83134"/>
                <a:gd name="connsiteX6" fmla="*/ 30793 w 51849"/>
                <a:gd name="connsiteY6" fmla="*/ 42223 h 83134"/>
                <a:gd name="connsiteX7" fmla="*/ 38177 w 51849"/>
                <a:gd name="connsiteY7" fmla="*/ 32159 h 83134"/>
                <a:gd name="connsiteX8" fmla="*/ 40309 w 51849"/>
                <a:gd name="connsiteY8" fmla="*/ 24010 h 83134"/>
                <a:gd name="connsiteX9" fmla="*/ 35716 w 51849"/>
                <a:gd name="connsiteY9" fmla="*/ 13400 h 83134"/>
                <a:gd name="connsiteX10" fmla="*/ 23846 w 51849"/>
                <a:gd name="connsiteY10" fmla="*/ 9297 h 83134"/>
                <a:gd name="connsiteX11" fmla="*/ 12853 w 51849"/>
                <a:gd name="connsiteY11" fmla="*/ 11102 h 83134"/>
                <a:gd name="connsiteX12" fmla="*/ 547 w 51849"/>
                <a:gd name="connsiteY12" fmla="*/ 16572 h 83134"/>
                <a:gd name="connsiteX13" fmla="*/ 547 w 51849"/>
                <a:gd name="connsiteY13" fmla="*/ 5414 h 83134"/>
                <a:gd name="connsiteX14" fmla="*/ 13017 w 51849"/>
                <a:gd name="connsiteY14" fmla="*/ 1368 h 83134"/>
                <a:gd name="connsiteX15" fmla="*/ 23628 w 51849"/>
                <a:gd name="connsiteY15" fmla="*/ 0 h 83134"/>
                <a:gd name="connsiteX16" fmla="*/ 43865 w 51849"/>
                <a:gd name="connsiteY16" fmla="*/ 6344 h 83134"/>
                <a:gd name="connsiteX17" fmla="*/ 51412 w 51849"/>
                <a:gd name="connsiteY17" fmla="*/ 23300 h 83134"/>
                <a:gd name="connsiteX18" fmla="*/ 49498 w 51849"/>
                <a:gd name="connsiteY18" fmla="*/ 32871 h 83134"/>
                <a:gd name="connsiteX19" fmla="*/ 42661 w 51849"/>
                <a:gd name="connsiteY19" fmla="*/ 43482 h 83134"/>
                <a:gd name="connsiteX20" fmla="*/ 33964 w 51849"/>
                <a:gd name="connsiteY20" fmla="*/ 52669 h 83134"/>
                <a:gd name="connsiteX21" fmla="*/ 13291 w 51849"/>
                <a:gd name="connsiteY21" fmla="*/ 73836 h 8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4">
                  <a:moveTo>
                    <a:pt x="13291" y="73836"/>
                  </a:moveTo>
                  <a:lnTo>
                    <a:pt x="51850" y="73836"/>
                  </a:lnTo>
                  <a:lnTo>
                    <a:pt x="51850" y="83134"/>
                  </a:lnTo>
                  <a:lnTo>
                    <a:pt x="0" y="83134"/>
                  </a:lnTo>
                  <a:lnTo>
                    <a:pt x="0" y="73836"/>
                  </a:lnTo>
                  <a:cubicBezTo>
                    <a:pt x="4194" y="69498"/>
                    <a:pt x="9901" y="63681"/>
                    <a:pt x="17120" y="56389"/>
                  </a:cubicBezTo>
                  <a:cubicBezTo>
                    <a:pt x="24376" y="49059"/>
                    <a:pt x="28934" y="44338"/>
                    <a:pt x="30793" y="42223"/>
                  </a:cubicBezTo>
                  <a:cubicBezTo>
                    <a:pt x="34329" y="38248"/>
                    <a:pt x="36790" y="34893"/>
                    <a:pt x="38177" y="32159"/>
                  </a:cubicBezTo>
                  <a:cubicBezTo>
                    <a:pt x="39599" y="29389"/>
                    <a:pt x="40309" y="26672"/>
                    <a:pt x="40309" y="24010"/>
                  </a:cubicBezTo>
                  <a:cubicBezTo>
                    <a:pt x="40309" y="19672"/>
                    <a:pt x="38778" y="16134"/>
                    <a:pt x="35716" y="13400"/>
                  </a:cubicBezTo>
                  <a:cubicBezTo>
                    <a:pt x="32688" y="10665"/>
                    <a:pt x="28733" y="9297"/>
                    <a:pt x="23846" y="9297"/>
                  </a:cubicBezTo>
                  <a:cubicBezTo>
                    <a:pt x="20383" y="9297"/>
                    <a:pt x="16719" y="9899"/>
                    <a:pt x="12853" y="11102"/>
                  </a:cubicBezTo>
                  <a:cubicBezTo>
                    <a:pt x="9024" y="12305"/>
                    <a:pt x="4923" y="14129"/>
                    <a:pt x="547" y="16572"/>
                  </a:cubicBezTo>
                  <a:lnTo>
                    <a:pt x="547" y="5414"/>
                  </a:lnTo>
                  <a:cubicBezTo>
                    <a:pt x="4996" y="3628"/>
                    <a:pt x="9151" y="2279"/>
                    <a:pt x="13017" y="1368"/>
                  </a:cubicBezTo>
                  <a:cubicBezTo>
                    <a:pt x="16882" y="456"/>
                    <a:pt x="20418" y="0"/>
                    <a:pt x="23628" y="0"/>
                  </a:cubicBezTo>
                  <a:cubicBezTo>
                    <a:pt x="32086" y="0"/>
                    <a:pt x="38833" y="2114"/>
                    <a:pt x="43865" y="6344"/>
                  </a:cubicBezTo>
                  <a:cubicBezTo>
                    <a:pt x="48897" y="10574"/>
                    <a:pt x="51412" y="16226"/>
                    <a:pt x="51412" y="23300"/>
                  </a:cubicBezTo>
                  <a:cubicBezTo>
                    <a:pt x="51412" y="26655"/>
                    <a:pt x="50774" y="29845"/>
                    <a:pt x="49498" y="32871"/>
                  </a:cubicBezTo>
                  <a:cubicBezTo>
                    <a:pt x="48258" y="35861"/>
                    <a:pt x="45979" y="39397"/>
                    <a:pt x="42661" y="43482"/>
                  </a:cubicBezTo>
                  <a:cubicBezTo>
                    <a:pt x="41749" y="44539"/>
                    <a:pt x="38851" y="47601"/>
                    <a:pt x="33964" y="52669"/>
                  </a:cubicBezTo>
                  <a:cubicBezTo>
                    <a:pt x="29078" y="57701"/>
                    <a:pt x="22187" y="64756"/>
                    <a:pt x="13291" y="73836"/>
                  </a:cubicBezTo>
                  <a:close/>
                </a:path>
              </a:pathLst>
            </a:custGeom>
            <a:solidFill>
              <a:srgbClr val="000000"/>
            </a:solidFill>
            <a:ln w="1349" cap="flat">
              <a:noFill/>
              <a:prstDash val="solid"/>
              <a:miter/>
            </a:ln>
          </p:spPr>
          <p:txBody>
            <a:bodyPr rtlCol="0" anchor="ctr"/>
            <a:lstStyle/>
            <a:p>
              <a:endParaRPr lang="de-DE"/>
            </a:p>
          </p:txBody>
        </p:sp>
        <p:sp>
          <p:nvSpPr>
            <p:cNvPr id="380" name="Freeform 379">
              <a:extLst>
                <a:ext uri="{FF2B5EF4-FFF2-40B4-BE49-F238E27FC236}">
                  <a16:creationId xmlns:a16="http://schemas.microsoft.com/office/drawing/2014/main" id="{3878C419-0021-EAFF-36F1-39080C647DBC}"/>
                </a:ext>
              </a:extLst>
            </p:cNvPr>
            <p:cNvSpPr/>
            <p:nvPr/>
          </p:nvSpPr>
          <p:spPr>
            <a:xfrm>
              <a:off x="4326063" y="243457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4"/>
                  </a:cubicBezTo>
                  <a:cubicBezTo>
                    <a:pt x="54018" y="18103"/>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81" name="Freeform 380">
              <a:extLst>
                <a:ext uri="{FF2B5EF4-FFF2-40B4-BE49-F238E27FC236}">
                  <a16:creationId xmlns:a16="http://schemas.microsoft.com/office/drawing/2014/main" id="{37810C59-CBD1-E2C4-FB62-1D5A5F90699C}"/>
                </a:ext>
              </a:extLst>
            </p:cNvPr>
            <p:cNvSpPr/>
            <p:nvPr/>
          </p:nvSpPr>
          <p:spPr>
            <a:xfrm>
              <a:off x="4401922" y="250381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68" name="Freeform 767">
              <a:extLst>
                <a:ext uri="{FF2B5EF4-FFF2-40B4-BE49-F238E27FC236}">
                  <a16:creationId xmlns:a16="http://schemas.microsoft.com/office/drawing/2014/main" id="{85CBF828-B05C-2076-926B-01060C2B0338}"/>
                </a:ext>
              </a:extLst>
            </p:cNvPr>
            <p:cNvSpPr/>
            <p:nvPr/>
          </p:nvSpPr>
          <p:spPr>
            <a:xfrm>
              <a:off x="4434082" y="2434577"/>
              <a:ext cx="53764" cy="84720"/>
            </a:xfrm>
            <a:custGeom>
              <a:avLst/>
              <a:gdLst>
                <a:gd name="connsiteX0" fmla="*/ 36918 w 53764"/>
                <a:gd name="connsiteY0" fmla="*/ 39106 h 84720"/>
                <a:gd name="connsiteX1" fmla="*/ 49279 w 53764"/>
                <a:gd name="connsiteY1" fmla="*/ 46162 h 84720"/>
                <a:gd name="connsiteX2" fmla="*/ 53764 w 53764"/>
                <a:gd name="connsiteY2" fmla="*/ 59397 h 84720"/>
                <a:gd name="connsiteX3" fmla="*/ 45450 w 53764"/>
                <a:gd name="connsiteY3" fmla="*/ 78102 h 84720"/>
                <a:gd name="connsiteX4" fmla="*/ 21824 w 53764"/>
                <a:gd name="connsiteY4" fmla="*/ 84721 h 84720"/>
                <a:gd name="connsiteX5" fmla="*/ 11213 w 53764"/>
                <a:gd name="connsiteY5" fmla="*/ 83681 h 84720"/>
                <a:gd name="connsiteX6" fmla="*/ 0 w 53764"/>
                <a:gd name="connsiteY6" fmla="*/ 80673 h 84720"/>
                <a:gd name="connsiteX7" fmla="*/ 0 w 53764"/>
                <a:gd name="connsiteY7" fmla="*/ 70008 h 84720"/>
                <a:gd name="connsiteX8" fmla="*/ 10064 w 53764"/>
                <a:gd name="connsiteY8" fmla="*/ 74054 h 84720"/>
                <a:gd name="connsiteX9" fmla="*/ 21496 w 53764"/>
                <a:gd name="connsiteY9" fmla="*/ 75422 h 84720"/>
                <a:gd name="connsiteX10" fmla="*/ 37302 w 53764"/>
                <a:gd name="connsiteY10" fmla="*/ 71320 h 84720"/>
                <a:gd name="connsiteX11" fmla="*/ 42771 w 53764"/>
                <a:gd name="connsiteY11" fmla="*/ 59397 h 84720"/>
                <a:gd name="connsiteX12" fmla="*/ 37684 w 53764"/>
                <a:gd name="connsiteY12" fmla="*/ 48130 h 84720"/>
                <a:gd name="connsiteX13" fmla="*/ 23628 w 53764"/>
                <a:gd name="connsiteY13" fmla="*/ 44028 h 84720"/>
                <a:gd name="connsiteX14" fmla="*/ 14112 w 53764"/>
                <a:gd name="connsiteY14" fmla="*/ 44028 h 84720"/>
                <a:gd name="connsiteX15" fmla="*/ 14112 w 53764"/>
                <a:gd name="connsiteY15" fmla="*/ 34949 h 84720"/>
                <a:gd name="connsiteX16" fmla="*/ 24065 w 53764"/>
                <a:gd name="connsiteY16" fmla="*/ 34949 h 84720"/>
                <a:gd name="connsiteX17" fmla="*/ 36535 w 53764"/>
                <a:gd name="connsiteY17" fmla="*/ 31722 h 84720"/>
                <a:gd name="connsiteX18" fmla="*/ 40857 w 53764"/>
                <a:gd name="connsiteY18" fmla="*/ 22315 h 84720"/>
                <a:gd name="connsiteX19" fmla="*/ 36372 w 53764"/>
                <a:gd name="connsiteY19" fmla="*/ 12689 h 84720"/>
                <a:gd name="connsiteX20" fmla="*/ 23628 w 53764"/>
                <a:gd name="connsiteY20" fmla="*/ 9298 h 84720"/>
                <a:gd name="connsiteX21" fmla="*/ 13893 w 53764"/>
                <a:gd name="connsiteY21" fmla="*/ 10283 h 84720"/>
                <a:gd name="connsiteX22" fmla="*/ 2461 w 53764"/>
                <a:gd name="connsiteY22" fmla="*/ 13345 h 84720"/>
                <a:gd name="connsiteX23" fmla="*/ 2461 w 53764"/>
                <a:gd name="connsiteY23" fmla="*/ 3501 h 84720"/>
                <a:gd name="connsiteX24" fmla="*/ 14221 w 53764"/>
                <a:gd name="connsiteY24" fmla="*/ 875 h 84720"/>
                <a:gd name="connsiteX25" fmla="*/ 24613 w 53764"/>
                <a:gd name="connsiteY25" fmla="*/ 0 h 84720"/>
                <a:gd name="connsiteX26" fmla="*/ 44521 w 53764"/>
                <a:gd name="connsiteY26" fmla="*/ 5744 h 84720"/>
                <a:gd name="connsiteX27" fmla="*/ 51850 w 53764"/>
                <a:gd name="connsiteY27" fmla="*/ 21166 h 84720"/>
                <a:gd name="connsiteX28" fmla="*/ 47967 w 53764"/>
                <a:gd name="connsiteY28" fmla="*/ 32652 h 84720"/>
                <a:gd name="connsiteX29" fmla="*/ 36918 w 53764"/>
                <a:gd name="connsiteY29" fmla="*/ 39106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764" h="84720">
                  <a:moveTo>
                    <a:pt x="36918" y="39106"/>
                  </a:moveTo>
                  <a:cubicBezTo>
                    <a:pt x="42206" y="40236"/>
                    <a:pt x="46326" y="42588"/>
                    <a:pt x="49279" y="46162"/>
                  </a:cubicBezTo>
                  <a:cubicBezTo>
                    <a:pt x="52270" y="49735"/>
                    <a:pt x="53764" y="54146"/>
                    <a:pt x="53764" y="59397"/>
                  </a:cubicBezTo>
                  <a:cubicBezTo>
                    <a:pt x="53764" y="67455"/>
                    <a:pt x="50992" y="73690"/>
                    <a:pt x="45450" y="78102"/>
                  </a:cubicBezTo>
                  <a:cubicBezTo>
                    <a:pt x="39908" y="82514"/>
                    <a:pt x="32032" y="84721"/>
                    <a:pt x="21824" y="84721"/>
                  </a:cubicBezTo>
                  <a:cubicBezTo>
                    <a:pt x="18396" y="84721"/>
                    <a:pt x="14860" y="84374"/>
                    <a:pt x="11213" y="83681"/>
                  </a:cubicBezTo>
                  <a:cubicBezTo>
                    <a:pt x="7603" y="83025"/>
                    <a:pt x="3865" y="82022"/>
                    <a:pt x="0" y="80673"/>
                  </a:cubicBezTo>
                  <a:lnTo>
                    <a:pt x="0" y="70008"/>
                  </a:lnTo>
                  <a:cubicBezTo>
                    <a:pt x="3063" y="71794"/>
                    <a:pt x="6417" y="73143"/>
                    <a:pt x="10064" y="74054"/>
                  </a:cubicBezTo>
                  <a:cubicBezTo>
                    <a:pt x="13711" y="74966"/>
                    <a:pt x="17521" y="75422"/>
                    <a:pt x="21496" y="75422"/>
                  </a:cubicBezTo>
                  <a:cubicBezTo>
                    <a:pt x="28423" y="75422"/>
                    <a:pt x="33692" y="74054"/>
                    <a:pt x="37302" y="71320"/>
                  </a:cubicBezTo>
                  <a:cubicBezTo>
                    <a:pt x="40949" y="68586"/>
                    <a:pt x="42771" y="64611"/>
                    <a:pt x="42771" y="59397"/>
                  </a:cubicBezTo>
                  <a:cubicBezTo>
                    <a:pt x="42771" y="54584"/>
                    <a:pt x="41076" y="50829"/>
                    <a:pt x="37684" y="48130"/>
                  </a:cubicBezTo>
                  <a:cubicBezTo>
                    <a:pt x="34329" y="45396"/>
                    <a:pt x="29644" y="44028"/>
                    <a:pt x="23628" y="44028"/>
                  </a:cubicBezTo>
                  <a:lnTo>
                    <a:pt x="14112" y="44028"/>
                  </a:lnTo>
                  <a:lnTo>
                    <a:pt x="14112" y="34949"/>
                  </a:lnTo>
                  <a:lnTo>
                    <a:pt x="24065" y="34949"/>
                  </a:lnTo>
                  <a:cubicBezTo>
                    <a:pt x="29498" y="34949"/>
                    <a:pt x="33655" y="33873"/>
                    <a:pt x="36535" y="31722"/>
                  </a:cubicBezTo>
                  <a:cubicBezTo>
                    <a:pt x="39416" y="29535"/>
                    <a:pt x="40857" y="26399"/>
                    <a:pt x="40857" y="22315"/>
                  </a:cubicBezTo>
                  <a:cubicBezTo>
                    <a:pt x="40857" y="18122"/>
                    <a:pt x="39362" y="14912"/>
                    <a:pt x="36372" y="12689"/>
                  </a:cubicBezTo>
                  <a:cubicBezTo>
                    <a:pt x="33419" y="10429"/>
                    <a:pt x="29170" y="9298"/>
                    <a:pt x="23628" y="9298"/>
                  </a:cubicBezTo>
                  <a:cubicBezTo>
                    <a:pt x="20602" y="9298"/>
                    <a:pt x="17356" y="9627"/>
                    <a:pt x="13893" y="10283"/>
                  </a:cubicBezTo>
                  <a:cubicBezTo>
                    <a:pt x="10429" y="10939"/>
                    <a:pt x="6618" y="11960"/>
                    <a:pt x="2461" y="13345"/>
                  </a:cubicBezTo>
                  <a:lnTo>
                    <a:pt x="2461" y="3501"/>
                  </a:lnTo>
                  <a:cubicBezTo>
                    <a:pt x="6655" y="2333"/>
                    <a:pt x="10574" y="1458"/>
                    <a:pt x="14221" y="875"/>
                  </a:cubicBezTo>
                  <a:cubicBezTo>
                    <a:pt x="17903" y="292"/>
                    <a:pt x="21367" y="0"/>
                    <a:pt x="24613" y="0"/>
                  </a:cubicBezTo>
                  <a:cubicBezTo>
                    <a:pt x="32999" y="0"/>
                    <a:pt x="39635" y="1915"/>
                    <a:pt x="44521" y="5744"/>
                  </a:cubicBezTo>
                  <a:cubicBezTo>
                    <a:pt x="49407" y="9535"/>
                    <a:pt x="51850" y="14676"/>
                    <a:pt x="51850" y="21166"/>
                  </a:cubicBezTo>
                  <a:cubicBezTo>
                    <a:pt x="51850" y="25688"/>
                    <a:pt x="50555" y="29516"/>
                    <a:pt x="47967" y="32652"/>
                  </a:cubicBezTo>
                  <a:cubicBezTo>
                    <a:pt x="45379" y="35751"/>
                    <a:pt x="41695" y="37903"/>
                    <a:pt x="36918" y="39106"/>
                  </a:cubicBezTo>
                  <a:close/>
                </a:path>
              </a:pathLst>
            </a:custGeom>
            <a:solidFill>
              <a:srgbClr val="000000"/>
            </a:solidFill>
            <a:ln w="1349" cap="flat">
              <a:noFill/>
              <a:prstDash val="solid"/>
              <a:miter/>
            </a:ln>
          </p:spPr>
          <p:txBody>
            <a:bodyPr rtlCol="0" anchor="ctr"/>
            <a:lstStyle/>
            <a:p>
              <a:endParaRPr lang="de-DE"/>
            </a:p>
          </p:txBody>
        </p:sp>
        <p:sp>
          <p:nvSpPr>
            <p:cNvPr id="769" name="Freeform 768">
              <a:extLst>
                <a:ext uri="{FF2B5EF4-FFF2-40B4-BE49-F238E27FC236}">
                  <a16:creationId xmlns:a16="http://schemas.microsoft.com/office/drawing/2014/main" id="{66692EFA-ABB7-8B03-0122-8DE9CC7B2563}"/>
                </a:ext>
              </a:extLst>
            </p:cNvPr>
            <p:cNvSpPr/>
            <p:nvPr/>
          </p:nvSpPr>
          <p:spPr>
            <a:xfrm>
              <a:off x="4323383" y="205800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70" name="Freeform 769">
              <a:extLst>
                <a:ext uri="{FF2B5EF4-FFF2-40B4-BE49-F238E27FC236}">
                  <a16:creationId xmlns:a16="http://schemas.microsoft.com/office/drawing/2014/main" id="{9223D84D-B7C5-A4D9-76F0-95BB660C8A05}"/>
                </a:ext>
              </a:extLst>
            </p:cNvPr>
            <p:cNvSpPr/>
            <p:nvPr/>
          </p:nvSpPr>
          <p:spPr>
            <a:xfrm>
              <a:off x="4399242" y="212724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71" name="Freeform 770">
              <a:extLst>
                <a:ext uri="{FF2B5EF4-FFF2-40B4-BE49-F238E27FC236}">
                  <a16:creationId xmlns:a16="http://schemas.microsoft.com/office/drawing/2014/main" id="{853240C9-A94E-E3AA-702D-7CFA63F09EF7}"/>
                </a:ext>
              </a:extLst>
            </p:cNvPr>
            <p:cNvSpPr/>
            <p:nvPr/>
          </p:nvSpPr>
          <p:spPr>
            <a:xfrm>
              <a:off x="4428339" y="2059484"/>
              <a:ext cx="59506" cy="81657"/>
            </a:xfrm>
            <a:custGeom>
              <a:avLst/>
              <a:gdLst>
                <a:gd name="connsiteX0" fmla="*/ 36863 w 59506"/>
                <a:gd name="connsiteY0" fmla="*/ 9627 h 81657"/>
                <a:gd name="connsiteX1" fmla="*/ 8969 w 59506"/>
                <a:gd name="connsiteY1" fmla="*/ 53216 h 81657"/>
                <a:gd name="connsiteX2" fmla="*/ 36863 w 59506"/>
                <a:gd name="connsiteY2" fmla="*/ 53216 h 81657"/>
                <a:gd name="connsiteX3" fmla="*/ 36863 w 59506"/>
                <a:gd name="connsiteY3" fmla="*/ 9627 h 81657"/>
                <a:gd name="connsiteX4" fmla="*/ 33964 w 59506"/>
                <a:gd name="connsiteY4" fmla="*/ 0 h 81657"/>
                <a:gd name="connsiteX5" fmla="*/ 47856 w 59506"/>
                <a:gd name="connsiteY5" fmla="*/ 0 h 81657"/>
                <a:gd name="connsiteX6" fmla="*/ 47856 w 59506"/>
                <a:gd name="connsiteY6" fmla="*/ 53216 h 81657"/>
                <a:gd name="connsiteX7" fmla="*/ 59506 w 59506"/>
                <a:gd name="connsiteY7" fmla="*/ 53216 h 81657"/>
                <a:gd name="connsiteX8" fmla="*/ 59506 w 59506"/>
                <a:gd name="connsiteY8" fmla="*/ 62405 h 81657"/>
                <a:gd name="connsiteX9" fmla="*/ 47856 w 59506"/>
                <a:gd name="connsiteY9" fmla="*/ 62405 h 81657"/>
                <a:gd name="connsiteX10" fmla="*/ 47856 w 59506"/>
                <a:gd name="connsiteY10" fmla="*/ 81657 h 81657"/>
                <a:gd name="connsiteX11" fmla="*/ 36863 w 59506"/>
                <a:gd name="connsiteY11" fmla="*/ 81657 h 81657"/>
                <a:gd name="connsiteX12" fmla="*/ 36863 w 59506"/>
                <a:gd name="connsiteY12" fmla="*/ 62405 h 81657"/>
                <a:gd name="connsiteX13" fmla="*/ 0 w 59506"/>
                <a:gd name="connsiteY13" fmla="*/ 62405 h 81657"/>
                <a:gd name="connsiteX14" fmla="*/ 0 w 59506"/>
                <a:gd name="connsiteY14" fmla="*/ 51740 h 81657"/>
                <a:gd name="connsiteX15" fmla="*/ 33964 w 59506"/>
                <a:gd name="connsiteY15"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06" h="81657">
                  <a:moveTo>
                    <a:pt x="36863" y="9627"/>
                  </a:moveTo>
                  <a:lnTo>
                    <a:pt x="8969" y="53216"/>
                  </a:lnTo>
                  <a:lnTo>
                    <a:pt x="36863" y="53216"/>
                  </a:lnTo>
                  <a:lnTo>
                    <a:pt x="36863" y="9627"/>
                  </a:lnTo>
                  <a:moveTo>
                    <a:pt x="33964" y="0"/>
                  </a:moveTo>
                  <a:lnTo>
                    <a:pt x="47856" y="0"/>
                  </a:lnTo>
                  <a:lnTo>
                    <a:pt x="47856" y="53216"/>
                  </a:lnTo>
                  <a:lnTo>
                    <a:pt x="59506" y="53216"/>
                  </a:lnTo>
                  <a:lnTo>
                    <a:pt x="59506" y="62405"/>
                  </a:lnTo>
                  <a:lnTo>
                    <a:pt x="47856" y="62405"/>
                  </a:lnTo>
                  <a:lnTo>
                    <a:pt x="47856" y="81657"/>
                  </a:lnTo>
                  <a:lnTo>
                    <a:pt x="36863" y="81657"/>
                  </a:lnTo>
                  <a:lnTo>
                    <a:pt x="36863" y="62405"/>
                  </a:lnTo>
                  <a:lnTo>
                    <a:pt x="0" y="62405"/>
                  </a:lnTo>
                  <a:lnTo>
                    <a:pt x="0" y="51740"/>
                  </a:lnTo>
                  <a:lnTo>
                    <a:pt x="33964" y="0"/>
                  </a:lnTo>
                  <a:close/>
                </a:path>
              </a:pathLst>
            </a:custGeom>
            <a:solidFill>
              <a:srgbClr val="000000"/>
            </a:solidFill>
            <a:ln w="1349" cap="flat">
              <a:noFill/>
              <a:prstDash val="solid"/>
              <a:miter/>
            </a:ln>
          </p:spPr>
          <p:txBody>
            <a:bodyPr rtlCol="0" anchor="ctr"/>
            <a:lstStyle/>
            <a:p>
              <a:endParaRPr lang="de-DE"/>
            </a:p>
          </p:txBody>
        </p:sp>
        <p:sp>
          <p:nvSpPr>
            <p:cNvPr id="772" name="Freeform 771">
              <a:extLst>
                <a:ext uri="{FF2B5EF4-FFF2-40B4-BE49-F238E27FC236}">
                  <a16:creationId xmlns:a16="http://schemas.microsoft.com/office/drawing/2014/main" id="{D1A2A555-0323-7614-2D10-FF2132D8C9E9}"/>
                </a:ext>
              </a:extLst>
            </p:cNvPr>
            <p:cNvSpPr/>
            <p:nvPr/>
          </p:nvSpPr>
          <p:spPr>
            <a:xfrm>
              <a:off x="4193622" y="2816089"/>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73" name="Freeform 772">
              <a:extLst>
                <a:ext uri="{FF2B5EF4-FFF2-40B4-BE49-F238E27FC236}">
                  <a16:creationId xmlns:a16="http://schemas.microsoft.com/office/drawing/2014/main" id="{EC12C484-041E-46C5-6AE8-6086B0D419AC}"/>
                </a:ext>
              </a:extLst>
            </p:cNvPr>
            <p:cNvSpPr/>
            <p:nvPr/>
          </p:nvSpPr>
          <p:spPr>
            <a:xfrm>
              <a:off x="4153712" y="2771574"/>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74" name="Freeform 773">
              <a:extLst>
                <a:ext uri="{FF2B5EF4-FFF2-40B4-BE49-F238E27FC236}">
                  <a16:creationId xmlns:a16="http://schemas.microsoft.com/office/drawing/2014/main" id="{85EFE497-80ED-E594-AC67-C304DF8EFB4F}"/>
                </a:ext>
              </a:extLst>
            </p:cNvPr>
            <p:cNvSpPr/>
            <p:nvPr/>
          </p:nvSpPr>
          <p:spPr>
            <a:xfrm>
              <a:off x="4160986" y="2701028"/>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75" name="Freeform 774">
              <a:extLst>
                <a:ext uri="{FF2B5EF4-FFF2-40B4-BE49-F238E27FC236}">
                  <a16:creationId xmlns:a16="http://schemas.microsoft.com/office/drawing/2014/main" id="{E7D6B937-479F-B009-FC3F-4843D88510A9}"/>
                </a:ext>
              </a:extLst>
            </p:cNvPr>
            <p:cNvSpPr/>
            <p:nvPr/>
          </p:nvSpPr>
          <p:spPr>
            <a:xfrm>
              <a:off x="4153712" y="2657076"/>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98" name="Freeform 797">
              <a:extLst>
                <a:ext uri="{FF2B5EF4-FFF2-40B4-BE49-F238E27FC236}">
                  <a16:creationId xmlns:a16="http://schemas.microsoft.com/office/drawing/2014/main" id="{B07F83B3-1202-16D2-3125-DD8AAF0976DC}"/>
                </a:ext>
              </a:extLst>
            </p:cNvPr>
            <p:cNvSpPr/>
            <p:nvPr/>
          </p:nvSpPr>
          <p:spPr>
            <a:xfrm>
              <a:off x="4778298" y="191185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99" name="Freeform 798">
              <a:extLst>
                <a:ext uri="{FF2B5EF4-FFF2-40B4-BE49-F238E27FC236}">
                  <a16:creationId xmlns:a16="http://schemas.microsoft.com/office/drawing/2014/main" id="{AA91C666-E5F8-B796-DFEA-2812544D51BC}"/>
                </a:ext>
              </a:extLst>
            </p:cNvPr>
            <p:cNvSpPr/>
            <p:nvPr/>
          </p:nvSpPr>
          <p:spPr>
            <a:xfrm>
              <a:off x="5007397" y="225026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0" name="Freeform 799">
              <a:extLst>
                <a:ext uri="{FF2B5EF4-FFF2-40B4-BE49-F238E27FC236}">
                  <a16:creationId xmlns:a16="http://schemas.microsoft.com/office/drawing/2014/main" id="{9980352A-B27C-E577-9EF2-175CBE4BCBAD}"/>
                </a:ext>
              </a:extLst>
            </p:cNvPr>
            <p:cNvSpPr/>
            <p:nvPr/>
          </p:nvSpPr>
          <p:spPr>
            <a:xfrm>
              <a:off x="5236495" y="306244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1" name="Freeform 800">
              <a:extLst>
                <a:ext uri="{FF2B5EF4-FFF2-40B4-BE49-F238E27FC236}">
                  <a16:creationId xmlns:a16="http://schemas.microsoft.com/office/drawing/2014/main" id="{BCE77D55-146E-8DAC-9E2A-EC70D69E9669}"/>
                </a:ext>
              </a:extLst>
            </p:cNvPr>
            <p:cNvSpPr/>
            <p:nvPr/>
          </p:nvSpPr>
          <p:spPr>
            <a:xfrm>
              <a:off x="5465592" y="345950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2" name="Freeform 801">
              <a:extLst>
                <a:ext uri="{FF2B5EF4-FFF2-40B4-BE49-F238E27FC236}">
                  <a16:creationId xmlns:a16="http://schemas.microsoft.com/office/drawing/2014/main" id="{4ABE5338-6FFF-3959-2943-3D9737FF06AB}"/>
                </a:ext>
              </a:extLst>
            </p:cNvPr>
            <p:cNvSpPr/>
            <p:nvPr/>
          </p:nvSpPr>
          <p:spPr>
            <a:xfrm>
              <a:off x="5694690" y="357500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3" name="Freeform 802">
              <a:extLst>
                <a:ext uri="{FF2B5EF4-FFF2-40B4-BE49-F238E27FC236}">
                  <a16:creationId xmlns:a16="http://schemas.microsoft.com/office/drawing/2014/main" id="{5358F9E7-E36B-B9C5-F82D-CF3999D3293E}"/>
                </a:ext>
              </a:extLst>
            </p:cNvPr>
            <p:cNvSpPr/>
            <p:nvPr/>
          </p:nvSpPr>
          <p:spPr>
            <a:xfrm>
              <a:off x="5923783" y="359927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4" name="Freeform 803">
              <a:extLst>
                <a:ext uri="{FF2B5EF4-FFF2-40B4-BE49-F238E27FC236}">
                  <a16:creationId xmlns:a16="http://schemas.microsoft.com/office/drawing/2014/main" id="{00A48B27-9415-14A0-04B7-CFB51CD5BD31}"/>
                </a:ext>
              </a:extLst>
            </p:cNvPr>
            <p:cNvSpPr/>
            <p:nvPr/>
          </p:nvSpPr>
          <p:spPr>
            <a:xfrm>
              <a:off x="6152890" y="36032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5" name="Freeform 804">
              <a:extLst>
                <a:ext uri="{FF2B5EF4-FFF2-40B4-BE49-F238E27FC236}">
                  <a16:creationId xmlns:a16="http://schemas.microsoft.com/office/drawing/2014/main" id="{0B40DB3C-8F4B-43A1-9F3C-D7454331A30C}"/>
                </a:ext>
              </a:extLst>
            </p:cNvPr>
            <p:cNvSpPr/>
            <p:nvPr/>
          </p:nvSpPr>
          <p:spPr>
            <a:xfrm>
              <a:off x="6381984" y="360382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6" name="Freeform 805">
              <a:extLst>
                <a:ext uri="{FF2B5EF4-FFF2-40B4-BE49-F238E27FC236}">
                  <a16:creationId xmlns:a16="http://schemas.microsoft.com/office/drawing/2014/main" id="{02E7C984-1C38-6BAE-099A-73826A02D1BB}"/>
                </a:ext>
              </a:extLst>
            </p:cNvPr>
            <p:cNvSpPr/>
            <p:nvPr/>
          </p:nvSpPr>
          <p:spPr>
            <a:xfrm>
              <a:off x="6611077"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7" name="Freeform 806">
              <a:extLst>
                <a:ext uri="{FF2B5EF4-FFF2-40B4-BE49-F238E27FC236}">
                  <a16:creationId xmlns:a16="http://schemas.microsoft.com/office/drawing/2014/main" id="{E1662DCD-7895-FB61-147F-F0171F97B961}"/>
                </a:ext>
              </a:extLst>
            </p:cNvPr>
            <p:cNvSpPr/>
            <p:nvPr/>
          </p:nvSpPr>
          <p:spPr>
            <a:xfrm>
              <a:off x="6840184"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8" name="Freeform 807">
              <a:extLst>
                <a:ext uri="{FF2B5EF4-FFF2-40B4-BE49-F238E27FC236}">
                  <a16:creationId xmlns:a16="http://schemas.microsoft.com/office/drawing/2014/main" id="{AA63C77F-0003-D419-81A9-E969F2B3B0C7}"/>
                </a:ext>
              </a:extLst>
            </p:cNvPr>
            <p:cNvSpPr/>
            <p:nvPr/>
          </p:nvSpPr>
          <p:spPr>
            <a:xfrm>
              <a:off x="7069277" y="3603888"/>
              <a:ext cx="5400" cy="5400"/>
            </a:xfrm>
            <a:custGeom>
              <a:avLst/>
              <a:gdLst>
                <a:gd name="connsiteX0" fmla="*/ 5400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0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0" y="2700"/>
                  </a:moveTo>
                  <a:cubicBezTo>
                    <a:pt x="5400" y="4192"/>
                    <a:pt x="4191" y="5401"/>
                    <a:pt x="2700" y="5401"/>
                  </a:cubicBezTo>
                  <a:cubicBezTo>
                    <a:pt x="1209" y="5401"/>
                    <a:pt x="0" y="4192"/>
                    <a:pt x="0" y="2700"/>
                  </a:cubicBezTo>
                  <a:cubicBezTo>
                    <a:pt x="0" y="1209"/>
                    <a:pt x="1209" y="0"/>
                    <a:pt x="2700" y="0"/>
                  </a:cubicBezTo>
                  <a:cubicBezTo>
                    <a:pt x="4191" y="0"/>
                    <a:pt x="5400" y="1209"/>
                    <a:pt x="5400" y="2700"/>
                  </a:cubicBezTo>
                  <a:close/>
                </a:path>
              </a:pathLst>
            </a:custGeom>
            <a:solidFill>
              <a:srgbClr val="009AF9">
                <a:alpha val="0"/>
              </a:srgbClr>
            </a:solidFill>
            <a:ln w="1349" cap="flat">
              <a:noFill/>
              <a:prstDash val="solid"/>
              <a:miter/>
            </a:ln>
          </p:spPr>
          <p:txBody>
            <a:bodyPr rtlCol="0" anchor="ctr"/>
            <a:lstStyle/>
            <a:p>
              <a:endParaRPr lang="de-DE"/>
            </a:p>
          </p:txBody>
        </p:sp>
      </p:grpSp>
      <p:grpSp>
        <p:nvGrpSpPr>
          <p:cNvPr id="756" name="Group 755">
            <a:extLst>
              <a:ext uri="{FF2B5EF4-FFF2-40B4-BE49-F238E27FC236}">
                <a16:creationId xmlns:a16="http://schemas.microsoft.com/office/drawing/2014/main" id="{08468D11-25FF-A7AB-08B4-7D7218B5C1D4}"/>
              </a:ext>
            </a:extLst>
          </p:cNvPr>
          <p:cNvGrpSpPr/>
          <p:nvPr/>
        </p:nvGrpSpPr>
        <p:grpSpPr>
          <a:xfrm>
            <a:off x="539552" y="1801128"/>
            <a:ext cx="3240360" cy="2160240"/>
            <a:chOff x="539552" y="1801128"/>
            <a:chExt cx="3240360" cy="2160240"/>
          </a:xfrm>
        </p:grpSpPr>
        <p:sp>
          <p:nvSpPr>
            <p:cNvPr id="8" name="Freeform 7">
              <a:extLst>
                <a:ext uri="{FF2B5EF4-FFF2-40B4-BE49-F238E27FC236}">
                  <a16:creationId xmlns:a16="http://schemas.microsoft.com/office/drawing/2014/main" id="{7CD85594-B31C-2DCD-F1C8-623F54913D77}"/>
                </a:ext>
              </a:extLst>
            </p:cNvPr>
            <p:cNvSpPr/>
            <p:nvPr/>
          </p:nvSpPr>
          <p:spPr>
            <a:xfrm>
              <a:off x="539552" y="18011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4B50799B-1D5D-1504-776B-A99F2C362818}"/>
                </a:ext>
              </a:extLst>
            </p:cNvPr>
            <p:cNvSpPr/>
            <p:nvPr/>
          </p:nvSpPr>
          <p:spPr>
            <a:xfrm>
              <a:off x="1006167" y="18649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A1AF22ED-DC78-DA3F-D0BF-848859505FE5}"/>
                </a:ext>
              </a:extLst>
            </p:cNvPr>
            <p:cNvSpPr/>
            <p:nvPr/>
          </p:nvSpPr>
          <p:spPr>
            <a:xfrm>
              <a:off x="1244549"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62A5155D-96F6-08ED-C5BB-61141278D79F}"/>
                </a:ext>
              </a:extLst>
            </p:cNvPr>
            <p:cNvSpPr/>
            <p:nvPr/>
          </p:nvSpPr>
          <p:spPr>
            <a:xfrm>
              <a:off x="18028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2E1332AA-5B7F-4AFC-0E7B-622DBFD7D83D}"/>
                </a:ext>
              </a:extLst>
            </p:cNvPr>
            <p:cNvSpPr/>
            <p:nvPr/>
          </p:nvSpPr>
          <p:spPr>
            <a:xfrm>
              <a:off x="23611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C35561BB-F723-F28B-D9B7-256125C2F53E}"/>
                </a:ext>
              </a:extLst>
            </p:cNvPr>
            <p:cNvSpPr/>
            <p:nvPr/>
          </p:nvSpPr>
          <p:spPr>
            <a:xfrm>
              <a:off x="29194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B5F29C98-9142-A8F0-2E31-42FC7DB547B1}"/>
                </a:ext>
              </a:extLst>
            </p:cNvPr>
            <p:cNvSpPr/>
            <p:nvPr/>
          </p:nvSpPr>
          <p:spPr>
            <a:xfrm>
              <a:off x="34777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D1071F99-80E2-6D3C-4811-64EF96C44627}"/>
                </a:ext>
              </a:extLst>
            </p:cNvPr>
            <p:cNvSpPr/>
            <p:nvPr/>
          </p:nvSpPr>
          <p:spPr>
            <a:xfrm>
              <a:off x="1006167" y="36584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7655FF9A-95B0-ACD3-3922-5CACF2D3623A}"/>
                </a:ext>
              </a:extLst>
            </p:cNvPr>
            <p:cNvSpPr/>
            <p:nvPr/>
          </p:nvSpPr>
          <p:spPr>
            <a:xfrm>
              <a:off x="1244549"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E5C97DF0-1099-7C64-94BA-047581A9A335}"/>
                </a:ext>
              </a:extLst>
            </p:cNvPr>
            <p:cNvSpPr/>
            <p:nvPr/>
          </p:nvSpPr>
          <p:spPr>
            <a:xfrm>
              <a:off x="18028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6919D7E-F9EB-7ADE-4B11-7A8C9AA939CC}"/>
                </a:ext>
              </a:extLst>
            </p:cNvPr>
            <p:cNvSpPr/>
            <p:nvPr/>
          </p:nvSpPr>
          <p:spPr>
            <a:xfrm>
              <a:off x="23611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71557847-7870-B49B-4E30-E5716D34C466}"/>
                </a:ext>
              </a:extLst>
            </p:cNvPr>
            <p:cNvSpPr/>
            <p:nvPr/>
          </p:nvSpPr>
          <p:spPr>
            <a:xfrm>
              <a:off x="29194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64B09B7A-211D-B3EB-BDE4-0AC8193F97A5}"/>
                </a:ext>
              </a:extLst>
            </p:cNvPr>
            <p:cNvSpPr/>
            <p:nvPr/>
          </p:nvSpPr>
          <p:spPr>
            <a:xfrm>
              <a:off x="34777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31273459-FE2F-58E7-AD73-B40DBBA0B1A9}"/>
                </a:ext>
              </a:extLst>
            </p:cNvPr>
            <p:cNvSpPr/>
            <p:nvPr/>
          </p:nvSpPr>
          <p:spPr>
            <a:xfrm>
              <a:off x="1162891" y="37033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1"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22" name="Freeform 21">
              <a:extLst>
                <a:ext uri="{FF2B5EF4-FFF2-40B4-BE49-F238E27FC236}">
                  <a16:creationId xmlns:a16="http://schemas.microsoft.com/office/drawing/2014/main" id="{AFA27094-F114-5CAE-9FD5-8E549B75874C}"/>
                </a:ext>
              </a:extLst>
            </p:cNvPr>
            <p:cNvSpPr/>
            <p:nvPr/>
          </p:nvSpPr>
          <p:spPr>
            <a:xfrm>
              <a:off x="1238751"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3" name="Freeform 22">
              <a:extLst>
                <a:ext uri="{FF2B5EF4-FFF2-40B4-BE49-F238E27FC236}">
                  <a16:creationId xmlns:a16="http://schemas.microsoft.com/office/drawing/2014/main" id="{E4C2ECDB-4069-F371-B258-CB43F7EB24F4}"/>
                </a:ext>
              </a:extLst>
            </p:cNvPr>
            <p:cNvSpPr/>
            <p:nvPr/>
          </p:nvSpPr>
          <p:spPr>
            <a:xfrm>
              <a:off x="1269761" y="3703340"/>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6" y="61985"/>
                    <a:pt x="45396" y="53574"/>
                    <a:pt x="45396" y="42381"/>
                  </a:cubicBezTo>
                  <a:cubicBezTo>
                    <a:pt x="45396" y="31148"/>
                    <a:pt x="43956"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306C2182-8298-BEC7-0291-3625A9857E0D}"/>
                </a:ext>
              </a:extLst>
            </p:cNvPr>
            <p:cNvSpPr/>
            <p:nvPr/>
          </p:nvSpPr>
          <p:spPr>
            <a:xfrm>
              <a:off x="1722777" y="3703340"/>
              <a:ext cx="51848" cy="83128"/>
            </a:xfrm>
            <a:custGeom>
              <a:avLst/>
              <a:gdLst>
                <a:gd name="connsiteX0" fmla="*/ 13289 w 51848"/>
                <a:gd name="connsiteY0" fmla="*/ 73826 h 83128"/>
                <a:gd name="connsiteX1" fmla="*/ 51848 w 51848"/>
                <a:gd name="connsiteY1" fmla="*/ 73826 h 83128"/>
                <a:gd name="connsiteX2" fmla="*/ 51848 w 51848"/>
                <a:gd name="connsiteY2" fmla="*/ 83129 h 83128"/>
                <a:gd name="connsiteX3" fmla="*/ 0 w 51848"/>
                <a:gd name="connsiteY3" fmla="*/ 83129 h 83128"/>
                <a:gd name="connsiteX4" fmla="*/ 0 w 51848"/>
                <a:gd name="connsiteY4" fmla="*/ 73826 h 83128"/>
                <a:gd name="connsiteX5" fmla="*/ 17118 w 51848"/>
                <a:gd name="connsiteY5" fmla="*/ 56382 h 83128"/>
                <a:gd name="connsiteX6" fmla="*/ 30791 w 51848"/>
                <a:gd name="connsiteY6" fmla="*/ 42219 h 83128"/>
                <a:gd name="connsiteX7" fmla="*/ 38175 w 51848"/>
                <a:gd name="connsiteY7" fmla="*/ 32161 h 83128"/>
                <a:gd name="connsiteX8" fmla="*/ 40309 w 51848"/>
                <a:gd name="connsiteY8" fmla="*/ 24006 h 83128"/>
                <a:gd name="connsiteX9" fmla="*/ 35714 w 51848"/>
                <a:gd name="connsiteY9" fmla="*/ 13394 h 83128"/>
                <a:gd name="connsiteX10" fmla="*/ 23845 w 51848"/>
                <a:gd name="connsiteY10" fmla="*/ 9289 h 83128"/>
                <a:gd name="connsiteX11" fmla="*/ 12852 w 51848"/>
                <a:gd name="connsiteY11" fmla="*/ 11098 h 83128"/>
                <a:gd name="connsiteX12" fmla="*/ 547 w 51848"/>
                <a:gd name="connsiteY12" fmla="*/ 16566 h 83128"/>
                <a:gd name="connsiteX13" fmla="*/ 547 w 51848"/>
                <a:gd name="connsiteY13" fmla="*/ 5414 h 83128"/>
                <a:gd name="connsiteX14" fmla="*/ 13017 w 51848"/>
                <a:gd name="connsiteY14" fmla="*/ 1364 h 83128"/>
                <a:gd name="connsiteX15" fmla="*/ 23626 w 51848"/>
                <a:gd name="connsiteY15" fmla="*/ 0 h 83128"/>
                <a:gd name="connsiteX16" fmla="*/ 43864 w 51848"/>
                <a:gd name="connsiteY16" fmla="*/ 6346 h 83128"/>
                <a:gd name="connsiteX17" fmla="*/ 51411 w 51848"/>
                <a:gd name="connsiteY17" fmla="*/ 23290 h 83128"/>
                <a:gd name="connsiteX18" fmla="*/ 49496 w 51848"/>
                <a:gd name="connsiteY18" fmla="*/ 32863 h 83128"/>
                <a:gd name="connsiteX19" fmla="*/ 42661 w 51848"/>
                <a:gd name="connsiteY19" fmla="*/ 43475 h 83128"/>
                <a:gd name="connsiteX20" fmla="*/ 33964 w 51848"/>
                <a:gd name="connsiteY20" fmla="*/ 52669 h 83128"/>
                <a:gd name="connsiteX21" fmla="*/ 13289 w 51848"/>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8" h="83128">
                  <a:moveTo>
                    <a:pt x="13289" y="73826"/>
                  </a:moveTo>
                  <a:lnTo>
                    <a:pt x="51848" y="73826"/>
                  </a:lnTo>
                  <a:lnTo>
                    <a:pt x="51848" y="83129"/>
                  </a:lnTo>
                  <a:lnTo>
                    <a:pt x="0" y="83129"/>
                  </a:lnTo>
                  <a:lnTo>
                    <a:pt x="0" y="73826"/>
                  </a:lnTo>
                  <a:cubicBezTo>
                    <a:pt x="4192" y="69492"/>
                    <a:pt x="9899" y="63673"/>
                    <a:pt x="17118" y="56382"/>
                  </a:cubicBezTo>
                  <a:cubicBezTo>
                    <a:pt x="24374" y="49051"/>
                    <a:pt x="28932" y="44339"/>
                    <a:pt x="30791" y="42219"/>
                  </a:cubicBezTo>
                  <a:cubicBezTo>
                    <a:pt x="34328" y="38236"/>
                    <a:pt x="36789" y="34888"/>
                    <a:pt x="38175" y="32161"/>
                  </a:cubicBezTo>
                  <a:cubicBezTo>
                    <a:pt x="39597" y="29393"/>
                    <a:pt x="40309" y="26665"/>
                    <a:pt x="40309" y="24006"/>
                  </a:cubicBezTo>
                  <a:cubicBezTo>
                    <a:pt x="40309" y="19672"/>
                    <a:pt x="38778" y="16134"/>
                    <a:pt x="35714" y="13394"/>
                  </a:cubicBezTo>
                  <a:cubicBezTo>
                    <a:pt x="32688" y="10653"/>
                    <a:pt x="28731" y="9289"/>
                    <a:pt x="23845" y="9289"/>
                  </a:cubicBezTo>
                  <a:cubicBezTo>
                    <a:pt x="20382" y="9289"/>
                    <a:pt x="16718" y="9897"/>
                    <a:pt x="12852" y="11098"/>
                  </a:cubicBezTo>
                  <a:cubicBezTo>
                    <a:pt x="9024" y="12300"/>
                    <a:pt x="4923" y="14123"/>
                    <a:pt x="547" y="16566"/>
                  </a:cubicBezTo>
                  <a:lnTo>
                    <a:pt x="547" y="5414"/>
                  </a:lnTo>
                  <a:cubicBezTo>
                    <a:pt x="4995" y="3618"/>
                    <a:pt x="9151" y="2268"/>
                    <a:pt x="13017" y="1364"/>
                  </a:cubicBezTo>
                  <a:cubicBezTo>
                    <a:pt x="16882" y="459"/>
                    <a:pt x="20418" y="0"/>
                    <a:pt x="23626" y="0"/>
                  </a:cubicBezTo>
                  <a:cubicBezTo>
                    <a:pt x="32086" y="0"/>
                    <a:pt x="38832" y="2120"/>
                    <a:pt x="43864" y="6346"/>
                  </a:cubicBezTo>
                  <a:cubicBezTo>
                    <a:pt x="48896" y="10572"/>
                    <a:pt x="51411" y="16215"/>
                    <a:pt x="51411" y="23290"/>
                  </a:cubicBezTo>
                  <a:cubicBezTo>
                    <a:pt x="51411" y="26652"/>
                    <a:pt x="50772" y="29838"/>
                    <a:pt x="49496" y="32863"/>
                  </a:cubicBezTo>
                  <a:cubicBezTo>
                    <a:pt x="48257" y="35846"/>
                    <a:pt x="45978" y="39384"/>
                    <a:pt x="42661" y="43475"/>
                  </a:cubicBezTo>
                  <a:cubicBezTo>
                    <a:pt x="41749" y="44541"/>
                    <a:pt x="38851" y="47606"/>
                    <a:pt x="33964" y="52669"/>
                  </a:cubicBezTo>
                  <a:cubicBezTo>
                    <a:pt x="29078" y="57705"/>
                    <a:pt x="22186" y="64753"/>
                    <a:pt x="13289" y="73826"/>
                  </a:cubicBezTo>
                  <a:close/>
                </a:path>
              </a:pathLst>
            </a:custGeom>
            <a:solidFill>
              <a:srgbClr val="000000"/>
            </a:solidFill>
            <a:ln w="134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B3215999-0F7F-99B8-B892-CA2F047B369C}"/>
                </a:ext>
              </a:extLst>
            </p:cNvPr>
            <p:cNvSpPr/>
            <p:nvPr/>
          </p:nvSpPr>
          <p:spPr>
            <a:xfrm>
              <a:off x="1797816"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DD4F1965-0613-3DC6-9B74-D41A93FCC11A}"/>
                </a:ext>
              </a:extLst>
            </p:cNvPr>
            <p:cNvSpPr/>
            <p:nvPr/>
          </p:nvSpPr>
          <p:spPr>
            <a:xfrm>
              <a:off x="1830084" y="3704812"/>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9 w 52834"/>
                <a:gd name="connsiteY7" fmla="*/ 35171 h 83236"/>
                <a:gd name="connsiteX8" fmla="*/ 52834 w 52834"/>
                <a:gd name="connsiteY8" fmla="*/ 55464 h 83236"/>
                <a:gd name="connsiteX9" fmla="*/ 44631 w 52834"/>
                <a:gd name="connsiteY9" fmla="*/ 75973 h 83236"/>
                <a:gd name="connsiteX10" fmla="*/ 21494 w 52834"/>
                <a:gd name="connsiteY10" fmla="*/ 83237 h 83236"/>
                <a:gd name="connsiteX11" fmla="*/ 10994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2 w 52834"/>
                <a:gd name="connsiteY16" fmla="*/ 68966 h 83236"/>
                <a:gd name="connsiteX17" fmla="*/ 41786 w 52834"/>
                <a:gd name="connsiteY17" fmla="*/ 55464 h 83236"/>
                <a:gd name="connsiteX18" fmla="*/ 36262 w 52834"/>
                <a:gd name="connsiteY18" fmla="*/ 41949 h 83236"/>
                <a:gd name="connsiteX19" fmla="*/ 21276 w 52834"/>
                <a:gd name="connsiteY19" fmla="*/ 36967 h 83236"/>
                <a:gd name="connsiteX20" fmla="*/ 12416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2" y="27827"/>
                    <a:pt x="21586" y="27678"/>
                    <a:pt x="23190" y="27678"/>
                  </a:cubicBezTo>
                  <a:cubicBezTo>
                    <a:pt x="32305" y="27678"/>
                    <a:pt x="39526" y="30176"/>
                    <a:pt x="44849" y="35171"/>
                  </a:cubicBezTo>
                  <a:cubicBezTo>
                    <a:pt x="50173" y="40167"/>
                    <a:pt x="52834" y="46931"/>
                    <a:pt x="52834" y="55464"/>
                  </a:cubicBezTo>
                  <a:cubicBezTo>
                    <a:pt x="52834" y="64254"/>
                    <a:pt x="50100" y="71085"/>
                    <a:pt x="44631" y="75973"/>
                  </a:cubicBezTo>
                  <a:cubicBezTo>
                    <a:pt x="39161" y="80820"/>
                    <a:pt x="31449" y="83237"/>
                    <a:pt x="21494" y="83237"/>
                  </a:cubicBezTo>
                  <a:cubicBezTo>
                    <a:pt x="18066" y="83237"/>
                    <a:pt x="14567" y="82953"/>
                    <a:pt x="10994" y="82373"/>
                  </a:cubicBezTo>
                  <a:cubicBezTo>
                    <a:pt x="7457" y="81792"/>
                    <a:pt x="3793" y="80915"/>
                    <a:pt x="0" y="79740"/>
                  </a:cubicBezTo>
                  <a:lnTo>
                    <a:pt x="0" y="68642"/>
                  </a:lnTo>
                  <a:cubicBezTo>
                    <a:pt x="3282" y="70424"/>
                    <a:pt x="6672" y="71761"/>
                    <a:pt x="10173" y="72638"/>
                  </a:cubicBezTo>
                  <a:cubicBezTo>
                    <a:pt x="13674" y="73516"/>
                    <a:pt x="17375" y="73948"/>
                    <a:pt x="21276" y="73948"/>
                  </a:cubicBezTo>
                  <a:cubicBezTo>
                    <a:pt x="27584" y="73948"/>
                    <a:pt x="32579" y="72287"/>
                    <a:pt x="36262" y="68966"/>
                  </a:cubicBezTo>
                  <a:cubicBezTo>
                    <a:pt x="39944" y="65658"/>
                    <a:pt x="41786" y="61148"/>
                    <a:pt x="41786" y="55464"/>
                  </a:cubicBezTo>
                  <a:cubicBezTo>
                    <a:pt x="41786" y="49780"/>
                    <a:pt x="39944" y="45271"/>
                    <a:pt x="36262" y="41949"/>
                  </a:cubicBezTo>
                  <a:cubicBezTo>
                    <a:pt x="32579" y="38628"/>
                    <a:pt x="27584" y="36967"/>
                    <a:pt x="21276" y="36967"/>
                  </a:cubicBezTo>
                  <a:cubicBezTo>
                    <a:pt x="18323" y="36967"/>
                    <a:pt x="15369" y="37291"/>
                    <a:pt x="12416"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E534C2F-C684-927F-D9E2-7801D36938E6}"/>
                </a:ext>
              </a:extLst>
            </p:cNvPr>
            <p:cNvSpPr/>
            <p:nvPr/>
          </p:nvSpPr>
          <p:spPr>
            <a:xfrm>
              <a:off x="228012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5 w 52831"/>
                <a:gd name="connsiteY3" fmla="*/ 9303 h 83236"/>
                <a:gd name="connsiteX4" fmla="*/ 13555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2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65 w 52831"/>
                <a:gd name="connsiteY15" fmla="*/ 73948 h 83236"/>
                <a:gd name="connsiteX16" fmla="*/ 36251 w 52831"/>
                <a:gd name="connsiteY16" fmla="*/ 68966 h 83236"/>
                <a:gd name="connsiteX17" fmla="*/ 41774 w 52831"/>
                <a:gd name="connsiteY17" fmla="*/ 55464 h 83236"/>
                <a:gd name="connsiteX18" fmla="*/ 36251 w 52831"/>
                <a:gd name="connsiteY18" fmla="*/ 41949 h 83236"/>
                <a:gd name="connsiteX19" fmla="*/ 21265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5" y="9303"/>
                  </a:lnTo>
                  <a:lnTo>
                    <a:pt x="13555" y="29312"/>
                  </a:lnTo>
                  <a:cubicBezTo>
                    <a:pt x="15162" y="28772"/>
                    <a:pt x="16769" y="28367"/>
                    <a:pt x="18376" y="28110"/>
                  </a:cubicBezTo>
                  <a:cubicBezTo>
                    <a:pt x="19982" y="27827"/>
                    <a:pt x="21575" y="27678"/>
                    <a:pt x="23182" y="27678"/>
                  </a:cubicBezTo>
                  <a:cubicBezTo>
                    <a:pt x="32295" y="27678"/>
                    <a:pt x="39519" y="30176"/>
                    <a:pt x="44838" y="35171"/>
                  </a:cubicBezTo>
                  <a:cubicBezTo>
                    <a:pt x="50171" y="40167"/>
                    <a:pt x="52831" y="46931"/>
                    <a:pt x="52831" y="55464"/>
                  </a:cubicBezTo>
                  <a:cubicBezTo>
                    <a:pt x="52831" y="64254"/>
                    <a:pt x="50091" y="71085"/>
                    <a:pt x="44622"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63" y="73948"/>
                    <a:pt x="21265" y="73948"/>
                  </a:cubicBezTo>
                  <a:cubicBezTo>
                    <a:pt x="27570" y="73948"/>
                    <a:pt x="32566" y="72287"/>
                    <a:pt x="36251" y="68966"/>
                  </a:cubicBezTo>
                  <a:cubicBezTo>
                    <a:pt x="39937" y="65658"/>
                    <a:pt x="41774" y="61148"/>
                    <a:pt x="41774" y="55464"/>
                  </a:cubicBezTo>
                  <a:cubicBezTo>
                    <a:pt x="41774" y="49780"/>
                    <a:pt x="39937" y="45271"/>
                    <a:pt x="36251" y="41949"/>
                  </a:cubicBezTo>
                  <a:cubicBezTo>
                    <a:pt x="32566" y="38628"/>
                    <a:pt x="27570" y="36967"/>
                    <a:pt x="21265" y="36967"/>
                  </a:cubicBezTo>
                  <a:cubicBezTo>
                    <a:pt x="18308" y="36967"/>
                    <a:pt x="15365" y="37291"/>
                    <a:pt x="12408" y="37953"/>
                  </a:cubicBezTo>
                  <a:cubicBezTo>
                    <a:pt x="9491"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CC92CAC2-F668-5936-19AC-63952AC861B1}"/>
                </a:ext>
              </a:extLst>
            </p:cNvPr>
            <p:cNvSpPr/>
            <p:nvPr/>
          </p:nvSpPr>
          <p:spPr>
            <a:xfrm>
              <a:off x="2354720"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2DB47071-1126-223E-35AF-3B0D59C336FB}"/>
                </a:ext>
              </a:extLst>
            </p:cNvPr>
            <p:cNvSpPr/>
            <p:nvPr/>
          </p:nvSpPr>
          <p:spPr>
            <a:xfrm>
              <a:off x="2385733"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2 w 56436"/>
                <a:gd name="connsiteY5" fmla="*/ 67602 h 84708"/>
                <a:gd name="connsiteX6" fmla="*/ 45392 w 56436"/>
                <a:gd name="connsiteY6" fmla="*/ 42381 h 84708"/>
                <a:gd name="connsiteX7" fmla="*/ 41072 w 56436"/>
                <a:gd name="connsiteY7" fmla="*/ 17174 h 84708"/>
                <a:gd name="connsiteX8" fmla="*/ 28218 w 56436"/>
                <a:gd name="connsiteY8" fmla="*/ 8749 h 84708"/>
                <a:gd name="connsiteX9" fmla="*/ 28218 w 56436"/>
                <a:gd name="connsiteY9" fmla="*/ 0 h 84708"/>
                <a:gd name="connsiteX10" fmla="*/ 49173 w 56436"/>
                <a:gd name="connsiteY10" fmla="*/ 10882 h 84708"/>
                <a:gd name="connsiteX11" fmla="*/ 56436 w 56436"/>
                <a:gd name="connsiteY11" fmla="*/ 42381 h 84708"/>
                <a:gd name="connsiteX12" fmla="*/ 49173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36" y="28596"/>
                    <a:pt x="56436" y="42381"/>
                  </a:cubicBezTo>
                  <a:cubicBezTo>
                    <a:pt x="56436" y="56126"/>
                    <a:pt x="54020" y="66630"/>
                    <a:pt x="49173" y="73880"/>
                  </a:cubicBezTo>
                  <a:cubicBezTo>
                    <a:pt x="44352"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6C1F2848-A333-01D3-A2D8-2C05AFA4AE43}"/>
                </a:ext>
              </a:extLst>
            </p:cNvPr>
            <p:cNvSpPr/>
            <p:nvPr/>
          </p:nvSpPr>
          <p:spPr>
            <a:xfrm>
              <a:off x="2839870" y="3704812"/>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14 w 52507"/>
                <a:gd name="connsiteY4" fmla="*/ 81657 h 81657"/>
                <a:gd name="connsiteX5" fmla="*/ 39208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14" y="81657"/>
                  </a:lnTo>
                  <a:lnTo>
                    <a:pt x="39208"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7C1C231E-CC13-B632-FADC-103E615E3332}"/>
                </a:ext>
              </a:extLst>
            </p:cNvPr>
            <p:cNvSpPr/>
            <p:nvPr/>
          </p:nvSpPr>
          <p:spPr>
            <a:xfrm>
              <a:off x="2913925" y="3772576"/>
              <a:ext cx="11530" cy="13892"/>
            </a:xfrm>
            <a:custGeom>
              <a:avLst/>
              <a:gdLst>
                <a:gd name="connsiteX0" fmla="*/ 0 w 11530"/>
                <a:gd name="connsiteY0" fmla="*/ 0 h 13892"/>
                <a:gd name="connsiteX1" fmla="*/ 11530 w 11530"/>
                <a:gd name="connsiteY1" fmla="*/ 0 h 13892"/>
                <a:gd name="connsiteX2" fmla="*/ 11530 w 11530"/>
                <a:gd name="connsiteY2" fmla="*/ 13893 h 13892"/>
                <a:gd name="connsiteX3" fmla="*/ 0 w 11530"/>
                <a:gd name="connsiteY3" fmla="*/ 13893 h 13892"/>
                <a:gd name="connsiteX4" fmla="*/ 0 w 11530"/>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0" h="13892">
                  <a:moveTo>
                    <a:pt x="0" y="0"/>
                  </a:moveTo>
                  <a:lnTo>
                    <a:pt x="11530" y="0"/>
                  </a:lnTo>
                  <a:lnTo>
                    <a:pt x="1153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D086C302-59C3-441C-5438-9EBED1FB22A6}"/>
                </a:ext>
              </a:extLst>
            </p:cNvPr>
            <p:cNvSpPr/>
            <p:nvPr/>
          </p:nvSpPr>
          <p:spPr>
            <a:xfrm>
              <a:off x="294619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6 w 52831"/>
                <a:gd name="connsiteY3" fmla="*/ 9303 h 83236"/>
                <a:gd name="connsiteX4" fmla="*/ 13556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6" y="9303"/>
                  </a:lnTo>
                  <a:lnTo>
                    <a:pt x="13556" y="29312"/>
                  </a:lnTo>
                  <a:cubicBezTo>
                    <a:pt x="15162" y="28772"/>
                    <a:pt x="16769" y="28367"/>
                    <a:pt x="18376" y="28110"/>
                  </a:cubicBezTo>
                  <a:cubicBezTo>
                    <a:pt x="19982" y="27827"/>
                    <a:pt x="21575" y="27678"/>
                    <a:pt x="23182" y="27678"/>
                  </a:cubicBezTo>
                  <a:cubicBezTo>
                    <a:pt x="32296" y="27678"/>
                    <a:pt x="39519" y="30176"/>
                    <a:pt x="44838"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EF92F512-362D-5004-5227-BB23290164B1}"/>
                </a:ext>
              </a:extLst>
            </p:cNvPr>
            <p:cNvSpPr/>
            <p:nvPr/>
          </p:nvSpPr>
          <p:spPr>
            <a:xfrm>
              <a:off x="3362918" y="37048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8 w 48618"/>
                <a:gd name="connsiteY6" fmla="*/ 0 h 81657"/>
                <a:gd name="connsiteX7" fmla="*/ 30568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8" y="0"/>
                  </a:lnTo>
                  <a:lnTo>
                    <a:pt x="30568"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AF5BB572-9A3F-D30F-A1F1-37577E79B6A1}"/>
                </a:ext>
              </a:extLst>
            </p:cNvPr>
            <p:cNvSpPr/>
            <p:nvPr/>
          </p:nvSpPr>
          <p:spPr>
            <a:xfrm>
              <a:off x="3429264"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59 w 56436"/>
                <a:gd name="connsiteY10" fmla="*/ 10882 h 84708"/>
                <a:gd name="connsiteX11" fmla="*/ 56436 w 56436"/>
                <a:gd name="connsiteY11" fmla="*/ 42381 h 84708"/>
                <a:gd name="connsiteX12" fmla="*/ 49159 w 56436"/>
                <a:gd name="connsiteY12" fmla="*/ 73880 h 84708"/>
                <a:gd name="connsiteX13" fmla="*/ 28218 w 56436"/>
                <a:gd name="connsiteY13" fmla="*/ 84708 h 84708"/>
                <a:gd name="connsiteX14" fmla="*/ 7210 w 56436"/>
                <a:gd name="connsiteY14" fmla="*/ 73880 h 84708"/>
                <a:gd name="connsiteX15" fmla="*/ 0 w 56436"/>
                <a:gd name="connsiteY15" fmla="*/ 42381 h 84708"/>
                <a:gd name="connsiteX16" fmla="*/ 7210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59" y="10882"/>
                  </a:cubicBezTo>
                  <a:cubicBezTo>
                    <a:pt x="54006" y="18106"/>
                    <a:pt x="56436" y="28596"/>
                    <a:pt x="56436" y="42381"/>
                  </a:cubicBezTo>
                  <a:cubicBezTo>
                    <a:pt x="56436" y="56126"/>
                    <a:pt x="54006" y="66630"/>
                    <a:pt x="49159" y="73880"/>
                  </a:cubicBezTo>
                  <a:cubicBezTo>
                    <a:pt x="44352" y="81103"/>
                    <a:pt x="37372" y="84708"/>
                    <a:pt x="28218" y="84708"/>
                  </a:cubicBezTo>
                  <a:cubicBezTo>
                    <a:pt x="19064" y="84708"/>
                    <a:pt x="12057" y="81103"/>
                    <a:pt x="7210" y="73880"/>
                  </a:cubicBezTo>
                  <a:cubicBezTo>
                    <a:pt x="2403" y="66630"/>
                    <a:pt x="0" y="56126"/>
                    <a:pt x="0" y="42381"/>
                  </a:cubicBezTo>
                  <a:cubicBezTo>
                    <a:pt x="0" y="28596"/>
                    <a:pt x="2403" y="18106"/>
                    <a:pt x="7210" y="10882"/>
                  </a:cubicBezTo>
                  <a:cubicBezTo>
                    <a:pt x="12057"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0702BC69-8497-7888-1DCB-7D4CB63E1FCB}"/>
                </a:ext>
              </a:extLst>
            </p:cNvPr>
            <p:cNvSpPr/>
            <p:nvPr/>
          </p:nvSpPr>
          <p:spPr>
            <a:xfrm>
              <a:off x="3505115"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5CA461F6-D789-79E4-8D8D-48EC0E3257AD}"/>
                </a:ext>
              </a:extLst>
            </p:cNvPr>
            <p:cNvSpPr/>
            <p:nvPr/>
          </p:nvSpPr>
          <p:spPr>
            <a:xfrm>
              <a:off x="3536128" y="37033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3" y="3632"/>
                    <a:pt x="49173" y="10882"/>
                  </a:cubicBezTo>
                  <a:cubicBezTo>
                    <a:pt x="54020" y="18106"/>
                    <a:pt x="56450" y="28596"/>
                    <a:pt x="56450" y="42381"/>
                  </a:cubicBezTo>
                  <a:cubicBezTo>
                    <a:pt x="56450" y="56126"/>
                    <a:pt x="54020" y="66630"/>
                    <a:pt x="49173" y="73880"/>
                  </a:cubicBezTo>
                  <a:cubicBezTo>
                    <a:pt x="44353"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59A6A2C5-B2A7-A9EF-D7D2-71A750334FA2}"/>
                </a:ext>
              </a:extLst>
            </p:cNvPr>
            <p:cNvSpPr/>
            <p:nvPr/>
          </p:nvSpPr>
          <p:spPr>
            <a:xfrm>
              <a:off x="2327731" y="3839462"/>
              <a:ext cx="58623" cy="91337"/>
            </a:xfrm>
            <a:custGeom>
              <a:avLst/>
              <a:gdLst>
                <a:gd name="connsiteX0" fmla="*/ 58623 w 58623"/>
                <a:gd name="connsiteY0" fmla="*/ 40802 h 91337"/>
                <a:gd name="connsiteX1" fmla="*/ 56409 w 58623"/>
                <a:gd name="connsiteY1" fmla="*/ 46553 h 91337"/>
                <a:gd name="connsiteX2" fmla="*/ 51549 w 58623"/>
                <a:gd name="connsiteY2" fmla="*/ 48714 h 91337"/>
                <a:gd name="connsiteX3" fmla="*/ 47876 w 58623"/>
                <a:gd name="connsiteY3" fmla="*/ 47309 h 91337"/>
                <a:gd name="connsiteX4" fmla="*/ 46607 w 58623"/>
                <a:gd name="connsiteY4" fmla="*/ 44150 h 91337"/>
                <a:gd name="connsiteX5" fmla="*/ 46931 w 58623"/>
                <a:gd name="connsiteY5" fmla="*/ 42449 h 91337"/>
                <a:gd name="connsiteX6" fmla="*/ 47944 w 58623"/>
                <a:gd name="connsiteY6" fmla="*/ 40235 h 91337"/>
                <a:gd name="connsiteX7" fmla="*/ 50280 w 58623"/>
                <a:gd name="connsiteY7" fmla="*/ 38142 h 91337"/>
                <a:gd name="connsiteX8" fmla="*/ 54006 w 58623"/>
                <a:gd name="connsiteY8" fmla="*/ 37129 h 91337"/>
                <a:gd name="connsiteX9" fmla="*/ 53439 w 58623"/>
                <a:gd name="connsiteY9" fmla="*/ 36630 h 91337"/>
                <a:gd name="connsiteX10" fmla="*/ 50725 w 58623"/>
                <a:gd name="connsiteY10" fmla="*/ 35617 h 91337"/>
                <a:gd name="connsiteX11" fmla="*/ 49577 w 58623"/>
                <a:gd name="connsiteY11" fmla="*/ 35482 h 91337"/>
                <a:gd name="connsiteX12" fmla="*/ 40788 w 58623"/>
                <a:gd name="connsiteY12" fmla="*/ 38709 h 91337"/>
                <a:gd name="connsiteX13" fmla="*/ 31053 w 58623"/>
                <a:gd name="connsiteY13" fmla="*/ 47890 h 91337"/>
                <a:gd name="connsiteX14" fmla="*/ 19915 w 58623"/>
                <a:gd name="connsiteY14" fmla="*/ 57503 h 91337"/>
                <a:gd name="connsiteX15" fmla="*/ 39087 w 58623"/>
                <a:gd name="connsiteY15" fmla="*/ 71099 h 91337"/>
                <a:gd name="connsiteX16" fmla="*/ 38574 w 58623"/>
                <a:gd name="connsiteY16" fmla="*/ 75149 h 91337"/>
                <a:gd name="connsiteX17" fmla="*/ 37561 w 58623"/>
                <a:gd name="connsiteY17" fmla="*/ 82359 h 91337"/>
                <a:gd name="connsiteX18" fmla="*/ 41679 w 58623"/>
                <a:gd name="connsiteY18" fmla="*/ 88421 h 91337"/>
                <a:gd name="connsiteX19" fmla="*/ 48187 w 58623"/>
                <a:gd name="connsiteY19" fmla="*/ 84384 h 91337"/>
                <a:gd name="connsiteX20" fmla="*/ 52939 w 58623"/>
                <a:gd name="connsiteY20" fmla="*/ 72422 h 91337"/>
                <a:gd name="connsiteX21" fmla="*/ 53574 w 58623"/>
                <a:gd name="connsiteY21" fmla="*/ 70532 h 91337"/>
                <a:gd name="connsiteX22" fmla="*/ 54776 w 58623"/>
                <a:gd name="connsiteY22" fmla="*/ 70086 h 91337"/>
                <a:gd name="connsiteX23" fmla="*/ 56355 w 58623"/>
                <a:gd name="connsiteY23" fmla="*/ 71356 h 91337"/>
                <a:gd name="connsiteX24" fmla="*/ 51670 w 58623"/>
                <a:gd name="connsiteY24" fmla="*/ 84438 h 91337"/>
                <a:gd name="connsiteX25" fmla="*/ 41423 w 58623"/>
                <a:gd name="connsiteY25" fmla="*/ 91338 h 91337"/>
                <a:gd name="connsiteX26" fmla="*/ 32890 w 58623"/>
                <a:gd name="connsiteY26" fmla="*/ 87800 h 91337"/>
                <a:gd name="connsiteX27" fmla="*/ 29528 w 58623"/>
                <a:gd name="connsiteY27" fmla="*/ 78498 h 91337"/>
                <a:gd name="connsiteX28" fmla="*/ 30041 w 58623"/>
                <a:gd name="connsiteY28" fmla="*/ 73948 h 91337"/>
                <a:gd name="connsiteX29" fmla="*/ 30419 w 58623"/>
                <a:gd name="connsiteY29" fmla="*/ 71220 h 91337"/>
                <a:gd name="connsiteX30" fmla="*/ 28772 w 58623"/>
                <a:gd name="connsiteY30" fmla="*/ 66036 h 91337"/>
                <a:gd name="connsiteX31" fmla="*/ 24478 w 58623"/>
                <a:gd name="connsiteY31" fmla="*/ 62620 h 91337"/>
                <a:gd name="connsiteX32" fmla="*/ 19604 w 58623"/>
                <a:gd name="connsiteY32" fmla="*/ 60973 h 91337"/>
                <a:gd name="connsiteX33" fmla="*/ 15365 w 58623"/>
                <a:gd name="connsiteY33" fmla="*/ 60217 h 91337"/>
                <a:gd name="connsiteX34" fmla="*/ 8155 w 58623"/>
                <a:gd name="connsiteY34" fmla="*/ 88610 h 91337"/>
                <a:gd name="connsiteX35" fmla="*/ 6319 w 58623"/>
                <a:gd name="connsiteY35" fmla="*/ 90514 h 91337"/>
                <a:gd name="connsiteX36" fmla="*/ 3726 w 58623"/>
                <a:gd name="connsiteY36" fmla="*/ 91338 h 91337"/>
                <a:gd name="connsiteX37" fmla="*/ 1201 w 58623"/>
                <a:gd name="connsiteY37" fmla="*/ 90447 h 91337"/>
                <a:gd name="connsiteX38" fmla="*/ 0 w 58623"/>
                <a:gd name="connsiteY38" fmla="*/ 87665 h 91337"/>
                <a:gd name="connsiteX39" fmla="*/ 500 w 58623"/>
                <a:gd name="connsiteY39" fmla="*/ 84817 h 91337"/>
                <a:gd name="connsiteX40" fmla="*/ 19294 w 58623"/>
                <a:gd name="connsiteY40" fmla="*/ 10194 h 91337"/>
                <a:gd name="connsiteX41" fmla="*/ 19672 w 58623"/>
                <a:gd name="connsiteY41" fmla="*/ 7655 h 91337"/>
                <a:gd name="connsiteX42" fmla="*/ 19348 w 58623"/>
                <a:gd name="connsiteY42" fmla="*/ 6521 h 91337"/>
                <a:gd name="connsiteX43" fmla="*/ 17579 w 58623"/>
                <a:gd name="connsiteY43" fmla="*/ 5765 h 91337"/>
                <a:gd name="connsiteX44" fmla="*/ 13218 w 58623"/>
                <a:gd name="connsiteY44" fmla="*/ 5441 h 91337"/>
                <a:gd name="connsiteX45" fmla="*/ 11449 w 58623"/>
                <a:gd name="connsiteY45" fmla="*/ 5387 h 91337"/>
                <a:gd name="connsiteX46" fmla="*/ 10491 w 58623"/>
                <a:gd name="connsiteY46" fmla="*/ 5009 h 91337"/>
                <a:gd name="connsiteX47" fmla="*/ 10059 w 58623"/>
                <a:gd name="connsiteY47" fmla="*/ 3861 h 91337"/>
                <a:gd name="connsiteX48" fmla="*/ 10491 w 58623"/>
                <a:gd name="connsiteY48" fmla="*/ 2214 h 91337"/>
                <a:gd name="connsiteX49" fmla="*/ 11382 w 58623"/>
                <a:gd name="connsiteY49" fmla="*/ 1458 h 91337"/>
                <a:gd name="connsiteX50" fmla="*/ 12516 w 58623"/>
                <a:gd name="connsiteY50" fmla="*/ 1269 h 91337"/>
                <a:gd name="connsiteX51" fmla="*/ 17201 w 58623"/>
                <a:gd name="connsiteY51" fmla="*/ 891 h 91337"/>
                <a:gd name="connsiteX52" fmla="*/ 23911 w 58623"/>
                <a:gd name="connsiteY52" fmla="*/ 257 h 91337"/>
                <a:gd name="connsiteX53" fmla="*/ 28326 w 58623"/>
                <a:gd name="connsiteY53" fmla="*/ 0 h 91337"/>
                <a:gd name="connsiteX54" fmla="*/ 29474 w 58623"/>
                <a:gd name="connsiteY54" fmla="*/ 392 h 91337"/>
                <a:gd name="connsiteX55" fmla="*/ 29973 w 58623"/>
                <a:gd name="connsiteY55" fmla="*/ 1080 h 91337"/>
                <a:gd name="connsiteX56" fmla="*/ 30041 w 58623"/>
                <a:gd name="connsiteY56" fmla="*/ 1404 h 91337"/>
                <a:gd name="connsiteX57" fmla="*/ 16566 w 58623"/>
                <a:gd name="connsiteY57" fmla="*/ 56045 h 91337"/>
                <a:gd name="connsiteX58" fmla="*/ 30932 w 58623"/>
                <a:gd name="connsiteY58" fmla="*/ 44028 h 91337"/>
                <a:gd name="connsiteX59" fmla="*/ 49834 w 58623"/>
                <a:gd name="connsiteY59" fmla="*/ 32647 h 91337"/>
                <a:gd name="connsiteX60" fmla="*/ 56288 w 58623"/>
                <a:gd name="connsiteY60" fmla="*/ 35171 h 91337"/>
                <a:gd name="connsiteX61" fmla="*/ 58623 w 58623"/>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23" h="91337">
                  <a:moveTo>
                    <a:pt x="58623" y="40802"/>
                  </a:moveTo>
                  <a:cubicBezTo>
                    <a:pt x="58623" y="43205"/>
                    <a:pt x="57881" y="45122"/>
                    <a:pt x="56409" y="46553"/>
                  </a:cubicBezTo>
                  <a:cubicBezTo>
                    <a:pt x="54978" y="47998"/>
                    <a:pt x="53358" y="48714"/>
                    <a:pt x="51549" y="48714"/>
                  </a:cubicBezTo>
                  <a:cubicBezTo>
                    <a:pt x="49942" y="48714"/>
                    <a:pt x="48727" y="48241"/>
                    <a:pt x="47876" y="47309"/>
                  </a:cubicBezTo>
                  <a:cubicBezTo>
                    <a:pt x="47026" y="46378"/>
                    <a:pt x="46607" y="45325"/>
                    <a:pt x="46607" y="44150"/>
                  </a:cubicBezTo>
                  <a:cubicBezTo>
                    <a:pt x="46607" y="43650"/>
                    <a:pt x="46715" y="43083"/>
                    <a:pt x="46931" y="42449"/>
                  </a:cubicBezTo>
                  <a:cubicBezTo>
                    <a:pt x="47134" y="41774"/>
                    <a:pt x="47471" y="41031"/>
                    <a:pt x="47944" y="40235"/>
                  </a:cubicBezTo>
                  <a:cubicBezTo>
                    <a:pt x="48443" y="39438"/>
                    <a:pt x="49226" y="38736"/>
                    <a:pt x="50280" y="38142"/>
                  </a:cubicBezTo>
                  <a:cubicBezTo>
                    <a:pt x="51333" y="37561"/>
                    <a:pt x="52575" y="37224"/>
                    <a:pt x="54006" y="37129"/>
                  </a:cubicBezTo>
                  <a:cubicBezTo>
                    <a:pt x="53722" y="36832"/>
                    <a:pt x="53533" y="36670"/>
                    <a:pt x="53439" y="36630"/>
                  </a:cubicBezTo>
                  <a:cubicBezTo>
                    <a:pt x="52804" y="36130"/>
                    <a:pt x="51900" y="35792"/>
                    <a:pt x="50725" y="35617"/>
                  </a:cubicBezTo>
                  <a:cubicBezTo>
                    <a:pt x="50550" y="35523"/>
                    <a:pt x="50171" y="35482"/>
                    <a:pt x="49577" y="35482"/>
                  </a:cubicBezTo>
                  <a:cubicBezTo>
                    <a:pt x="46675" y="35482"/>
                    <a:pt x="43745" y="36562"/>
                    <a:pt x="40788" y="38709"/>
                  </a:cubicBezTo>
                  <a:cubicBezTo>
                    <a:pt x="37885" y="40829"/>
                    <a:pt x="34631" y="43880"/>
                    <a:pt x="31053" y="47890"/>
                  </a:cubicBezTo>
                  <a:cubicBezTo>
                    <a:pt x="26544" y="52575"/>
                    <a:pt x="22831" y="55775"/>
                    <a:pt x="19915" y="57503"/>
                  </a:cubicBezTo>
                  <a:cubicBezTo>
                    <a:pt x="32701" y="59191"/>
                    <a:pt x="39087" y="63714"/>
                    <a:pt x="39087" y="71099"/>
                  </a:cubicBezTo>
                  <a:cubicBezTo>
                    <a:pt x="39087" y="72328"/>
                    <a:pt x="38911" y="73678"/>
                    <a:pt x="38574" y="75149"/>
                  </a:cubicBezTo>
                  <a:cubicBezTo>
                    <a:pt x="37899" y="77931"/>
                    <a:pt x="37561" y="80334"/>
                    <a:pt x="37561" y="82359"/>
                  </a:cubicBezTo>
                  <a:cubicBezTo>
                    <a:pt x="37561" y="86396"/>
                    <a:pt x="38938" y="88421"/>
                    <a:pt x="41679" y="88421"/>
                  </a:cubicBezTo>
                  <a:cubicBezTo>
                    <a:pt x="44339" y="88421"/>
                    <a:pt x="46499" y="87071"/>
                    <a:pt x="48187" y="84384"/>
                  </a:cubicBezTo>
                  <a:cubicBezTo>
                    <a:pt x="49915" y="81684"/>
                    <a:pt x="51495" y="77701"/>
                    <a:pt x="52939" y="72422"/>
                  </a:cubicBezTo>
                  <a:cubicBezTo>
                    <a:pt x="53142" y="71450"/>
                    <a:pt x="53358" y="70815"/>
                    <a:pt x="53574" y="70532"/>
                  </a:cubicBezTo>
                  <a:cubicBezTo>
                    <a:pt x="53776" y="70235"/>
                    <a:pt x="54182" y="70086"/>
                    <a:pt x="54776" y="70086"/>
                  </a:cubicBezTo>
                  <a:cubicBezTo>
                    <a:pt x="55829" y="70086"/>
                    <a:pt x="56355" y="70505"/>
                    <a:pt x="56355" y="71356"/>
                  </a:cubicBezTo>
                  <a:cubicBezTo>
                    <a:pt x="55383" y="76283"/>
                    <a:pt x="53817" y="80644"/>
                    <a:pt x="51670" y="84438"/>
                  </a:cubicBezTo>
                  <a:cubicBezTo>
                    <a:pt x="48929" y="89042"/>
                    <a:pt x="45514" y="91338"/>
                    <a:pt x="41423" y="91338"/>
                  </a:cubicBezTo>
                  <a:cubicBezTo>
                    <a:pt x="38007" y="91338"/>
                    <a:pt x="35171" y="90163"/>
                    <a:pt x="32890" y="87800"/>
                  </a:cubicBezTo>
                  <a:cubicBezTo>
                    <a:pt x="30648" y="85397"/>
                    <a:pt x="29528" y="82292"/>
                    <a:pt x="29528" y="78498"/>
                  </a:cubicBezTo>
                  <a:cubicBezTo>
                    <a:pt x="29528" y="77566"/>
                    <a:pt x="29703" y="76054"/>
                    <a:pt x="30041" y="73948"/>
                  </a:cubicBezTo>
                  <a:cubicBezTo>
                    <a:pt x="30297" y="73097"/>
                    <a:pt x="30419" y="72193"/>
                    <a:pt x="30419" y="71220"/>
                  </a:cubicBezTo>
                  <a:cubicBezTo>
                    <a:pt x="30419" y="69236"/>
                    <a:pt x="29865" y="67508"/>
                    <a:pt x="28772" y="66036"/>
                  </a:cubicBezTo>
                  <a:cubicBezTo>
                    <a:pt x="27678" y="64510"/>
                    <a:pt x="26247" y="63376"/>
                    <a:pt x="24478" y="62620"/>
                  </a:cubicBezTo>
                  <a:cubicBezTo>
                    <a:pt x="22709" y="61864"/>
                    <a:pt x="21076" y="61310"/>
                    <a:pt x="19604" y="60973"/>
                  </a:cubicBezTo>
                  <a:cubicBezTo>
                    <a:pt x="18173" y="60595"/>
                    <a:pt x="16755" y="60338"/>
                    <a:pt x="15365" y="60217"/>
                  </a:cubicBezTo>
                  <a:cubicBezTo>
                    <a:pt x="11152" y="78052"/>
                    <a:pt x="8749" y="87517"/>
                    <a:pt x="8155" y="88610"/>
                  </a:cubicBezTo>
                  <a:cubicBezTo>
                    <a:pt x="7777" y="89380"/>
                    <a:pt x="7169" y="90015"/>
                    <a:pt x="6319" y="90514"/>
                  </a:cubicBezTo>
                  <a:cubicBezTo>
                    <a:pt x="5482" y="91068"/>
                    <a:pt x="4617" y="91338"/>
                    <a:pt x="3726" y="91338"/>
                  </a:cubicBezTo>
                  <a:cubicBezTo>
                    <a:pt x="2889" y="91338"/>
                    <a:pt x="2052" y="91041"/>
                    <a:pt x="1201" y="90447"/>
                  </a:cubicBezTo>
                  <a:cubicBezTo>
                    <a:pt x="405" y="89893"/>
                    <a:pt x="0" y="88975"/>
                    <a:pt x="0" y="87665"/>
                  </a:cubicBezTo>
                  <a:cubicBezTo>
                    <a:pt x="0" y="86990"/>
                    <a:pt x="162" y="86045"/>
                    <a:pt x="500" y="84817"/>
                  </a:cubicBezTo>
                  <a:lnTo>
                    <a:pt x="19294" y="10194"/>
                  </a:lnTo>
                  <a:lnTo>
                    <a:pt x="19672" y="7655"/>
                  </a:lnTo>
                  <a:cubicBezTo>
                    <a:pt x="19672" y="7156"/>
                    <a:pt x="19564" y="6778"/>
                    <a:pt x="19348" y="6521"/>
                  </a:cubicBezTo>
                  <a:cubicBezTo>
                    <a:pt x="19186" y="6224"/>
                    <a:pt x="18591" y="5968"/>
                    <a:pt x="17579" y="5765"/>
                  </a:cubicBezTo>
                  <a:cubicBezTo>
                    <a:pt x="16607" y="5549"/>
                    <a:pt x="15149" y="5441"/>
                    <a:pt x="13218" y="5441"/>
                  </a:cubicBezTo>
                  <a:cubicBezTo>
                    <a:pt x="12421" y="5441"/>
                    <a:pt x="11827" y="5428"/>
                    <a:pt x="11449" y="5387"/>
                  </a:cubicBezTo>
                  <a:cubicBezTo>
                    <a:pt x="11112" y="5347"/>
                    <a:pt x="10788" y="5212"/>
                    <a:pt x="10491" y="5009"/>
                  </a:cubicBezTo>
                  <a:cubicBezTo>
                    <a:pt x="10207" y="4753"/>
                    <a:pt x="10059" y="4361"/>
                    <a:pt x="10059" y="3861"/>
                  </a:cubicBezTo>
                  <a:cubicBezTo>
                    <a:pt x="10059" y="3146"/>
                    <a:pt x="10207" y="2606"/>
                    <a:pt x="10491" y="2214"/>
                  </a:cubicBezTo>
                  <a:cubicBezTo>
                    <a:pt x="10828" y="1796"/>
                    <a:pt x="11125" y="1553"/>
                    <a:pt x="11382" y="1458"/>
                  </a:cubicBezTo>
                  <a:cubicBezTo>
                    <a:pt x="11638" y="1377"/>
                    <a:pt x="12016" y="1310"/>
                    <a:pt x="12516" y="1269"/>
                  </a:cubicBezTo>
                  <a:cubicBezTo>
                    <a:pt x="13231" y="1229"/>
                    <a:pt x="14798" y="1094"/>
                    <a:pt x="17201" y="891"/>
                  </a:cubicBezTo>
                  <a:cubicBezTo>
                    <a:pt x="19604" y="635"/>
                    <a:pt x="21845" y="432"/>
                    <a:pt x="23911" y="257"/>
                  </a:cubicBezTo>
                  <a:cubicBezTo>
                    <a:pt x="25977" y="81"/>
                    <a:pt x="27448" y="0"/>
                    <a:pt x="28326" y="0"/>
                  </a:cubicBezTo>
                  <a:cubicBezTo>
                    <a:pt x="28839" y="0"/>
                    <a:pt x="29217" y="135"/>
                    <a:pt x="29474" y="392"/>
                  </a:cubicBezTo>
                  <a:cubicBezTo>
                    <a:pt x="29771" y="594"/>
                    <a:pt x="29933" y="824"/>
                    <a:pt x="29973" y="1080"/>
                  </a:cubicBezTo>
                  <a:lnTo>
                    <a:pt x="30041" y="1404"/>
                  </a:lnTo>
                  <a:lnTo>
                    <a:pt x="16566" y="56045"/>
                  </a:lnTo>
                  <a:cubicBezTo>
                    <a:pt x="20279" y="54573"/>
                    <a:pt x="25059" y="50563"/>
                    <a:pt x="30932" y="44028"/>
                  </a:cubicBezTo>
                  <a:cubicBezTo>
                    <a:pt x="37723" y="36441"/>
                    <a:pt x="44015" y="32647"/>
                    <a:pt x="49834" y="32647"/>
                  </a:cubicBezTo>
                  <a:cubicBezTo>
                    <a:pt x="52575" y="32647"/>
                    <a:pt x="54735" y="33484"/>
                    <a:pt x="56288" y="35171"/>
                  </a:cubicBezTo>
                  <a:cubicBezTo>
                    <a:pt x="57840" y="36819"/>
                    <a:pt x="58623" y="38695"/>
                    <a:pt x="58623" y="40802"/>
                  </a:cubicBezTo>
                  <a:close/>
                </a:path>
              </a:pathLst>
            </a:custGeom>
            <a:solidFill>
              <a:srgbClr val="000000"/>
            </a:solidFill>
            <a:ln w="1349"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6298F3BC-B84B-A44F-5D0D-3C27703B0139}"/>
                </a:ext>
              </a:extLst>
            </p:cNvPr>
            <p:cNvSpPr/>
            <p:nvPr/>
          </p:nvSpPr>
          <p:spPr>
            <a:xfrm>
              <a:off x="1006167" y="360770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C5D55E1D-A66E-7327-2454-CF74927C006A}"/>
                </a:ext>
              </a:extLst>
            </p:cNvPr>
            <p:cNvSpPr/>
            <p:nvPr/>
          </p:nvSpPr>
          <p:spPr>
            <a:xfrm>
              <a:off x="1006167" y="3174676"/>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D803BF70-7C26-317F-8F48-88FECAE15D07}"/>
                </a:ext>
              </a:extLst>
            </p:cNvPr>
            <p:cNvSpPr/>
            <p:nvPr/>
          </p:nvSpPr>
          <p:spPr>
            <a:xfrm>
              <a:off x="1006167" y="274163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66ADBBCE-ED0A-F430-1CDC-AAF73D23302B}"/>
                </a:ext>
              </a:extLst>
            </p:cNvPr>
            <p:cNvSpPr/>
            <p:nvPr/>
          </p:nvSpPr>
          <p:spPr>
            <a:xfrm>
              <a:off x="1006167" y="230858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6E70767E-2C02-F12B-7188-4E471CBAA974}"/>
                </a:ext>
              </a:extLst>
            </p:cNvPr>
            <p:cNvSpPr/>
            <p:nvPr/>
          </p:nvSpPr>
          <p:spPr>
            <a:xfrm>
              <a:off x="1006167" y="1875548"/>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7C0AEBA0-6528-0B60-8B95-82C5DF2858E2}"/>
                </a:ext>
              </a:extLst>
            </p:cNvPr>
            <p:cNvSpPr/>
            <p:nvPr/>
          </p:nvSpPr>
          <p:spPr>
            <a:xfrm>
              <a:off x="100616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08BD4DA4-F461-A52F-7A15-19B8A2434C98}"/>
                </a:ext>
              </a:extLst>
            </p:cNvPr>
            <p:cNvSpPr/>
            <p:nvPr/>
          </p:nvSpPr>
          <p:spPr>
            <a:xfrm>
              <a:off x="1006167" y="360770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F80D65AA-23F3-9561-66D0-7517B8815470}"/>
                </a:ext>
              </a:extLst>
            </p:cNvPr>
            <p:cNvSpPr/>
            <p:nvPr/>
          </p:nvSpPr>
          <p:spPr>
            <a:xfrm>
              <a:off x="1006167" y="3174676"/>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16378DDA-B530-C292-5065-0F0AFFAAC217}"/>
                </a:ext>
              </a:extLst>
            </p:cNvPr>
            <p:cNvSpPr/>
            <p:nvPr/>
          </p:nvSpPr>
          <p:spPr>
            <a:xfrm>
              <a:off x="1006167" y="274163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E8C3633B-DB48-F439-2824-582D15ADCCB0}"/>
                </a:ext>
              </a:extLst>
            </p:cNvPr>
            <p:cNvSpPr/>
            <p:nvPr/>
          </p:nvSpPr>
          <p:spPr>
            <a:xfrm>
              <a:off x="1006167" y="230858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50E7BF1E-6061-739B-79E7-A6D53474E291}"/>
                </a:ext>
              </a:extLst>
            </p:cNvPr>
            <p:cNvSpPr/>
            <p:nvPr/>
          </p:nvSpPr>
          <p:spPr>
            <a:xfrm>
              <a:off x="1006167" y="1875548"/>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494F7E6C-47F3-D729-19F2-93BCAFAD14D7}"/>
                </a:ext>
              </a:extLst>
            </p:cNvPr>
            <p:cNvSpPr/>
            <p:nvPr/>
          </p:nvSpPr>
          <p:spPr>
            <a:xfrm>
              <a:off x="722983"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2358F7CD-772B-9D86-5E48-50FDEFD770E7}"/>
                </a:ext>
              </a:extLst>
            </p:cNvPr>
            <p:cNvSpPr/>
            <p:nvPr/>
          </p:nvSpPr>
          <p:spPr>
            <a:xfrm>
              <a:off x="798842" y="3634645"/>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30BB9BD-2B19-5BC9-D300-593EA3CADD61}"/>
                </a:ext>
              </a:extLst>
            </p:cNvPr>
            <p:cNvSpPr/>
            <p:nvPr/>
          </p:nvSpPr>
          <p:spPr>
            <a:xfrm>
              <a:off x="829854" y="3565409"/>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61EB7B55-52D6-7FB4-06AE-8DB21F266D87}"/>
                </a:ext>
              </a:extLst>
            </p:cNvPr>
            <p:cNvSpPr/>
            <p:nvPr/>
          </p:nvSpPr>
          <p:spPr>
            <a:xfrm>
              <a:off x="901119"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82E10A76-2023-26A4-8163-B17EECE52A64}"/>
                </a:ext>
              </a:extLst>
            </p:cNvPr>
            <p:cNvSpPr/>
            <p:nvPr/>
          </p:nvSpPr>
          <p:spPr>
            <a:xfrm>
              <a:off x="725335" y="3132367"/>
              <a:ext cx="56443" cy="84716"/>
            </a:xfrm>
            <a:custGeom>
              <a:avLst/>
              <a:gdLst>
                <a:gd name="connsiteX0" fmla="*/ 28222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2 w 56443"/>
                <a:gd name="connsiteY4" fmla="*/ 75968 h 84716"/>
                <a:gd name="connsiteX5" fmla="*/ 41074 w 56443"/>
                <a:gd name="connsiteY5" fmla="*/ 67597 h 84716"/>
                <a:gd name="connsiteX6" fmla="*/ 45396 w 56443"/>
                <a:gd name="connsiteY6" fmla="*/ 42389 h 84716"/>
                <a:gd name="connsiteX7" fmla="*/ 41074 w 56443"/>
                <a:gd name="connsiteY7" fmla="*/ 17174 h 84716"/>
                <a:gd name="connsiteX8" fmla="*/ 28222 w 56443"/>
                <a:gd name="connsiteY8" fmla="*/ 8750 h 84716"/>
                <a:gd name="connsiteX9" fmla="*/ 28222 w 56443"/>
                <a:gd name="connsiteY9" fmla="*/ 0 h 84716"/>
                <a:gd name="connsiteX10" fmla="*/ 49170 w 56443"/>
                <a:gd name="connsiteY10" fmla="*/ 10884 h 84716"/>
                <a:gd name="connsiteX11" fmla="*/ 56443 w 56443"/>
                <a:gd name="connsiteY11" fmla="*/ 42389 h 84716"/>
                <a:gd name="connsiteX12" fmla="*/ 49170 w 56443"/>
                <a:gd name="connsiteY12" fmla="*/ 73888 h 84716"/>
                <a:gd name="connsiteX13" fmla="*/ 28222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2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2" y="8750"/>
                  </a:moveTo>
                  <a:cubicBezTo>
                    <a:pt x="22534" y="8750"/>
                    <a:pt x="18249" y="11559"/>
                    <a:pt x="15369" y="17174"/>
                  </a:cubicBezTo>
                  <a:cubicBezTo>
                    <a:pt x="12524" y="22745"/>
                    <a:pt x="11102" y="31156"/>
                    <a:pt x="11102" y="42389"/>
                  </a:cubicBezTo>
                  <a:cubicBezTo>
                    <a:pt x="11102" y="53582"/>
                    <a:pt x="12524" y="61980"/>
                    <a:pt x="15369" y="67597"/>
                  </a:cubicBezTo>
                  <a:cubicBezTo>
                    <a:pt x="18249" y="73173"/>
                    <a:pt x="22534" y="75968"/>
                    <a:pt x="28222" y="75968"/>
                  </a:cubicBezTo>
                  <a:cubicBezTo>
                    <a:pt x="33947" y="75968"/>
                    <a:pt x="38231" y="73173"/>
                    <a:pt x="41074" y="67597"/>
                  </a:cubicBezTo>
                  <a:cubicBezTo>
                    <a:pt x="43955" y="61980"/>
                    <a:pt x="45396" y="53582"/>
                    <a:pt x="45396" y="42389"/>
                  </a:cubicBezTo>
                  <a:cubicBezTo>
                    <a:pt x="45396" y="31156"/>
                    <a:pt x="43955" y="22745"/>
                    <a:pt x="41074" y="17174"/>
                  </a:cubicBezTo>
                  <a:cubicBezTo>
                    <a:pt x="38231" y="11559"/>
                    <a:pt x="33947" y="8750"/>
                    <a:pt x="28222" y="8750"/>
                  </a:cubicBezTo>
                  <a:moveTo>
                    <a:pt x="28222" y="0"/>
                  </a:moveTo>
                  <a:cubicBezTo>
                    <a:pt x="37374" y="0"/>
                    <a:pt x="44356" y="3628"/>
                    <a:pt x="49170" y="10884"/>
                  </a:cubicBezTo>
                  <a:cubicBezTo>
                    <a:pt x="54018" y="18107"/>
                    <a:pt x="56443" y="28604"/>
                    <a:pt x="56443" y="42389"/>
                  </a:cubicBezTo>
                  <a:cubicBezTo>
                    <a:pt x="56443" y="56134"/>
                    <a:pt x="54018" y="66638"/>
                    <a:pt x="49170" y="73888"/>
                  </a:cubicBezTo>
                  <a:cubicBezTo>
                    <a:pt x="44356" y="81112"/>
                    <a:pt x="37374" y="84716"/>
                    <a:pt x="28222"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54EBA8E3-C037-25E0-5379-9109C6D83B4F}"/>
                </a:ext>
              </a:extLst>
            </p:cNvPr>
            <p:cNvSpPr/>
            <p:nvPr/>
          </p:nvSpPr>
          <p:spPr>
            <a:xfrm>
              <a:off x="801194" y="3201611"/>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F5F0B90-C98A-3E82-0A9D-696EE22984CD}"/>
                </a:ext>
              </a:extLst>
            </p:cNvPr>
            <p:cNvSpPr/>
            <p:nvPr/>
          </p:nvSpPr>
          <p:spPr>
            <a:xfrm>
              <a:off x="832206" y="3132367"/>
              <a:ext cx="56443" cy="84716"/>
            </a:xfrm>
            <a:custGeom>
              <a:avLst/>
              <a:gdLst>
                <a:gd name="connsiteX0" fmla="*/ 28221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1 w 56443"/>
                <a:gd name="connsiteY4" fmla="*/ 75968 h 84716"/>
                <a:gd name="connsiteX5" fmla="*/ 41074 w 56443"/>
                <a:gd name="connsiteY5" fmla="*/ 67597 h 84716"/>
                <a:gd name="connsiteX6" fmla="*/ 45395 w 56443"/>
                <a:gd name="connsiteY6" fmla="*/ 42389 h 84716"/>
                <a:gd name="connsiteX7" fmla="*/ 41074 w 56443"/>
                <a:gd name="connsiteY7" fmla="*/ 17174 h 84716"/>
                <a:gd name="connsiteX8" fmla="*/ 28221 w 56443"/>
                <a:gd name="connsiteY8" fmla="*/ 8750 h 84716"/>
                <a:gd name="connsiteX9" fmla="*/ 28221 w 56443"/>
                <a:gd name="connsiteY9" fmla="*/ 0 h 84716"/>
                <a:gd name="connsiteX10" fmla="*/ 49168 w 56443"/>
                <a:gd name="connsiteY10" fmla="*/ 10884 h 84716"/>
                <a:gd name="connsiteX11" fmla="*/ 56443 w 56443"/>
                <a:gd name="connsiteY11" fmla="*/ 42389 h 84716"/>
                <a:gd name="connsiteX12" fmla="*/ 49168 w 56443"/>
                <a:gd name="connsiteY12" fmla="*/ 73888 h 84716"/>
                <a:gd name="connsiteX13" fmla="*/ 28221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1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1" y="8750"/>
                  </a:moveTo>
                  <a:cubicBezTo>
                    <a:pt x="22533" y="8750"/>
                    <a:pt x="18249" y="11559"/>
                    <a:pt x="15369" y="17174"/>
                  </a:cubicBezTo>
                  <a:cubicBezTo>
                    <a:pt x="12524" y="22745"/>
                    <a:pt x="11102" y="31156"/>
                    <a:pt x="11102" y="42389"/>
                  </a:cubicBezTo>
                  <a:cubicBezTo>
                    <a:pt x="11102" y="53582"/>
                    <a:pt x="12524" y="61980"/>
                    <a:pt x="15369" y="67597"/>
                  </a:cubicBezTo>
                  <a:cubicBezTo>
                    <a:pt x="18249" y="73173"/>
                    <a:pt x="22533" y="75968"/>
                    <a:pt x="28221" y="75968"/>
                  </a:cubicBezTo>
                  <a:cubicBezTo>
                    <a:pt x="33945" y="75968"/>
                    <a:pt x="38230" y="73173"/>
                    <a:pt x="41074" y="67597"/>
                  </a:cubicBezTo>
                  <a:cubicBezTo>
                    <a:pt x="43954" y="61980"/>
                    <a:pt x="45395" y="53582"/>
                    <a:pt x="45395" y="42389"/>
                  </a:cubicBezTo>
                  <a:cubicBezTo>
                    <a:pt x="45395" y="31156"/>
                    <a:pt x="43954" y="22745"/>
                    <a:pt x="41074" y="17174"/>
                  </a:cubicBezTo>
                  <a:cubicBezTo>
                    <a:pt x="38230" y="11559"/>
                    <a:pt x="33945" y="8750"/>
                    <a:pt x="28221" y="8750"/>
                  </a:cubicBezTo>
                  <a:moveTo>
                    <a:pt x="28221" y="0"/>
                  </a:moveTo>
                  <a:cubicBezTo>
                    <a:pt x="37374" y="0"/>
                    <a:pt x="44355" y="3628"/>
                    <a:pt x="49168" y="10884"/>
                  </a:cubicBezTo>
                  <a:cubicBezTo>
                    <a:pt x="54018" y="18107"/>
                    <a:pt x="56443" y="28604"/>
                    <a:pt x="56443" y="42389"/>
                  </a:cubicBezTo>
                  <a:cubicBezTo>
                    <a:pt x="56443" y="56134"/>
                    <a:pt x="54018" y="66638"/>
                    <a:pt x="49168" y="73888"/>
                  </a:cubicBezTo>
                  <a:cubicBezTo>
                    <a:pt x="44355" y="81112"/>
                    <a:pt x="37374" y="84716"/>
                    <a:pt x="28221"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B9D49D02-5BF8-7611-6584-5E59FBD2268B}"/>
                </a:ext>
              </a:extLst>
            </p:cNvPr>
            <p:cNvSpPr/>
            <p:nvPr/>
          </p:nvSpPr>
          <p:spPr>
            <a:xfrm>
              <a:off x="904729" y="3133843"/>
              <a:ext cx="52832" cy="83240"/>
            </a:xfrm>
            <a:custGeom>
              <a:avLst/>
              <a:gdLst>
                <a:gd name="connsiteX0" fmla="*/ 3446 w 52832"/>
                <a:gd name="connsiteY0" fmla="*/ 0 h 83240"/>
                <a:gd name="connsiteX1" fmla="*/ 46816 w 52832"/>
                <a:gd name="connsiteY1" fmla="*/ 0 h 83240"/>
                <a:gd name="connsiteX2" fmla="*/ 46816 w 52832"/>
                <a:gd name="connsiteY2" fmla="*/ 9299 h 83240"/>
                <a:gd name="connsiteX3" fmla="*/ 13564 w 52832"/>
                <a:gd name="connsiteY3" fmla="*/ 9299 h 83240"/>
                <a:gd name="connsiteX4" fmla="*/ 13564 w 52832"/>
                <a:gd name="connsiteY4" fmla="*/ 29316 h 83240"/>
                <a:gd name="connsiteX5" fmla="*/ 18377 w 52832"/>
                <a:gd name="connsiteY5" fmla="*/ 28114 h 83240"/>
                <a:gd name="connsiteX6" fmla="*/ 23190 w 52832"/>
                <a:gd name="connsiteY6" fmla="*/ 27682 h 83240"/>
                <a:gd name="connsiteX7" fmla="*/ 44848 w 52832"/>
                <a:gd name="connsiteY7" fmla="*/ 35162 h 83240"/>
                <a:gd name="connsiteX8" fmla="*/ 52833 w 52832"/>
                <a:gd name="connsiteY8" fmla="*/ 55455 h 83240"/>
                <a:gd name="connsiteX9" fmla="*/ 44629 w 52832"/>
                <a:gd name="connsiteY9" fmla="*/ 75963 h 83240"/>
                <a:gd name="connsiteX10" fmla="*/ 21494 w 52832"/>
                <a:gd name="connsiteY10" fmla="*/ 83241 h 83240"/>
                <a:gd name="connsiteX11" fmla="*/ 10993 w 52832"/>
                <a:gd name="connsiteY11" fmla="*/ 82363 h 83240"/>
                <a:gd name="connsiteX12" fmla="*/ 0 w 52832"/>
                <a:gd name="connsiteY12" fmla="*/ 79744 h 83240"/>
                <a:gd name="connsiteX13" fmla="*/ 0 w 52832"/>
                <a:gd name="connsiteY13" fmla="*/ 68646 h 83240"/>
                <a:gd name="connsiteX14" fmla="*/ 10172 w 52832"/>
                <a:gd name="connsiteY14" fmla="*/ 72629 h 83240"/>
                <a:gd name="connsiteX15" fmla="*/ 21276 w 52832"/>
                <a:gd name="connsiteY15" fmla="*/ 73952 h 83240"/>
                <a:gd name="connsiteX16" fmla="*/ 36261 w 52832"/>
                <a:gd name="connsiteY16" fmla="*/ 68970 h 83240"/>
                <a:gd name="connsiteX17" fmla="*/ 41786 w 52832"/>
                <a:gd name="connsiteY17" fmla="*/ 55455 h 83240"/>
                <a:gd name="connsiteX18" fmla="*/ 36261 w 52832"/>
                <a:gd name="connsiteY18" fmla="*/ 41953 h 83240"/>
                <a:gd name="connsiteX19" fmla="*/ 21276 w 52832"/>
                <a:gd name="connsiteY19" fmla="*/ 36971 h 83240"/>
                <a:gd name="connsiteX20" fmla="*/ 12415 w 52832"/>
                <a:gd name="connsiteY20" fmla="*/ 37957 h 83240"/>
                <a:gd name="connsiteX21" fmla="*/ 3446 w 52832"/>
                <a:gd name="connsiteY21" fmla="*/ 41022 h 83240"/>
                <a:gd name="connsiteX22" fmla="*/ 3446 w 52832"/>
                <a:gd name="connsiteY22" fmla="*/ 0 h 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0">
                  <a:moveTo>
                    <a:pt x="3446" y="0"/>
                  </a:moveTo>
                  <a:lnTo>
                    <a:pt x="46816" y="0"/>
                  </a:lnTo>
                  <a:lnTo>
                    <a:pt x="46816" y="9299"/>
                  </a:lnTo>
                  <a:lnTo>
                    <a:pt x="13564" y="9299"/>
                  </a:lnTo>
                  <a:lnTo>
                    <a:pt x="13564" y="29316"/>
                  </a:lnTo>
                  <a:cubicBezTo>
                    <a:pt x="15168" y="28762"/>
                    <a:pt x="16772" y="28371"/>
                    <a:pt x="18377" y="28114"/>
                  </a:cubicBezTo>
                  <a:cubicBezTo>
                    <a:pt x="19981" y="27831"/>
                    <a:pt x="21585" y="27682"/>
                    <a:pt x="23190" y="27682"/>
                  </a:cubicBezTo>
                  <a:cubicBezTo>
                    <a:pt x="32305" y="27682"/>
                    <a:pt x="39524" y="30180"/>
                    <a:pt x="44848" y="35162"/>
                  </a:cubicBezTo>
                  <a:cubicBezTo>
                    <a:pt x="50172" y="40158"/>
                    <a:pt x="52833" y="46922"/>
                    <a:pt x="52833" y="55455"/>
                  </a:cubicBezTo>
                  <a:cubicBezTo>
                    <a:pt x="52833" y="64244"/>
                    <a:pt x="50099" y="71089"/>
                    <a:pt x="44629" y="75963"/>
                  </a:cubicBezTo>
                  <a:cubicBezTo>
                    <a:pt x="39160" y="80810"/>
                    <a:pt x="31449" y="83241"/>
                    <a:pt x="21494" y="83241"/>
                  </a:cubicBezTo>
                  <a:cubicBezTo>
                    <a:pt x="18066" y="83241"/>
                    <a:pt x="14567" y="82944"/>
                    <a:pt x="10993" y="82363"/>
                  </a:cubicBezTo>
                  <a:cubicBezTo>
                    <a:pt x="7457" y="81783"/>
                    <a:pt x="3793" y="80919"/>
                    <a:pt x="0" y="79744"/>
                  </a:cubicBezTo>
                  <a:lnTo>
                    <a:pt x="0" y="68646"/>
                  </a:lnTo>
                  <a:cubicBezTo>
                    <a:pt x="3282" y="70428"/>
                    <a:pt x="6672" y="71751"/>
                    <a:pt x="10172" y="72629"/>
                  </a:cubicBezTo>
                  <a:cubicBezTo>
                    <a:pt x="13673" y="73506"/>
                    <a:pt x="17374" y="73952"/>
                    <a:pt x="21276" y="73952"/>
                  </a:cubicBezTo>
                  <a:cubicBezTo>
                    <a:pt x="27584" y="73952"/>
                    <a:pt x="32579" y="72291"/>
                    <a:pt x="36261" y="68970"/>
                  </a:cubicBezTo>
                  <a:cubicBezTo>
                    <a:pt x="39944" y="65648"/>
                    <a:pt x="41786" y="61139"/>
                    <a:pt x="41786" y="55455"/>
                  </a:cubicBezTo>
                  <a:cubicBezTo>
                    <a:pt x="41786" y="49771"/>
                    <a:pt x="39944" y="45261"/>
                    <a:pt x="36261" y="41953"/>
                  </a:cubicBezTo>
                  <a:cubicBezTo>
                    <a:pt x="32579" y="38632"/>
                    <a:pt x="27584" y="36971"/>
                    <a:pt x="21276" y="36971"/>
                  </a:cubicBezTo>
                  <a:cubicBezTo>
                    <a:pt x="18322" y="36971"/>
                    <a:pt x="15367" y="37295"/>
                    <a:pt x="12415" y="37957"/>
                  </a:cubicBezTo>
                  <a:cubicBezTo>
                    <a:pt x="9498" y="38618"/>
                    <a:pt x="6509" y="39631"/>
                    <a:pt x="3446" y="41022"/>
                  </a:cubicBezTo>
                  <a:lnTo>
                    <a:pt x="3446" y="0"/>
                  </a:lnTo>
                  <a:close/>
                </a:path>
              </a:pathLst>
            </a:custGeom>
            <a:solidFill>
              <a:srgbClr val="000000"/>
            </a:solidFill>
            <a:ln w="134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B0293DC1-6569-F781-5A63-4A7D803BC127}"/>
                </a:ext>
              </a:extLst>
            </p:cNvPr>
            <p:cNvSpPr/>
            <p:nvPr/>
          </p:nvSpPr>
          <p:spPr>
            <a:xfrm>
              <a:off x="722983"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3C990BA-D530-19FC-7826-AC6C33017F59}"/>
                </a:ext>
              </a:extLst>
            </p:cNvPr>
            <p:cNvSpPr/>
            <p:nvPr/>
          </p:nvSpPr>
          <p:spPr>
            <a:xfrm>
              <a:off x="798842" y="2768567"/>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985954BB-9066-E18B-2193-C6450E671B20}"/>
                </a:ext>
              </a:extLst>
            </p:cNvPr>
            <p:cNvSpPr/>
            <p:nvPr/>
          </p:nvSpPr>
          <p:spPr>
            <a:xfrm>
              <a:off x="834777" y="2700803"/>
              <a:ext cx="48621" cy="81657"/>
            </a:xfrm>
            <a:custGeom>
              <a:avLst/>
              <a:gdLst>
                <a:gd name="connsiteX0" fmla="*/ 1585 w 48621"/>
                <a:gd name="connsiteY0" fmla="*/ 72359 h 81657"/>
                <a:gd name="connsiteX1" fmla="*/ 19634 w 48621"/>
                <a:gd name="connsiteY1" fmla="*/ 72359 h 81657"/>
                <a:gd name="connsiteX2" fmla="*/ 19634 w 48621"/>
                <a:gd name="connsiteY2" fmla="*/ 10063 h 81657"/>
                <a:gd name="connsiteX3" fmla="*/ 0 w 48621"/>
                <a:gd name="connsiteY3" fmla="*/ 14001 h 81657"/>
                <a:gd name="connsiteX4" fmla="*/ 0 w 48621"/>
                <a:gd name="connsiteY4" fmla="*/ 3937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3"/>
                  </a:lnTo>
                  <a:lnTo>
                    <a:pt x="0" y="14001"/>
                  </a:lnTo>
                  <a:lnTo>
                    <a:pt x="0" y="3937"/>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662CC04C-4926-0690-1516-04563F03BEEF}"/>
                </a:ext>
              </a:extLst>
            </p:cNvPr>
            <p:cNvSpPr/>
            <p:nvPr/>
          </p:nvSpPr>
          <p:spPr>
            <a:xfrm>
              <a:off x="901119"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3838A86D-24AE-49D8-911F-37AE678318D2}"/>
                </a:ext>
              </a:extLst>
            </p:cNvPr>
            <p:cNvSpPr/>
            <p:nvPr/>
          </p:nvSpPr>
          <p:spPr>
            <a:xfrm>
              <a:off x="725335" y="2266284"/>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5"/>
                  </a:cubicBezTo>
                  <a:cubicBezTo>
                    <a:pt x="54018" y="18104"/>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4A9FB1E1-83B1-4526-1463-D2522C336C4C}"/>
                </a:ext>
              </a:extLst>
            </p:cNvPr>
            <p:cNvSpPr/>
            <p:nvPr/>
          </p:nvSpPr>
          <p:spPr>
            <a:xfrm>
              <a:off x="801194" y="2335526"/>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9650FE6-E758-5D68-9948-095FF1FE5942}"/>
                </a:ext>
              </a:extLst>
            </p:cNvPr>
            <p:cNvSpPr/>
            <p:nvPr/>
          </p:nvSpPr>
          <p:spPr>
            <a:xfrm>
              <a:off x="837129" y="2267761"/>
              <a:ext cx="48621" cy="81657"/>
            </a:xfrm>
            <a:custGeom>
              <a:avLst/>
              <a:gdLst>
                <a:gd name="connsiteX0" fmla="*/ 1585 w 48621"/>
                <a:gd name="connsiteY0" fmla="*/ 72359 h 81657"/>
                <a:gd name="connsiteX1" fmla="*/ 19634 w 48621"/>
                <a:gd name="connsiteY1" fmla="*/ 72359 h 81657"/>
                <a:gd name="connsiteX2" fmla="*/ 19634 w 48621"/>
                <a:gd name="connsiteY2" fmla="*/ 10064 h 81657"/>
                <a:gd name="connsiteX3" fmla="*/ 0 w 48621"/>
                <a:gd name="connsiteY3" fmla="*/ 14001 h 81657"/>
                <a:gd name="connsiteX4" fmla="*/ 0 w 48621"/>
                <a:gd name="connsiteY4" fmla="*/ 3938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4"/>
                  </a:lnTo>
                  <a:lnTo>
                    <a:pt x="0" y="14001"/>
                  </a:lnTo>
                  <a:lnTo>
                    <a:pt x="0" y="3938"/>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482" name="Freeform 481">
              <a:extLst>
                <a:ext uri="{FF2B5EF4-FFF2-40B4-BE49-F238E27FC236}">
                  <a16:creationId xmlns:a16="http://schemas.microsoft.com/office/drawing/2014/main" id="{E84BEBC2-C269-F30C-3B7B-A035D57ECA47}"/>
                </a:ext>
              </a:extLst>
            </p:cNvPr>
            <p:cNvSpPr/>
            <p:nvPr/>
          </p:nvSpPr>
          <p:spPr>
            <a:xfrm>
              <a:off x="904729" y="2267761"/>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3 h 83243"/>
                <a:gd name="connsiteX6" fmla="*/ 23190 w 52832"/>
                <a:gd name="connsiteY6" fmla="*/ 27675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9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8"/>
                    <a:pt x="18377" y="28113"/>
                  </a:cubicBezTo>
                  <a:cubicBezTo>
                    <a:pt x="19981" y="27821"/>
                    <a:pt x="21585" y="27675"/>
                    <a:pt x="23190" y="27675"/>
                  </a:cubicBezTo>
                  <a:cubicBezTo>
                    <a:pt x="32305" y="27675"/>
                    <a:pt x="39524" y="30173"/>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9"/>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1"/>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47A59B6F-7267-DBA3-DF37-69E4450856FE}"/>
                </a:ext>
              </a:extLst>
            </p:cNvPr>
            <p:cNvSpPr/>
            <p:nvPr/>
          </p:nvSpPr>
          <p:spPr>
            <a:xfrm>
              <a:off x="722983"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6" name="Freeform 715">
              <a:extLst>
                <a:ext uri="{FF2B5EF4-FFF2-40B4-BE49-F238E27FC236}">
                  <a16:creationId xmlns:a16="http://schemas.microsoft.com/office/drawing/2014/main" id="{2D20B061-75EC-DABB-3980-449574C74DF1}"/>
                </a:ext>
              </a:extLst>
            </p:cNvPr>
            <p:cNvSpPr/>
            <p:nvPr/>
          </p:nvSpPr>
          <p:spPr>
            <a:xfrm>
              <a:off x="798842" y="1902484"/>
              <a:ext cx="11541" cy="13892"/>
            </a:xfrm>
            <a:custGeom>
              <a:avLst/>
              <a:gdLst>
                <a:gd name="connsiteX0" fmla="*/ 0 w 11541"/>
                <a:gd name="connsiteY0" fmla="*/ 0 h 13892"/>
                <a:gd name="connsiteX1" fmla="*/ 11541 w 11541"/>
                <a:gd name="connsiteY1" fmla="*/ 0 h 13892"/>
                <a:gd name="connsiteX2" fmla="*/ 11541 w 11541"/>
                <a:gd name="connsiteY2" fmla="*/ 13892 h 13892"/>
                <a:gd name="connsiteX3" fmla="*/ 0 w 11541"/>
                <a:gd name="connsiteY3" fmla="*/ 13892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17" name="Freeform 716">
              <a:extLst>
                <a:ext uri="{FF2B5EF4-FFF2-40B4-BE49-F238E27FC236}">
                  <a16:creationId xmlns:a16="http://schemas.microsoft.com/office/drawing/2014/main" id="{22D0E967-1FCD-926C-885A-D01879392276}"/>
                </a:ext>
              </a:extLst>
            </p:cNvPr>
            <p:cNvSpPr/>
            <p:nvPr/>
          </p:nvSpPr>
          <p:spPr>
            <a:xfrm>
              <a:off x="830674" y="1833243"/>
              <a:ext cx="51849" cy="83133"/>
            </a:xfrm>
            <a:custGeom>
              <a:avLst/>
              <a:gdLst>
                <a:gd name="connsiteX0" fmla="*/ 13291 w 51849"/>
                <a:gd name="connsiteY0" fmla="*/ 73836 h 83133"/>
                <a:gd name="connsiteX1" fmla="*/ 51850 w 51849"/>
                <a:gd name="connsiteY1" fmla="*/ 73836 h 83133"/>
                <a:gd name="connsiteX2" fmla="*/ 51850 w 51849"/>
                <a:gd name="connsiteY2" fmla="*/ 83134 h 83133"/>
                <a:gd name="connsiteX3" fmla="*/ 0 w 51849"/>
                <a:gd name="connsiteY3" fmla="*/ 83134 h 83133"/>
                <a:gd name="connsiteX4" fmla="*/ 0 w 51849"/>
                <a:gd name="connsiteY4" fmla="*/ 73836 h 83133"/>
                <a:gd name="connsiteX5" fmla="*/ 17120 w 51849"/>
                <a:gd name="connsiteY5" fmla="*/ 56389 h 83133"/>
                <a:gd name="connsiteX6" fmla="*/ 30793 w 51849"/>
                <a:gd name="connsiteY6" fmla="*/ 42223 h 83133"/>
                <a:gd name="connsiteX7" fmla="*/ 38177 w 51849"/>
                <a:gd name="connsiteY7" fmla="*/ 32160 h 83133"/>
                <a:gd name="connsiteX8" fmla="*/ 40310 w 51849"/>
                <a:gd name="connsiteY8" fmla="*/ 24010 h 83133"/>
                <a:gd name="connsiteX9" fmla="*/ 35716 w 51849"/>
                <a:gd name="connsiteY9" fmla="*/ 13400 h 83133"/>
                <a:gd name="connsiteX10" fmla="*/ 23846 w 51849"/>
                <a:gd name="connsiteY10" fmla="*/ 9298 h 83133"/>
                <a:gd name="connsiteX11" fmla="*/ 12853 w 51849"/>
                <a:gd name="connsiteY11" fmla="*/ 11103 h 83133"/>
                <a:gd name="connsiteX12" fmla="*/ 548 w 51849"/>
                <a:gd name="connsiteY12" fmla="*/ 16572 h 83133"/>
                <a:gd name="connsiteX13" fmla="*/ 548 w 51849"/>
                <a:gd name="connsiteY13" fmla="*/ 5415 h 83133"/>
                <a:gd name="connsiteX14" fmla="*/ 13018 w 51849"/>
                <a:gd name="connsiteY14" fmla="*/ 1367 h 83133"/>
                <a:gd name="connsiteX15" fmla="*/ 23628 w 51849"/>
                <a:gd name="connsiteY15" fmla="*/ 0 h 83133"/>
                <a:gd name="connsiteX16" fmla="*/ 43865 w 51849"/>
                <a:gd name="connsiteY16" fmla="*/ 6344 h 83133"/>
                <a:gd name="connsiteX17" fmla="*/ 51412 w 51849"/>
                <a:gd name="connsiteY17" fmla="*/ 23299 h 83133"/>
                <a:gd name="connsiteX18" fmla="*/ 49498 w 51849"/>
                <a:gd name="connsiteY18" fmla="*/ 32871 h 83133"/>
                <a:gd name="connsiteX19" fmla="*/ 42662 w 51849"/>
                <a:gd name="connsiteY19" fmla="*/ 43481 h 83133"/>
                <a:gd name="connsiteX20" fmla="*/ 33966 w 51849"/>
                <a:gd name="connsiteY20" fmla="*/ 52670 h 83133"/>
                <a:gd name="connsiteX21" fmla="*/ 13291 w 51849"/>
                <a:gd name="connsiteY21" fmla="*/ 73836 h 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3">
                  <a:moveTo>
                    <a:pt x="13291" y="73836"/>
                  </a:moveTo>
                  <a:lnTo>
                    <a:pt x="51850" y="73836"/>
                  </a:lnTo>
                  <a:lnTo>
                    <a:pt x="51850" y="83134"/>
                  </a:lnTo>
                  <a:lnTo>
                    <a:pt x="0" y="83134"/>
                  </a:lnTo>
                  <a:lnTo>
                    <a:pt x="0" y="73836"/>
                  </a:lnTo>
                  <a:cubicBezTo>
                    <a:pt x="4194" y="69497"/>
                    <a:pt x="9901" y="63681"/>
                    <a:pt x="17120" y="56389"/>
                  </a:cubicBezTo>
                  <a:cubicBezTo>
                    <a:pt x="24376" y="49060"/>
                    <a:pt x="28934" y="44338"/>
                    <a:pt x="30793" y="42223"/>
                  </a:cubicBezTo>
                  <a:cubicBezTo>
                    <a:pt x="34329" y="38249"/>
                    <a:pt x="36790" y="34894"/>
                    <a:pt x="38177" y="32160"/>
                  </a:cubicBezTo>
                  <a:cubicBezTo>
                    <a:pt x="39599" y="29388"/>
                    <a:pt x="40310" y="26672"/>
                    <a:pt x="40310" y="24010"/>
                  </a:cubicBezTo>
                  <a:cubicBezTo>
                    <a:pt x="40310" y="19671"/>
                    <a:pt x="38779" y="16135"/>
                    <a:pt x="35716" y="13400"/>
                  </a:cubicBezTo>
                  <a:cubicBezTo>
                    <a:pt x="32690" y="10665"/>
                    <a:pt x="28733" y="9298"/>
                    <a:pt x="23846" y="9298"/>
                  </a:cubicBezTo>
                  <a:cubicBezTo>
                    <a:pt x="20383" y="9298"/>
                    <a:pt x="16719" y="9899"/>
                    <a:pt x="12853" y="11103"/>
                  </a:cubicBezTo>
                  <a:cubicBezTo>
                    <a:pt x="9026" y="12306"/>
                    <a:pt x="4924" y="14129"/>
                    <a:pt x="548" y="16572"/>
                  </a:cubicBezTo>
                  <a:lnTo>
                    <a:pt x="548" y="5415"/>
                  </a:lnTo>
                  <a:cubicBezTo>
                    <a:pt x="4997" y="3628"/>
                    <a:pt x="9153" y="2279"/>
                    <a:pt x="13018" y="1367"/>
                  </a:cubicBezTo>
                  <a:cubicBezTo>
                    <a:pt x="16884" y="456"/>
                    <a:pt x="20420" y="0"/>
                    <a:pt x="23628" y="0"/>
                  </a:cubicBezTo>
                  <a:cubicBezTo>
                    <a:pt x="32086" y="0"/>
                    <a:pt x="38833" y="2115"/>
                    <a:pt x="43865" y="6344"/>
                  </a:cubicBezTo>
                  <a:cubicBezTo>
                    <a:pt x="48897" y="10574"/>
                    <a:pt x="51412" y="16226"/>
                    <a:pt x="51412" y="23299"/>
                  </a:cubicBezTo>
                  <a:cubicBezTo>
                    <a:pt x="51412" y="26654"/>
                    <a:pt x="50774" y="29844"/>
                    <a:pt x="49498" y="32871"/>
                  </a:cubicBezTo>
                  <a:cubicBezTo>
                    <a:pt x="48258" y="35861"/>
                    <a:pt x="45979" y="39397"/>
                    <a:pt x="42662" y="43481"/>
                  </a:cubicBezTo>
                  <a:cubicBezTo>
                    <a:pt x="41751" y="44538"/>
                    <a:pt x="38852" y="47601"/>
                    <a:pt x="33966" y="52670"/>
                  </a:cubicBezTo>
                  <a:cubicBezTo>
                    <a:pt x="29080" y="57701"/>
                    <a:pt x="22187" y="64757"/>
                    <a:pt x="13291" y="73836"/>
                  </a:cubicBezTo>
                  <a:close/>
                </a:path>
              </a:pathLst>
            </a:custGeom>
            <a:solidFill>
              <a:srgbClr val="000000"/>
            </a:solidFill>
            <a:ln w="1349" cap="flat">
              <a:noFill/>
              <a:prstDash val="solid"/>
              <a:miter/>
            </a:ln>
          </p:spPr>
          <p:txBody>
            <a:bodyPr rtlCol="0" anchor="ctr"/>
            <a:lstStyle/>
            <a:p>
              <a:endParaRPr lang="de-DE"/>
            </a:p>
          </p:txBody>
        </p:sp>
        <p:sp>
          <p:nvSpPr>
            <p:cNvPr id="718" name="Freeform 717">
              <a:extLst>
                <a:ext uri="{FF2B5EF4-FFF2-40B4-BE49-F238E27FC236}">
                  <a16:creationId xmlns:a16="http://schemas.microsoft.com/office/drawing/2014/main" id="{B157667B-3CFA-04DF-CBCB-268656A41508}"/>
                </a:ext>
              </a:extLst>
            </p:cNvPr>
            <p:cNvSpPr/>
            <p:nvPr/>
          </p:nvSpPr>
          <p:spPr>
            <a:xfrm>
              <a:off x="901119"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9" name="Freeform 718">
              <a:extLst>
                <a:ext uri="{FF2B5EF4-FFF2-40B4-BE49-F238E27FC236}">
                  <a16:creationId xmlns:a16="http://schemas.microsoft.com/office/drawing/2014/main" id="{E70ADAB2-0530-96CF-153D-52CCB56D13B6}"/>
                </a:ext>
              </a:extLst>
            </p:cNvPr>
            <p:cNvSpPr/>
            <p:nvPr/>
          </p:nvSpPr>
          <p:spPr>
            <a:xfrm>
              <a:off x="593222" y="2817210"/>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20" name="Freeform 719">
              <a:extLst>
                <a:ext uri="{FF2B5EF4-FFF2-40B4-BE49-F238E27FC236}">
                  <a16:creationId xmlns:a16="http://schemas.microsoft.com/office/drawing/2014/main" id="{336AF4B9-0EF9-F674-15C5-2F13D84D0DEE}"/>
                </a:ext>
              </a:extLst>
            </p:cNvPr>
            <p:cNvSpPr/>
            <p:nvPr/>
          </p:nvSpPr>
          <p:spPr>
            <a:xfrm>
              <a:off x="553312" y="2772695"/>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21" name="Freeform 720">
              <a:extLst>
                <a:ext uri="{FF2B5EF4-FFF2-40B4-BE49-F238E27FC236}">
                  <a16:creationId xmlns:a16="http://schemas.microsoft.com/office/drawing/2014/main" id="{27030E65-953C-02CD-B606-6ACBB481A0D7}"/>
                </a:ext>
              </a:extLst>
            </p:cNvPr>
            <p:cNvSpPr/>
            <p:nvPr/>
          </p:nvSpPr>
          <p:spPr>
            <a:xfrm>
              <a:off x="560586" y="2702149"/>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22" name="Freeform 721">
              <a:extLst>
                <a:ext uri="{FF2B5EF4-FFF2-40B4-BE49-F238E27FC236}">
                  <a16:creationId xmlns:a16="http://schemas.microsoft.com/office/drawing/2014/main" id="{DAB2D448-B55C-1894-2BDF-81FD0F34DF1F}"/>
                </a:ext>
              </a:extLst>
            </p:cNvPr>
            <p:cNvSpPr/>
            <p:nvPr/>
          </p:nvSpPr>
          <p:spPr>
            <a:xfrm>
              <a:off x="553312" y="2658197"/>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45" name="Freeform 744">
              <a:extLst>
                <a:ext uri="{FF2B5EF4-FFF2-40B4-BE49-F238E27FC236}">
                  <a16:creationId xmlns:a16="http://schemas.microsoft.com/office/drawing/2014/main" id="{CF68D391-8563-BC9A-7A95-9E333ACFA6CE}"/>
                </a:ext>
              </a:extLst>
            </p:cNvPr>
            <p:cNvSpPr/>
            <p:nvPr/>
          </p:nvSpPr>
          <p:spPr>
            <a:xfrm>
              <a:off x="1241848" y="34463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6" name="Freeform 745">
              <a:extLst>
                <a:ext uri="{FF2B5EF4-FFF2-40B4-BE49-F238E27FC236}">
                  <a16:creationId xmlns:a16="http://schemas.microsoft.com/office/drawing/2014/main" id="{136EE968-0315-AD4B-A5D0-9A6ADDF5FB84}"/>
                </a:ext>
              </a:extLst>
            </p:cNvPr>
            <p:cNvSpPr/>
            <p:nvPr/>
          </p:nvSpPr>
          <p:spPr>
            <a:xfrm>
              <a:off x="1465167" y="2970499"/>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7" name="Freeform 746">
              <a:extLst>
                <a:ext uri="{FF2B5EF4-FFF2-40B4-BE49-F238E27FC236}">
                  <a16:creationId xmlns:a16="http://schemas.microsoft.com/office/drawing/2014/main" id="{0D6ED33F-7E4A-73D5-61DA-01D847C46B01}"/>
                </a:ext>
              </a:extLst>
            </p:cNvPr>
            <p:cNvSpPr/>
            <p:nvPr/>
          </p:nvSpPr>
          <p:spPr>
            <a:xfrm>
              <a:off x="1688487" y="23359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8" name="Freeform 747">
              <a:extLst>
                <a:ext uri="{FF2B5EF4-FFF2-40B4-BE49-F238E27FC236}">
                  <a16:creationId xmlns:a16="http://schemas.microsoft.com/office/drawing/2014/main" id="{AB8EFA81-9C4E-F0B6-0F9E-5BF1F67A586C}"/>
                </a:ext>
              </a:extLst>
            </p:cNvPr>
            <p:cNvSpPr/>
            <p:nvPr/>
          </p:nvSpPr>
          <p:spPr>
            <a:xfrm>
              <a:off x="1911803"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9" name="Freeform 748">
              <a:extLst>
                <a:ext uri="{FF2B5EF4-FFF2-40B4-BE49-F238E27FC236}">
                  <a16:creationId xmlns:a16="http://schemas.microsoft.com/office/drawing/2014/main" id="{AFA2FF83-5B81-0619-662A-A013CFB76BB1}"/>
                </a:ext>
              </a:extLst>
            </p:cNvPr>
            <p:cNvSpPr/>
            <p:nvPr/>
          </p:nvSpPr>
          <p:spPr>
            <a:xfrm>
              <a:off x="2135132"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0" name="Freeform 749">
              <a:extLst>
                <a:ext uri="{FF2B5EF4-FFF2-40B4-BE49-F238E27FC236}">
                  <a16:creationId xmlns:a16="http://schemas.microsoft.com/office/drawing/2014/main" id="{6052D40E-7151-9E5E-D55A-E6E50EFFC507}"/>
                </a:ext>
              </a:extLst>
            </p:cNvPr>
            <p:cNvSpPr/>
            <p:nvPr/>
          </p:nvSpPr>
          <p:spPr>
            <a:xfrm>
              <a:off x="2358447" y="225138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1" name="Freeform 750">
              <a:extLst>
                <a:ext uri="{FF2B5EF4-FFF2-40B4-BE49-F238E27FC236}">
                  <a16:creationId xmlns:a16="http://schemas.microsoft.com/office/drawing/2014/main" id="{0817188E-6725-2FB6-FD95-DF7BFFC4D5DC}"/>
                </a:ext>
              </a:extLst>
            </p:cNvPr>
            <p:cNvSpPr/>
            <p:nvPr/>
          </p:nvSpPr>
          <p:spPr>
            <a:xfrm>
              <a:off x="2581761" y="270259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2" name="Freeform 751">
              <a:extLst>
                <a:ext uri="{FF2B5EF4-FFF2-40B4-BE49-F238E27FC236}">
                  <a16:creationId xmlns:a16="http://schemas.microsoft.com/office/drawing/2014/main" id="{ABCF2F7D-238A-B226-351B-911B57907768}"/>
                </a:ext>
              </a:extLst>
            </p:cNvPr>
            <p:cNvSpPr/>
            <p:nvPr/>
          </p:nvSpPr>
          <p:spPr>
            <a:xfrm>
              <a:off x="2805090" y="308934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3" name="Freeform 752">
              <a:extLst>
                <a:ext uri="{FF2B5EF4-FFF2-40B4-BE49-F238E27FC236}">
                  <a16:creationId xmlns:a16="http://schemas.microsoft.com/office/drawing/2014/main" id="{938FC4BD-B447-B496-DEF3-3D60AD1B1D87}"/>
                </a:ext>
              </a:extLst>
            </p:cNvPr>
            <p:cNvSpPr/>
            <p:nvPr/>
          </p:nvSpPr>
          <p:spPr>
            <a:xfrm>
              <a:off x="3028405" y="33471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4" name="Freeform 753">
              <a:extLst>
                <a:ext uri="{FF2B5EF4-FFF2-40B4-BE49-F238E27FC236}">
                  <a16:creationId xmlns:a16="http://schemas.microsoft.com/office/drawing/2014/main" id="{1AEA23DD-DEF4-80C9-E813-09CFD482E6E4}"/>
                </a:ext>
              </a:extLst>
            </p:cNvPr>
            <p:cNvSpPr/>
            <p:nvPr/>
          </p:nvSpPr>
          <p:spPr>
            <a:xfrm>
              <a:off x="3251719" y="349042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5" name="Freeform 754">
              <a:extLst>
                <a:ext uri="{FF2B5EF4-FFF2-40B4-BE49-F238E27FC236}">
                  <a16:creationId xmlns:a16="http://schemas.microsoft.com/office/drawing/2014/main" id="{72C1E5A5-E474-8BF0-6B58-3AF995A92A4F}"/>
                </a:ext>
              </a:extLst>
            </p:cNvPr>
            <p:cNvSpPr/>
            <p:nvPr/>
          </p:nvSpPr>
          <p:spPr>
            <a:xfrm>
              <a:off x="3475048" y="355917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1" y="5401"/>
                    <a:pt x="2700" y="5401"/>
                  </a:cubicBezTo>
                  <a:cubicBezTo>
                    <a:pt x="1209" y="5401"/>
                    <a:pt x="0" y="4192"/>
                    <a:pt x="0" y="2700"/>
                  </a:cubicBezTo>
                  <a:cubicBezTo>
                    <a:pt x="0" y="1209"/>
                    <a:pt x="1209" y="0"/>
                    <a:pt x="2700" y="0"/>
                  </a:cubicBezTo>
                  <a:cubicBezTo>
                    <a:pt x="4191"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err="1"/>
              <a:t>Poissonverteilung</a:t>
            </a:r>
            <a:r>
              <a:rPr lang="de-DE" dirty="0"/>
              <a:t>: Zähldichte und </a:t>
            </a:r>
            <a:r>
              <a:rPr lang="de-DE" b="1" dirty="0">
                <a:latin typeface="Courier New" panose="02070309020205020404" pitchFamily="49" charset="0"/>
                <a:cs typeface="Courier New" panose="02070309020205020404" pitchFamily="49" charset="0"/>
              </a:rPr>
              <a:t>R</a:t>
            </a:r>
          </a:p>
        </p:txBody>
      </p:sp>
      <p:sp>
        <p:nvSpPr>
          <p:cNvPr id="364" name="TextBox 363">
            <a:extLst>
              <a:ext uri="{FF2B5EF4-FFF2-40B4-BE49-F238E27FC236}">
                <a16:creationId xmlns:a16="http://schemas.microsoft.com/office/drawing/2014/main" id="{928B1707-809A-5D63-E71A-44BBE878FEE0}"/>
              </a:ext>
            </a:extLst>
          </p:cNvPr>
          <p:cNvSpPr txBox="1"/>
          <p:nvPr/>
        </p:nvSpPr>
        <p:spPr bwMode="gray">
          <a:xfrm>
            <a:off x="495797" y="4049799"/>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95797" y="4316934"/>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105945" y="4257327"/>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95372" y="4117397"/>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95372" y="4117397"/>
                <a:ext cx="2448272" cy="307369"/>
              </a:xfrm>
              <a:prstGeom prst="rect">
                <a:avLst/>
              </a:prstGeom>
              <a:blipFill>
                <a:blip r:embed="rId2"/>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123441" y="4521878"/>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004048" y="4377860"/>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004048" y="4377860"/>
                <a:ext cx="2448272" cy="307369"/>
              </a:xfrm>
              <a:prstGeom prst="rect">
                <a:avLst/>
              </a:prstGeom>
              <a:blipFill>
                <a:blip r:embed="rId3"/>
                <a:stretch>
                  <a:fillRect b="-384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4988602"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0.8</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4988602" y="1388915"/>
                <a:ext cx="1671630" cy="33427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4</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5"/>
                <a:stretch>
                  <a:fillRect/>
                </a:stretch>
              </a:blipFill>
            </p:spPr>
            <p:txBody>
              <a:bodyPr/>
              <a:lstStyle/>
              <a:p>
                <a:r>
                  <a:rPr lang="de-DE">
                    <a:noFill/>
                  </a:rPr>
                  <a:t> </a:t>
                </a:r>
              </a:p>
            </p:txBody>
          </p:sp>
        </mc:Fallback>
      </mc:AlternateContent>
      <p:grpSp>
        <p:nvGrpSpPr>
          <p:cNvPr id="767" name="Group 766">
            <a:extLst>
              <a:ext uri="{FF2B5EF4-FFF2-40B4-BE49-F238E27FC236}">
                <a16:creationId xmlns:a16="http://schemas.microsoft.com/office/drawing/2014/main" id="{01A27FCF-B8DC-C00B-B298-0A2441D9BA50}"/>
              </a:ext>
            </a:extLst>
          </p:cNvPr>
          <p:cNvGrpSpPr/>
          <p:nvPr/>
        </p:nvGrpSpPr>
        <p:grpSpPr>
          <a:xfrm>
            <a:off x="1155220" y="3449080"/>
            <a:ext cx="178655" cy="158629"/>
            <a:chOff x="1155220" y="3449080"/>
            <a:chExt cx="178655" cy="158629"/>
          </a:xfrm>
        </p:grpSpPr>
        <p:sp>
          <p:nvSpPr>
            <p:cNvPr id="723" name="Freeform 722">
              <a:extLst>
                <a:ext uri="{FF2B5EF4-FFF2-40B4-BE49-F238E27FC236}">
                  <a16:creationId xmlns:a16="http://schemas.microsoft.com/office/drawing/2014/main" id="{79425D87-8588-B99F-6B5F-A36D9C6B89D1}"/>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 name="connsiteX5" fmla="*/ 0 w 178655"/>
                <a:gd name="connsiteY5" fmla="*/ 0 h 15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158629">
                  <a:moveTo>
                    <a:pt x="0" y="0"/>
                  </a:moveTo>
                  <a:lnTo>
                    <a:pt x="0" y="158629"/>
                  </a:lnTo>
                  <a:lnTo>
                    <a:pt x="178656" y="158629"/>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dirty="0"/>
            </a:p>
          </p:txBody>
        </p:sp>
        <p:sp>
          <p:nvSpPr>
            <p:cNvPr id="724" name="Freeform 723">
              <a:extLst>
                <a:ext uri="{FF2B5EF4-FFF2-40B4-BE49-F238E27FC236}">
                  <a16:creationId xmlns:a16="http://schemas.microsoft.com/office/drawing/2014/main" id="{207E30A3-92B1-20E0-53CA-00B83CD60088}"/>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158629">
                  <a:moveTo>
                    <a:pt x="0" y="0"/>
                  </a:moveTo>
                  <a:lnTo>
                    <a:pt x="0" y="158629"/>
                  </a:lnTo>
                  <a:lnTo>
                    <a:pt x="178656" y="158629"/>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6" name="Group 765">
            <a:extLst>
              <a:ext uri="{FF2B5EF4-FFF2-40B4-BE49-F238E27FC236}">
                <a16:creationId xmlns:a16="http://schemas.microsoft.com/office/drawing/2014/main" id="{39EBA869-D81C-4443-4C9F-A0D5A579DD80}"/>
              </a:ext>
            </a:extLst>
          </p:cNvPr>
          <p:cNvGrpSpPr/>
          <p:nvPr/>
        </p:nvGrpSpPr>
        <p:grpSpPr>
          <a:xfrm>
            <a:off x="1378540" y="2973199"/>
            <a:ext cx="178655" cy="634509"/>
            <a:chOff x="1378540" y="2973199"/>
            <a:chExt cx="178655" cy="634509"/>
          </a:xfrm>
        </p:grpSpPr>
        <p:sp>
          <p:nvSpPr>
            <p:cNvPr id="725" name="Freeform 724">
              <a:extLst>
                <a:ext uri="{FF2B5EF4-FFF2-40B4-BE49-F238E27FC236}">
                  <a16:creationId xmlns:a16="http://schemas.microsoft.com/office/drawing/2014/main" id="{B0738E5E-E101-1A56-68BF-3E7E30804A99}"/>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 name="connsiteX5" fmla="*/ 0 w 178655"/>
                <a:gd name="connsiteY5" fmla="*/ 0 h 63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634509">
                  <a:moveTo>
                    <a:pt x="0" y="0"/>
                  </a:moveTo>
                  <a:lnTo>
                    <a:pt x="0" y="634510"/>
                  </a:lnTo>
                  <a:lnTo>
                    <a:pt x="178656" y="634510"/>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6" name="Freeform 725">
              <a:extLst>
                <a:ext uri="{FF2B5EF4-FFF2-40B4-BE49-F238E27FC236}">
                  <a16:creationId xmlns:a16="http://schemas.microsoft.com/office/drawing/2014/main" id="{BDE31F02-7B88-A532-2C4F-FD35938AC910}"/>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634509">
                  <a:moveTo>
                    <a:pt x="0" y="0"/>
                  </a:moveTo>
                  <a:lnTo>
                    <a:pt x="0" y="634510"/>
                  </a:lnTo>
                  <a:lnTo>
                    <a:pt x="178656" y="634510"/>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5" name="Group 764">
            <a:extLst>
              <a:ext uri="{FF2B5EF4-FFF2-40B4-BE49-F238E27FC236}">
                <a16:creationId xmlns:a16="http://schemas.microsoft.com/office/drawing/2014/main" id="{425B82EE-050E-7FAD-4062-DE1F391CD78B}"/>
              </a:ext>
            </a:extLst>
          </p:cNvPr>
          <p:cNvGrpSpPr/>
          <p:nvPr/>
        </p:nvGrpSpPr>
        <p:grpSpPr>
          <a:xfrm>
            <a:off x="1601860" y="2338684"/>
            <a:ext cx="178654" cy="1269024"/>
            <a:chOff x="1601860" y="2338684"/>
            <a:chExt cx="178654" cy="1269024"/>
          </a:xfrm>
        </p:grpSpPr>
        <p:sp>
          <p:nvSpPr>
            <p:cNvPr id="727" name="Freeform 726">
              <a:extLst>
                <a:ext uri="{FF2B5EF4-FFF2-40B4-BE49-F238E27FC236}">
                  <a16:creationId xmlns:a16="http://schemas.microsoft.com/office/drawing/2014/main" id="{7C0BFA85-D7E4-B713-5550-977558FA58E4}"/>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 name="connsiteX5" fmla="*/ 0 w 178654"/>
                <a:gd name="connsiteY5" fmla="*/ 0 h 126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4" h="1269024">
                  <a:moveTo>
                    <a:pt x="0" y="0"/>
                  </a:moveTo>
                  <a:lnTo>
                    <a:pt x="0" y="1269025"/>
                  </a:lnTo>
                  <a:lnTo>
                    <a:pt x="178655" y="1269025"/>
                  </a:lnTo>
                  <a:lnTo>
                    <a:pt x="17865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8" name="Freeform 727">
              <a:extLst>
                <a:ext uri="{FF2B5EF4-FFF2-40B4-BE49-F238E27FC236}">
                  <a16:creationId xmlns:a16="http://schemas.microsoft.com/office/drawing/2014/main" id="{CD0E2CFE-E3B6-0D9B-B090-E66241EBA879}"/>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4" h="1269024">
                  <a:moveTo>
                    <a:pt x="0" y="0"/>
                  </a:moveTo>
                  <a:lnTo>
                    <a:pt x="0" y="1269025"/>
                  </a:lnTo>
                  <a:lnTo>
                    <a:pt x="178655" y="1269025"/>
                  </a:lnTo>
                  <a:lnTo>
                    <a:pt x="178655" y="0"/>
                  </a:lnTo>
                  <a:lnTo>
                    <a:pt x="0" y="0"/>
                  </a:lnTo>
                </a:path>
              </a:pathLst>
            </a:custGeom>
            <a:noFill/>
            <a:ln w="5398" cap="rnd">
              <a:solidFill>
                <a:srgbClr val="000000"/>
              </a:solidFill>
              <a:prstDash val="solid"/>
              <a:round/>
            </a:ln>
          </p:spPr>
          <p:txBody>
            <a:bodyPr rtlCol="0" anchor="ctr"/>
            <a:lstStyle/>
            <a:p>
              <a:endParaRPr lang="de-DE"/>
            </a:p>
          </p:txBody>
        </p:sp>
      </p:grpSp>
      <p:grpSp>
        <p:nvGrpSpPr>
          <p:cNvPr id="764" name="Group 763">
            <a:extLst>
              <a:ext uri="{FF2B5EF4-FFF2-40B4-BE49-F238E27FC236}">
                <a16:creationId xmlns:a16="http://schemas.microsoft.com/office/drawing/2014/main" id="{8B53472D-023C-1DDB-95A3-A384B855F7DE}"/>
              </a:ext>
            </a:extLst>
          </p:cNvPr>
          <p:cNvGrpSpPr/>
          <p:nvPr/>
        </p:nvGrpSpPr>
        <p:grpSpPr>
          <a:xfrm>
            <a:off x="1825179" y="1915675"/>
            <a:ext cx="178650" cy="1692033"/>
            <a:chOff x="1825179" y="1915675"/>
            <a:chExt cx="178650" cy="1692033"/>
          </a:xfrm>
        </p:grpSpPr>
        <p:sp>
          <p:nvSpPr>
            <p:cNvPr id="729" name="Freeform 728">
              <a:extLst>
                <a:ext uri="{FF2B5EF4-FFF2-40B4-BE49-F238E27FC236}">
                  <a16:creationId xmlns:a16="http://schemas.microsoft.com/office/drawing/2014/main" id="{208B30BE-BEDA-587C-7D49-D0818091F83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 name="connsiteX5" fmla="*/ 0 w 178650"/>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0" h="1692033">
                  <a:moveTo>
                    <a:pt x="0" y="0"/>
                  </a:moveTo>
                  <a:lnTo>
                    <a:pt x="0" y="1692034"/>
                  </a:lnTo>
                  <a:lnTo>
                    <a:pt x="178651" y="1692034"/>
                  </a:lnTo>
                  <a:lnTo>
                    <a:pt x="178651"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0" name="Freeform 729">
              <a:extLst>
                <a:ext uri="{FF2B5EF4-FFF2-40B4-BE49-F238E27FC236}">
                  <a16:creationId xmlns:a16="http://schemas.microsoft.com/office/drawing/2014/main" id="{8322E5B1-1D22-615A-E19A-61457425465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0" h="1692033">
                  <a:moveTo>
                    <a:pt x="0" y="0"/>
                  </a:moveTo>
                  <a:lnTo>
                    <a:pt x="0" y="1692034"/>
                  </a:lnTo>
                  <a:lnTo>
                    <a:pt x="178651" y="1692034"/>
                  </a:lnTo>
                  <a:lnTo>
                    <a:pt x="178651" y="0"/>
                  </a:lnTo>
                  <a:lnTo>
                    <a:pt x="0" y="0"/>
                  </a:lnTo>
                </a:path>
              </a:pathLst>
            </a:custGeom>
            <a:noFill/>
            <a:ln w="5398" cap="rnd">
              <a:solidFill>
                <a:srgbClr val="000000"/>
              </a:solidFill>
              <a:prstDash val="solid"/>
              <a:round/>
            </a:ln>
          </p:spPr>
          <p:txBody>
            <a:bodyPr rtlCol="0" anchor="ctr"/>
            <a:lstStyle/>
            <a:p>
              <a:endParaRPr lang="de-DE"/>
            </a:p>
          </p:txBody>
        </p:sp>
      </p:grpSp>
      <p:grpSp>
        <p:nvGrpSpPr>
          <p:cNvPr id="763" name="Group 762">
            <a:extLst>
              <a:ext uri="{FF2B5EF4-FFF2-40B4-BE49-F238E27FC236}">
                <a16:creationId xmlns:a16="http://schemas.microsoft.com/office/drawing/2014/main" id="{CBCBCC56-2A8A-66C8-37AB-8C9AA4C14CD5}"/>
              </a:ext>
            </a:extLst>
          </p:cNvPr>
          <p:cNvGrpSpPr/>
          <p:nvPr/>
        </p:nvGrpSpPr>
        <p:grpSpPr>
          <a:xfrm>
            <a:off x="2048493" y="1915675"/>
            <a:ext cx="178665" cy="1692033"/>
            <a:chOff x="2048493" y="1915675"/>
            <a:chExt cx="178665" cy="1692033"/>
          </a:xfrm>
        </p:grpSpPr>
        <p:sp>
          <p:nvSpPr>
            <p:cNvPr id="731" name="Freeform 730">
              <a:extLst>
                <a:ext uri="{FF2B5EF4-FFF2-40B4-BE49-F238E27FC236}">
                  <a16:creationId xmlns:a16="http://schemas.microsoft.com/office/drawing/2014/main" id="{F0A72B78-4E8D-016A-F033-70DD18521CFE}"/>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 name="connsiteX5" fmla="*/ 0 w 178665"/>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692033">
                  <a:moveTo>
                    <a:pt x="0" y="0"/>
                  </a:moveTo>
                  <a:lnTo>
                    <a:pt x="0" y="1692034"/>
                  </a:lnTo>
                  <a:lnTo>
                    <a:pt x="178665" y="1692034"/>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2" name="Freeform 731">
              <a:extLst>
                <a:ext uri="{FF2B5EF4-FFF2-40B4-BE49-F238E27FC236}">
                  <a16:creationId xmlns:a16="http://schemas.microsoft.com/office/drawing/2014/main" id="{2908C459-B622-C7E9-EF04-23FF03F38643}"/>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692033">
                  <a:moveTo>
                    <a:pt x="0" y="0"/>
                  </a:moveTo>
                  <a:lnTo>
                    <a:pt x="0" y="1692034"/>
                  </a:lnTo>
                  <a:lnTo>
                    <a:pt x="178665" y="1692034"/>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62" name="Group 761">
            <a:extLst>
              <a:ext uri="{FF2B5EF4-FFF2-40B4-BE49-F238E27FC236}">
                <a16:creationId xmlns:a16="http://schemas.microsoft.com/office/drawing/2014/main" id="{98201C8E-50D8-4C77-A6E7-005ECE3DFAE5}"/>
              </a:ext>
            </a:extLst>
          </p:cNvPr>
          <p:cNvGrpSpPr/>
          <p:nvPr/>
        </p:nvGrpSpPr>
        <p:grpSpPr>
          <a:xfrm>
            <a:off x="2271821" y="2254083"/>
            <a:ext cx="178651" cy="1353626"/>
            <a:chOff x="2271821" y="2254083"/>
            <a:chExt cx="178651" cy="1353626"/>
          </a:xfrm>
        </p:grpSpPr>
        <p:sp>
          <p:nvSpPr>
            <p:cNvPr id="733" name="Freeform 732">
              <a:extLst>
                <a:ext uri="{FF2B5EF4-FFF2-40B4-BE49-F238E27FC236}">
                  <a16:creationId xmlns:a16="http://schemas.microsoft.com/office/drawing/2014/main" id="{3D958888-6718-C674-1444-19387B74582F}"/>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 name="connsiteX5" fmla="*/ 0 w 178651"/>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1353626">
                  <a:moveTo>
                    <a:pt x="0" y="0"/>
                  </a:moveTo>
                  <a:lnTo>
                    <a:pt x="0" y="1353627"/>
                  </a:lnTo>
                  <a:lnTo>
                    <a:pt x="178652" y="1353627"/>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4" name="Freeform 733">
              <a:extLst>
                <a:ext uri="{FF2B5EF4-FFF2-40B4-BE49-F238E27FC236}">
                  <a16:creationId xmlns:a16="http://schemas.microsoft.com/office/drawing/2014/main" id="{0652EEEF-8492-2090-30CB-7D6ACEDB3E25}"/>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1353626">
                  <a:moveTo>
                    <a:pt x="0" y="0"/>
                  </a:moveTo>
                  <a:lnTo>
                    <a:pt x="0" y="1353627"/>
                  </a:lnTo>
                  <a:lnTo>
                    <a:pt x="178652" y="1353627"/>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1" name="Group 760">
            <a:extLst>
              <a:ext uri="{FF2B5EF4-FFF2-40B4-BE49-F238E27FC236}">
                <a16:creationId xmlns:a16="http://schemas.microsoft.com/office/drawing/2014/main" id="{1A923BA5-949D-7519-A3D9-D10A82746244}"/>
              </a:ext>
            </a:extLst>
          </p:cNvPr>
          <p:cNvGrpSpPr/>
          <p:nvPr/>
        </p:nvGrpSpPr>
        <p:grpSpPr>
          <a:xfrm>
            <a:off x="2495136" y="2705293"/>
            <a:ext cx="178651" cy="902416"/>
            <a:chOff x="2495136" y="2705293"/>
            <a:chExt cx="178651" cy="902416"/>
          </a:xfrm>
        </p:grpSpPr>
        <p:sp>
          <p:nvSpPr>
            <p:cNvPr id="735" name="Freeform 734">
              <a:extLst>
                <a:ext uri="{FF2B5EF4-FFF2-40B4-BE49-F238E27FC236}">
                  <a16:creationId xmlns:a16="http://schemas.microsoft.com/office/drawing/2014/main" id="{22F742E9-8FE4-5DD0-2D9C-F982C449117B}"/>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 name="connsiteX5" fmla="*/ 0 w 178651"/>
                <a:gd name="connsiteY5" fmla="*/ 0 h 90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902416">
                  <a:moveTo>
                    <a:pt x="0" y="0"/>
                  </a:moveTo>
                  <a:lnTo>
                    <a:pt x="0" y="902416"/>
                  </a:lnTo>
                  <a:lnTo>
                    <a:pt x="178652" y="902416"/>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6" name="Freeform 735">
              <a:extLst>
                <a:ext uri="{FF2B5EF4-FFF2-40B4-BE49-F238E27FC236}">
                  <a16:creationId xmlns:a16="http://schemas.microsoft.com/office/drawing/2014/main" id="{EAC6EDB0-F2F0-2CCD-4D59-08021B78455A}"/>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902416">
                  <a:moveTo>
                    <a:pt x="0" y="0"/>
                  </a:moveTo>
                  <a:lnTo>
                    <a:pt x="0" y="902416"/>
                  </a:lnTo>
                  <a:lnTo>
                    <a:pt x="178652" y="902416"/>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0" name="Group 759">
            <a:extLst>
              <a:ext uri="{FF2B5EF4-FFF2-40B4-BE49-F238E27FC236}">
                <a16:creationId xmlns:a16="http://schemas.microsoft.com/office/drawing/2014/main" id="{E49DE73E-9611-2788-E8E8-8AB6A39EF9D5}"/>
              </a:ext>
            </a:extLst>
          </p:cNvPr>
          <p:cNvGrpSpPr/>
          <p:nvPr/>
        </p:nvGrpSpPr>
        <p:grpSpPr>
          <a:xfrm>
            <a:off x="2718464" y="3092045"/>
            <a:ext cx="178651" cy="515664"/>
            <a:chOff x="2718464" y="3092045"/>
            <a:chExt cx="178651" cy="515664"/>
          </a:xfrm>
        </p:grpSpPr>
        <p:sp>
          <p:nvSpPr>
            <p:cNvPr id="737" name="Freeform 736">
              <a:extLst>
                <a:ext uri="{FF2B5EF4-FFF2-40B4-BE49-F238E27FC236}">
                  <a16:creationId xmlns:a16="http://schemas.microsoft.com/office/drawing/2014/main" id="{3F2991C6-E77E-1547-43FE-FC6429176D52}"/>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 name="connsiteX5" fmla="*/ 0 w 178651"/>
                <a:gd name="connsiteY5" fmla="*/ 0 h 5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515664">
                  <a:moveTo>
                    <a:pt x="0" y="0"/>
                  </a:moveTo>
                  <a:lnTo>
                    <a:pt x="0" y="515664"/>
                  </a:lnTo>
                  <a:lnTo>
                    <a:pt x="178652" y="515664"/>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8" name="Freeform 737">
              <a:extLst>
                <a:ext uri="{FF2B5EF4-FFF2-40B4-BE49-F238E27FC236}">
                  <a16:creationId xmlns:a16="http://schemas.microsoft.com/office/drawing/2014/main" id="{FE1B7C30-739B-B1BF-05E2-62725535DC5C}"/>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515664">
                  <a:moveTo>
                    <a:pt x="0" y="0"/>
                  </a:moveTo>
                  <a:lnTo>
                    <a:pt x="0" y="515664"/>
                  </a:lnTo>
                  <a:lnTo>
                    <a:pt x="178652" y="515664"/>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9" name="Group 758">
            <a:extLst>
              <a:ext uri="{FF2B5EF4-FFF2-40B4-BE49-F238E27FC236}">
                <a16:creationId xmlns:a16="http://schemas.microsoft.com/office/drawing/2014/main" id="{BB1F322B-196B-1B28-5D39-4353E43526E6}"/>
              </a:ext>
            </a:extLst>
          </p:cNvPr>
          <p:cNvGrpSpPr/>
          <p:nvPr/>
        </p:nvGrpSpPr>
        <p:grpSpPr>
          <a:xfrm>
            <a:off x="2941779" y="3349885"/>
            <a:ext cx="178651" cy="257824"/>
            <a:chOff x="2941779" y="3349885"/>
            <a:chExt cx="178651" cy="257824"/>
          </a:xfrm>
        </p:grpSpPr>
        <p:sp>
          <p:nvSpPr>
            <p:cNvPr id="739" name="Freeform 738">
              <a:extLst>
                <a:ext uri="{FF2B5EF4-FFF2-40B4-BE49-F238E27FC236}">
                  <a16:creationId xmlns:a16="http://schemas.microsoft.com/office/drawing/2014/main" id="{F87528DD-C26A-2BCA-F7FD-6023C1F8B5DC}"/>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 name="connsiteX5" fmla="*/ 0 w 178651"/>
                <a:gd name="connsiteY5" fmla="*/ 0 h 25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257824">
                  <a:moveTo>
                    <a:pt x="0" y="0"/>
                  </a:moveTo>
                  <a:lnTo>
                    <a:pt x="0" y="257825"/>
                  </a:lnTo>
                  <a:lnTo>
                    <a:pt x="178652" y="257825"/>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0" name="Freeform 739">
              <a:extLst>
                <a:ext uri="{FF2B5EF4-FFF2-40B4-BE49-F238E27FC236}">
                  <a16:creationId xmlns:a16="http://schemas.microsoft.com/office/drawing/2014/main" id="{3800F8AA-92AA-8E1B-2C0D-91F020F22FBE}"/>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257824">
                  <a:moveTo>
                    <a:pt x="0" y="0"/>
                  </a:moveTo>
                  <a:lnTo>
                    <a:pt x="0" y="257825"/>
                  </a:lnTo>
                  <a:lnTo>
                    <a:pt x="178652" y="257825"/>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8" name="Group 757">
            <a:extLst>
              <a:ext uri="{FF2B5EF4-FFF2-40B4-BE49-F238E27FC236}">
                <a16:creationId xmlns:a16="http://schemas.microsoft.com/office/drawing/2014/main" id="{67EC5546-FD17-2FED-99F3-1E140AFDA567}"/>
              </a:ext>
            </a:extLst>
          </p:cNvPr>
          <p:cNvGrpSpPr/>
          <p:nvPr/>
        </p:nvGrpSpPr>
        <p:grpSpPr>
          <a:xfrm>
            <a:off x="3165094" y="3493122"/>
            <a:ext cx="178665" cy="114587"/>
            <a:chOff x="3165094" y="3493122"/>
            <a:chExt cx="178665" cy="114587"/>
          </a:xfrm>
        </p:grpSpPr>
        <p:sp>
          <p:nvSpPr>
            <p:cNvPr id="741" name="Freeform 740">
              <a:extLst>
                <a:ext uri="{FF2B5EF4-FFF2-40B4-BE49-F238E27FC236}">
                  <a16:creationId xmlns:a16="http://schemas.microsoft.com/office/drawing/2014/main" id="{7EA56C82-EABE-BC19-FFB3-65C9E3A2E094}"/>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 name="connsiteX5" fmla="*/ 0 w 178665"/>
                <a:gd name="connsiteY5" fmla="*/ 0 h 1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14587">
                  <a:moveTo>
                    <a:pt x="0" y="0"/>
                  </a:moveTo>
                  <a:lnTo>
                    <a:pt x="0" y="114587"/>
                  </a:lnTo>
                  <a:lnTo>
                    <a:pt x="178665" y="114587"/>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2" name="Freeform 741">
              <a:extLst>
                <a:ext uri="{FF2B5EF4-FFF2-40B4-BE49-F238E27FC236}">
                  <a16:creationId xmlns:a16="http://schemas.microsoft.com/office/drawing/2014/main" id="{21389038-295F-E8C7-B48C-8375A5693B16}"/>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14587">
                  <a:moveTo>
                    <a:pt x="0" y="0"/>
                  </a:moveTo>
                  <a:lnTo>
                    <a:pt x="0" y="114587"/>
                  </a:lnTo>
                  <a:lnTo>
                    <a:pt x="178665" y="114587"/>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57" name="Group 756">
            <a:extLst>
              <a:ext uri="{FF2B5EF4-FFF2-40B4-BE49-F238E27FC236}">
                <a16:creationId xmlns:a16="http://schemas.microsoft.com/office/drawing/2014/main" id="{4612E39F-A0B8-A0A9-59C0-76B2D0B7C26B}"/>
              </a:ext>
            </a:extLst>
          </p:cNvPr>
          <p:cNvGrpSpPr/>
          <p:nvPr/>
        </p:nvGrpSpPr>
        <p:grpSpPr>
          <a:xfrm>
            <a:off x="3388422" y="3561872"/>
            <a:ext cx="178651" cy="45837"/>
            <a:chOff x="3388422" y="3561872"/>
            <a:chExt cx="178651" cy="45837"/>
          </a:xfrm>
        </p:grpSpPr>
        <p:sp>
          <p:nvSpPr>
            <p:cNvPr id="743" name="Freeform 742">
              <a:extLst>
                <a:ext uri="{FF2B5EF4-FFF2-40B4-BE49-F238E27FC236}">
                  <a16:creationId xmlns:a16="http://schemas.microsoft.com/office/drawing/2014/main" id="{9516F744-045A-CC6E-0634-81A717C71FB8}"/>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 name="connsiteX5" fmla="*/ 0 w 178651"/>
                <a:gd name="connsiteY5" fmla="*/ 0 h 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45837">
                  <a:moveTo>
                    <a:pt x="0" y="0"/>
                  </a:moveTo>
                  <a:lnTo>
                    <a:pt x="0" y="45838"/>
                  </a:lnTo>
                  <a:lnTo>
                    <a:pt x="178652" y="45838"/>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4" name="Freeform 743">
              <a:extLst>
                <a:ext uri="{FF2B5EF4-FFF2-40B4-BE49-F238E27FC236}">
                  <a16:creationId xmlns:a16="http://schemas.microsoft.com/office/drawing/2014/main" id="{A3560C61-2166-37FC-310F-AF0163B78BA6}"/>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45837">
                  <a:moveTo>
                    <a:pt x="0" y="0"/>
                  </a:moveTo>
                  <a:lnTo>
                    <a:pt x="0" y="45838"/>
                  </a:lnTo>
                  <a:lnTo>
                    <a:pt x="178652" y="45838"/>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820" name="Group 819">
            <a:extLst>
              <a:ext uri="{FF2B5EF4-FFF2-40B4-BE49-F238E27FC236}">
                <a16:creationId xmlns:a16="http://schemas.microsoft.com/office/drawing/2014/main" id="{A0B9F790-CBA8-B41F-F69C-17CF45A70F24}"/>
              </a:ext>
            </a:extLst>
          </p:cNvPr>
          <p:cNvGrpSpPr/>
          <p:nvPr/>
        </p:nvGrpSpPr>
        <p:grpSpPr>
          <a:xfrm>
            <a:off x="4689360" y="1914554"/>
            <a:ext cx="183278" cy="1692033"/>
            <a:chOff x="4689360" y="1914554"/>
            <a:chExt cx="183278" cy="1692033"/>
          </a:xfrm>
        </p:grpSpPr>
        <p:sp>
          <p:nvSpPr>
            <p:cNvPr id="776" name="Freeform 775">
              <a:extLst>
                <a:ext uri="{FF2B5EF4-FFF2-40B4-BE49-F238E27FC236}">
                  <a16:creationId xmlns:a16="http://schemas.microsoft.com/office/drawing/2014/main" id="{1CADB2CC-0E21-49C0-0BB4-335C55A1D7ED}"/>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 name="connsiteX5" fmla="*/ 0 w 183278"/>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692033">
                  <a:moveTo>
                    <a:pt x="0" y="0"/>
                  </a:moveTo>
                  <a:lnTo>
                    <a:pt x="0" y="1692034"/>
                  </a:lnTo>
                  <a:lnTo>
                    <a:pt x="183279" y="1692034"/>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7" name="Freeform 776">
              <a:extLst>
                <a:ext uri="{FF2B5EF4-FFF2-40B4-BE49-F238E27FC236}">
                  <a16:creationId xmlns:a16="http://schemas.microsoft.com/office/drawing/2014/main" id="{41750DFE-7F39-455B-5E1B-412CDABDBFB0}"/>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692033">
                  <a:moveTo>
                    <a:pt x="0" y="0"/>
                  </a:moveTo>
                  <a:lnTo>
                    <a:pt x="0" y="1692034"/>
                  </a:lnTo>
                  <a:lnTo>
                    <a:pt x="183279" y="1692034"/>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9" name="Group 818">
            <a:extLst>
              <a:ext uri="{FF2B5EF4-FFF2-40B4-BE49-F238E27FC236}">
                <a16:creationId xmlns:a16="http://schemas.microsoft.com/office/drawing/2014/main" id="{1F1A4BC8-D705-4D3F-F026-9FD5D396EB28}"/>
              </a:ext>
            </a:extLst>
          </p:cNvPr>
          <p:cNvGrpSpPr/>
          <p:nvPr/>
        </p:nvGrpSpPr>
        <p:grpSpPr>
          <a:xfrm>
            <a:off x="4918457" y="2252962"/>
            <a:ext cx="183278" cy="1353626"/>
            <a:chOff x="4918457" y="2252962"/>
            <a:chExt cx="183278" cy="1353626"/>
          </a:xfrm>
        </p:grpSpPr>
        <p:sp>
          <p:nvSpPr>
            <p:cNvPr id="778" name="Freeform 777">
              <a:extLst>
                <a:ext uri="{FF2B5EF4-FFF2-40B4-BE49-F238E27FC236}">
                  <a16:creationId xmlns:a16="http://schemas.microsoft.com/office/drawing/2014/main" id="{9014D7A8-B90F-70DF-14E9-13286B64D767}"/>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 name="connsiteX5" fmla="*/ 0 w 183278"/>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353626">
                  <a:moveTo>
                    <a:pt x="0" y="0"/>
                  </a:moveTo>
                  <a:lnTo>
                    <a:pt x="0" y="1353627"/>
                  </a:lnTo>
                  <a:lnTo>
                    <a:pt x="183279" y="1353627"/>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9" name="Freeform 778">
              <a:extLst>
                <a:ext uri="{FF2B5EF4-FFF2-40B4-BE49-F238E27FC236}">
                  <a16:creationId xmlns:a16="http://schemas.microsoft.com/office/drawing/2014/main" id="{A0846188-0BB0-3CD2-E518-2C3573A72152}"/>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353626">
                  <a:moveTo>
                    <a:pt x="0" y="0"/>
                  </a:moveTo>
                  <a:lnTo>
                    <a:pt x="0" y="1353627"/>
                  </a:lnTo>
                  <a:lnTo>
                    <a:pt x="183279" y="1353627"/>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8" name="Group 817">
            <a:extLst>
              <a:ext uri="{FF2B5EF4-FFF2-40B4-BE49-F238E27FC236}">
                <a16:creationId xmlns:a16="http://schemas.microsoft.com/office/drawing/2014/main" id="{CD01AFD1-AB4D-C23E-9E26-4B0F5C9390EB}"/>
              </a:ext>
            </a:extLst>
          </p:cNvPr>
          <p:cNvGrpSpPr/>
          <p:nvPr/>
        </p:nvGrpSpPr>
        <p:grpSpPr>
          <a:xfrm>
            <a:off x="5147556" y="3065140"/>
            <a:ext cx="183277" cy="541448"/>
            <a:chOff x="5147556" y="3065140"/>
            <a:chExt cx="183277" cy="541448"/>
          </a:xfrm>
        </p:grpSpPr>
        <p:sp>
          <p:nvSpPr>
            <p:cNvPr id="780" name="Freeform 779">
              <a:extLst>
                <a:ext uri="{FF2B5EF4-FFF2-40B4-BE49-F238E27FC236}">
                  <a16:creationId xmlns:a16="http://schemas.microsoft.com/office/drawing/2014/main" id="{FFE4DF4D-9BA7-D969-9E81-463C6B7EBFC9}"/>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 name="connsiteX5" fmla="*/ 0 w 183277"/>
                <a:gd name="connsiteY5" fmla="*/ 0 h 54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541448">
                  <a:moveTo>
                    <a:pt x="0" y="0"/>
                  </a:moveTo>
                  <a:lnTo>
                    <a:pt x="0" y="541448"/>
                  </a:lnTo>
                  <a:lnTo>
                    <a:pt x="183277" y="541448"/>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1" name="Freeform 780">
              <a:extLst>
                <a:ext uri="{FF2B5EF4-FFF2-40B4-BE49-F238E27FC236}">
                  <a16:creationId xmlns:a16="http://schemas.microsoft.com/office/drawing/2014/main" id="{CC17280E-CE09-EE27-D47E-58AB61DC8178}"/>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541448">
                  <a:moveTo>
                    <a:pt x="0" y="0"/>
                  </a:moveTo>
                  <a:lnTo>
                    <a:pt x="0" y="541448"/>
                  </a:lnTo>
                  <a:lnTo>
                    <a:pt x="183277" y="541448"/>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7" name="Group 816">
            <a:extLst>
              <a:ext uri="{FF2B5EF4-FFF2-40B4-BE49-F238E27FC236}">
                <a16:creationId xmlns:a16="http://schemas.microsoft.com/office/drawing/2014/main" id="{BFE36564-6608-E313-F07D-4C51BA12C84C}"/>
              </a:ext>
            </a:extLst>
          </p:cNvPr>
          <p:cNvGrpSpPr/>
          <p:nvPr/>
        </p:nvGrpSpPr>
        <p:grpSpPr>
          <a:xfrm>
            <a:off x="5376654" y="3462203"/>
            <a:ext cx="183277" cy="144385"/>
            <a:chOff x="5376654" y="3462203"/>
            <a:chExt cx="183277" cy="144385"/>
          </a:xfrm>
        </p:grpSpPr>
        <p:sp>
          <p:nvSpPr>
            <p:cNvPr id="782" name="Freeform 781">
              <a:extLst>
                <a:ext uri="{FF2B5EF4-FFF2-40B4-BE49-F238E27FC236}">
                  <a16:creationId xmlns:a16="http://schemas.microsoft.com/office/drawing/2014/main" id="{43AF3AB4-A0B6-A698-C35F-AB5E8B0E4453}"/>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 name="connsiteX5" fmla="*/ 0 w 183277"/>
                <a:gd name="connsiteY5" fmla="*/ 0 h 1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144385">
                  <a:moveTo>
                    <a:pt x="0" y="0"/>
                  </a:moveTo>
                  <a:lnTo>
                    <a:pt x="0" y="144385"/>
                  </a:lnTo>
                  <a:lnTo>
                    <a:pt x="183277" y="144385"/>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3" name="Freeform 782">
              <a:extLst>
                <a:ext uri="{FF2B5EF4-FFF2-40B4-BE49-F238E27FC236}">
                  <a16:creationId xmlns:a16="http://schemas.microsoft.com/office/drawing/2014/main" id="{CD231C35-25B2-7B6F-3BDB-6EB3836EBC30}"/>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144385">
                  <a:moveTo>
                    <a:pt x="0" y="0"/>
                  </a:moveTo>
                  <a:lnTo>
                    <a:pt x="0" y="144385"/>
                  </a:lnTo>
                  <a:lnTo>
                    <a:pt x="183277" y="144385"/>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6" name="Group 815">
            <a:extLst>
              <a:ext uri="{FF2B5EF4-FFF2-40B4-BE49-F238E27FC236}">
                <a16:creationId xmlns:a16="http://schemas.microsoft.com/office/drawing/2014/main" id="{33552E5B-0D5D-8473-79EB-3B064D8D5B66}"/>
              </a:ext>
            </a:extLst>
          </p:cNvPr>
          <p:cNvGrpSpPr/>
          <p:nvPr/>
        </p:nvGrpSpPr>
        <p:grpSpPr>
          <a:xfrm>
            <a:off x="5605755" y="3577709"/>
            <a:ext cx="183269" cy="28879"/>
            <a:chOff x="5605755" y="3577709"/>
            <a:chExt cx="183269" cy="28879"/>
          </a:xfrm>
        </p:grpSpPr>
        <p:sp>
          <p:nvSpPr>
            <p:cNvPr id="784" name="Freeform 783">
              <a:extLst>
                <a:ext uri="{FF2B5EF4-FFF2-40B4-BE49-F238E27FC236}">
                  <a16:creationId xmlns:a16="http://schemas.microsoft.com/office/drawing/2014/main" id="{D57545EA-2D0C-277B-C5B6-F0E8ED31C969}"/>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 name="connsiteX5" fmla="*/ 0 w 183269"/>
                <a:gd name="connsiteY5" fmla="*/ 0 h 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28879">
                  <a:moveTo>
                    <a:pt x="0" y="0"/>
                  </a:moveTo>
                  <a:lnTo>
                    <a:pt x="0" y="28880"/>
                  </a:lnTo>
                  <a:lnTo>
                    <a:pt x="183269" y="2888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5" name="Freeform 784">
              <a:extLst>
                <a:ext uri="{FF2B5EF4-FFF2-40B4-BE49-F238E27FC236}">
                  <a16:creationId xmlns:a16="http://schemas.microsoft.com/office/drawing/2014/main" id="{3446933A-F7A2-277D-9AC3-DE96450D08E0}"/>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28879">
                  <a:moveTo>
                    <a:pt x="0" y="0"/>
                  </a:moveTo>
                  <a:lnTo>
                    <a:pt x="0" y="28880"/>
                  </a:lnTo>
                  <a:lnTo>
                    <a:pt x="183269" y="28880"/>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5" name="Group 814">
            <a:extLst>
              <a:ext uri="{FF2B5EF4-FFF2-40B4-BE49-F238E27FC236}">
                <a16:creationId xmlns:a16="http://schemas.microsoft.com/office/drawing/2014/main" id="{B1FFCCC7-BB64-1036-9A8A-2D12869E5D7C}"/>
              </a:ext>
            </a:extLst>
          </p:cNvPr>
          <p:cNvGrpSpPr/>
          <p:nvPr/>
        </p:nvGrpSpPr>
        <p:grpSpPr>
          <a:xfrm>
            <a:off x="5834849" y="3601971"/>
            <a:ext cx="183282" cy="4617"/>
            <a:chOff x="5834849" y="3601971"/>
            <a:chExt cx="183282" cy="4617"/>
          </a:xfrm>
        </p:grpSpPr>
        <p:sp>
          <p:nvSpPr>
            <p:cNvPr id="786" name="Freeform 785">
              <a:extLst>
                <a:ext uri="{FF2B5EF4-FFF2-40B4-BE49-F238E27FC236}">
                  <a16:creationId xmlns:a16="http://schemas.microsoft.com/office/drawing/2014/main" id="{F5E2EAD8-E86C-F0D2-9103-D295BC42DE32}"/>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 name="connsiteX5" fmla="*/ 0 w 183282"/>
                <a:gd name="connsiteY5" fmla="*/ 0 h 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4617">
                  <a:moveTo>
                    <a:pt x="0" y="0"/>
                  </a:moveTo>
                  <a:lnTo>
                    <a:pt x="0" y="4618"/>
                  </a:lnTo>
                  <a:lnTo>
                    <a:pt x="183283" y="461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7" name="Freeform 786">
              <a:extLst>
                <a:ext uri="{FF2B5EF4-FFF2-40B4-BE49-F238E27FC236}">
                  <a16:creationId xmlns:a16="http://schemas.microsoft.com/office/drawing/2014/main" id="{A5D2D4E6-91E7-D442-6869-BB092D38010E}"/>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4617">
                  <a:moveTo>
                    <a:pt x="0" y="0"/>
                  </a:moveTo>
                  <a:lnTo>
                    <a:pt x="0" y="4618"/>
                  </a:lnTo>
                  <a:lnTo>
                    <a:pt x="183283" y="461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4" name="Group 813">
            <a:extLst>
              <a:ext uri="{FF2B5EF4-FFF2-40B4-BE49-F238E27FC236}">
                <a16:creationId xmlns:a16="http://schemas.microsoft.com/office/drawing/2014/main" id="{CEEECC4F-9FC2-17DA-D1D7-DEA75759AF0A}"/>
              </a:ext>
            </a:extLst>
          </p:cNvPr>
          <p:cNvGrpSpPr/>
          <p:nvPr/>
        </p:nvGrpSpPr>
        <p:grpSpPr>
          <a:xfrm>
            <a:off x="6063942" y="3605981"/>
            <a:ext cx="183282" cy="607"/>
            <a:chOff x="6063942" y="3605981"/>
            <a:chExt cx="183282" cy="607"/>
          </a:xfrm>
        </p:grpSpPr>
        <p:sp>
          <p:nvSpPr>
            <p:cNvPr id="788" name="Freeform 787">
              <a:extLst>
                <a:ext uri="{FF2B5EF4-FFF2-40B4-BE49-F238E27FC236}">
                  <a16:creationId xmlns:a16="http://schemas.microsoft.com/office/drawing/2014/main" id="{EE69CA91-6A2A-E19C-DBED-07104C6C5213}"/>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 name="connsiteX5" fmla="*/ 0 w 183282"/>
                <a:gd name="connsiteY5" fmla="*/ 0 h 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607">
                  <a:moveTo>
                    <a:pt x="0" y="0"/>
                  </a:moveTo>
                  <a:lnTo>
                    <a:pt x="0" y="608"/>
                  </a:lnTo>
                  <a:lnTo>
                    <a:pt x="183283" y="60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9" name="Freeform 788">
              <a:extLst>
                <a:ext uri="{FF2B5EF4-FFF2-40B4-BE49-F238E27FC236}">
                  <a16:creationId xmlns:a16="http://schemas.microsoft.com/office/drawing/2014/main" id="{8BC98FAB-16E2-BCD7-5F93-3EF5C5B8206C}"/>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607">
                  <a:moveTo>
                    <a:pt x="0" y="0"/>
                  </a:moveTo>
                  <a:lnTo>
                    <a:pt x="0" y="608"/>
                  </a:lnTo>
                  <a:lnTo>
                    <a:pt x="183283" y="60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3" name="Group 812">
            <a:extLst>
              <a:ext uri="{FF2B5EF4-FFF2-40B4-BE49-F238E27FC236}">
                <a16:creationId xmlns:a16="http://schemas.microsoft.com/office/drawing/2014/main" id="{580A6F94-E22E-7238-D86F-B93D7605110D}"/>
              </a:ext>
            </a:extLst>
          </p:cNvPr>
          <p:cNvGrpSpPr/>
          <p:nvPr/>
        </p:nvGrpSpPr>
        <p:grpSpPr>
          <a:xfrm>
            <a:off x="6293049" y="3606521"/>
            <a:ext cx="183269" cy="67"/>
            <a:chOff x="6293049" y="3606521"/>
            <a:chExt cx="183269" cy="67"/>
          </a:xfrm>
        </p:grpSpPr>
        <p:sp>
          <p:nvSpPr>
            <p:cNvPr id="790" name="Freeform 789">
              <a:extLst>
                <a:ext uri="{FF2B5EF4-FFF2-40B4-BE49-F238E27FC236}">
                  <a16:creationId xmlns:a16="http://schemas.microsoft.com/office/drawing/2014/main" id="{8FCB2686-4A82-00D8-7230-DD62849C62F9}"/>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 name="connsiteX5" fmla="*/ 0 w 183269"/>
                <a:gd name="connsiteY5" fmla="*/ 0 h 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67">
                  <a:moveTo>
                    <a:pt x="0" y="0"/>
                  </a:moveTo>
                  <a:lnTo>
                    <a:pt x="0" y="68"/>
                  </a:lnTo>
                  <a:lnTo>
                    <a:pt x="183269" y="68"/>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1" name="Freeform 790">
              <a:extLst>
                <a:ext uri="{FF2B5EF4-FFF2-40B4-BE49-F238E27FC236}">
                  <a16:creationId xmlns:a16="http://schemas.microsoft.com/office/drawing/2014/main" id="{0F4CAC20-D49B-9715-11FB-DD1AF8816201}"/>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67">
                  <a:moveTo>
                    <a:pt x="0" y="0"/>
                  </a:moveTo>
                  <a:lnTo>
                    <a:pt x="0" y="68"/>
                  </a:lnTo>
                  <a:lnTo>
                    <a:pt x="183269" y="68"/>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2" name="Group 811">
            <a:extLst>
              <a:ext uri="{FF2B5EF4-FFF2-40B4-BE49-F238E27FC236}">
                <a16:creationId xmlns:a16="http://schemas.microsoft.com/office/drawing/2014/main" id="{7E11723A-EBFD-41AA-1327-ECC16234798C}"/>
              </a:ext>
            </a:extLst>
          </p:cNvPr>
          <p:cNvGrpSpPr/>
          <p:nvPr/>
        </p:nvGrpSpPr>
        <p:grpSpPr>
          <a:xfrm>
            <a:off x="6522143" y="3606588"/>
            <a:ext cx="183282" cy="1350"/>
            <a:chOff x="6522143" y="3606588"/>
            <a:chExt cx="183282" cy="1350"/>
          </a:xfrm>
        </p:grpSpPr>
        <p:sp>
          <p:nvSpPr>
            <p:cNvPr id="792" name="Freeform 791">
              <a:extLst>
                <a:ext uri="{FF2B5EF4-FFF2-40B4-BE49-F238E27FC236}">
                  <a16:creationId xmlns:a16="http://schemas.microsoft.com/office/drawing/2014/main" id="{C4903814-2D42-F073-D1A6-D9E0F4C49E1F}"/>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 name="connsiteX5" fmla="*/ 0 w 183282"/>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3" name="Freeform 792">
              <a:extLst>
                <a:ext uri="{FF2B5EF4-FFF2-40B4-BE49-F238E27FC236}">
                  <a16:creationId xmlns:a16="http://schemas.microsoft.com/office/drawing/2014/main" id="{7E68ED80-B17F-29EC-EF64-66EBBB425B6B}"/>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1" name="Group 810">
            <a:extLst>
              <a:ext uri="{FF2B5EF4-FFF2-40B4-BE49-F238E27FC236}">
                <a16:creationId xmlns:a16="http://schemas.microsoft.com/office/drawing/2014/main" id="{8C35DE0D-0871-666F-C7C2-A74891E4BD1A}"/>
              </a:ext>
            </a:extLst>
          </p:cNvPr>
          <p:cNvGrpSpPr/>
          <p:nvPr/>
        </p:nvGrpSpPr>
        <p:grpSpPr>
          <a:xfrm>
            <a:off x="6751236" y="3606588"/>
            <a:ext cx="183283" cy="1350"/>
            <a:chOff x="6751236" y="3606588"/>
            <a:chExt cx="183283" cy="1350"/>
          </a:xfrm>
        </p:grpSpPr>
        <p:sp>
          <p:nvSpPr>
            <p:cNvPr id="794" name="Freeform 793">
              <a:extLst>
                <a:ext uri="{FF2B5EF4-FFF2-40B4-BE49-F238E27FC236}">
                  <a16:creationId xmlns:a16="http://schemas.microsoft.com/office/drawing/2014/main" id="{FFD70C01-7AF2-3EBB-F8CD-586515DE343B}"/>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 name="connsiteX5" fmla="*/ 0 w 183283"/>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3"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5" name="Freeform 794">
              <a:extLst>
                <a:ext uri="{FF2B5EF4-FFF2-40B4-BE49-F238E27FC236}">
                  <a16:creationId xmlns:a16="http://schemas.microsoft.com/office/drawing/2014/main" id="{1291E215-7005-4B75-D45F-55C09943A5F3}"/>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3"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0" name="Group 809">
            <a:extLst>
              <a:ext uri="{FF2B5EF4-FFF2-40B4-BE49-F238E27FC236}">
                <a16:creationId xmlns:a16="http://schemas.microsoft.com/office/drawing/2014/main" id="{74F2C9C3-25A1-5054-8F9E-1CF896870438}"/>
              </a:ext>
            </a:extLst>
          </p:cNvPr>
          <p:cNvGrpSpPr/>
          <p:nvPr/>
        </p:nvGrpSpPr>
        <p:grpSpPr>
          <a:xfrm>
            <a:off x="6980343" y="3606588"/>
            <a:ext cx="183269" cy="1350"/>
            <a:chOff x="6980343" y="3606588"/>
            <a:chExt cx="183269" cy="1350"/>
          </a:xfrm>
        </p:grpSpPr>
        <p:sp>
          <p:nvSpPr>
            <p:cNvPr id="796" name="Freeform 795">
              <a:extLst>
                <a:ext uri="{FF2B5EF4-FFF2-40B4-BE49-F238E27FC236}">
                  <a16:creationId xmlns:a16="http://schemas.microsoft.com/office/drawing/2014/main" id="{684E4BED-2CA3-8CC5-A6C6-88A352BF4DD8}"/>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 name="connsiteX5" fmla="*/ 0 w 183269"/>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1350">
                  <a:moveTo>
                    <a:pt x="0" y="0"/>
                  </a:moveTo>
                  <a:lnTo>
                    <a:pt x="0" y="0"/>
                  </a:lnTo>
                  <a:lnTo>
                    <a:pt x="183269" y="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7" name="Freeform 796">
              <a:extLst>
                <a:ext uri="{FF2B5EF4-FFF2-40B4-BE49-F238E27FC236}">
                  <a16:creationId xmlns:a16="http://schemas.microsoft.com/office/drawing/2014/main" id="{D8356D59-FC70-D8AD-84A3-06C52125771E}"/>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350">
                  <a:moveTo>
                    <a:pt x="0" y="0"/>
                  </a:moveTo>
                  <a:lnTo>
                    <a:pt x="0" y="0"/>
                  </a:lnTo>
                  <a:lnTo>
                    <a:pt x="183269" y="0"/>
                  </a:lnTo>
                  <a:lnTo>
                    <a:pt x="183269" y="0"/>
                  </a:lnTo>
                  <a:lnTo>
                    <a:pt x="0" y="0"/>
                  </a:lnTo>
                </a:path>
              </a:pathLst>
            </a:custGeom>
            <a:noFill/>
            <a:ln w="5398" cap="rnd">
              <a:solidFill>
                <a:srgbClr val="000000"/>
              </a:solidFill>
              <a:prstDash val="solid"/>
              <a:round/>
            </a:ln>
          </p:spPr>
          <p:txBody>
            <a:bodyPr rtlCol="0" anchor="ctr"/>
            <a:lstStyle/>
            <a:p>
              <a:endParaRPr lang="de-DE"/>
            </a:p>
          </p:txBody>
        </p:sp>
      </p:grpSp>
    </p:spTree>
    <p:extLst>
      <p:ext uri="{BB962C8B-B14F-4D97-AF65-F5344CB8AC3E}">
        <p14:creationId xmlns:p14="http://schemas.microsoft.com/office/powerpoint/2010/main" val="154204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756"/>
                                        </p:tgtEl>
                                        <p:attrNameLst>
                                          <p:attrName>style.visibility</p:attrName>
                                        </p:attrNameLst>
                                      </p:cBhvr>
                                      <p:to>
                                        <p:strVal val="visible"/>
                                      </p:to>
                                    </p:set>
                                    <p:animEffect transition="in" filter="dissolve">
                                      <p:cBhvr>
                                        <p:cTn id="10" dur="500"/>
                                        <p:tgtEl>
                                          <p:spTgt spid="7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7"/>
                                        </p:tgtEl>
                                        <p:attrNameLst>
                                          <p:attrName>style.visibility</p:attrName>
                                        </p:attrNameLst>
                                      </p:cBhvr>
                                      <p:to>
                                        <p:strVal val="visible"/>
                                      </p:to>
                                    </p:set>
                                    <p:animEffect transition="in" filter="wipe(down)">
                                      <p:cBhvr>
                                        <p:cTn id="15" dur="100"/>
                                        <p:tgtEl>
                                          <p:spTgt spid="767"/>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ipe(down)">
                                      <p:cBhvr>
                                        <p:cTn id="19" dur="100"/>
                                        <p:tgtEl>
                                          <p:spTgt spid="766"/>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wipe(down)">
                                      <p:cBhvr>
                                        <p:cTn id="23" dur="100"/>
                                        <p:tgtEl>
                                          <p:spTgt spid="765"/>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764"/>
                                        </p:tgtEl>
                                        <p:attrNameLst>
                                          <p:attrName>style.visibility</p:attrName>
                                        </p:attrNameLst>
                                      </p:cBhvr>
                                      <p:to>
                                        <p:strVal val="visible"/>
                                      </p:to>
                                    </p:set>
                                    <p:animEffect transition="in" filter="wipe(down)">
                                      <p:cBhvr>
                                        <p:cTn id="27" dur="100"/>
                                        <p:tgtEl>
                                          <p:spTgt spid="764"/>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763"/>
                                        </p:tgtEl>
                                        <p:attrNameLst>
                                          <p:attrName>style.visibility</p:attrName>
                                        </p:attrNameLst>
                                      </p:cBhvr>
                                      <p:to>
                                        <p:strVal val="visible"/>
                                      </p:to>
                                    </p:set>
                                    <p:animEffect transition="in" filter="wipe(down)">
                                      <p:cBhvr>
                                        <p:cTn id="31" dur="100"/>
                                        <p:tgtEl>
                                          <p:spTgt spid="763"/>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762"/>
                                        </p:tgtEl>
                                        <p:attrNameLst>
                                          <p:attrName>style.visibility</p:attrName>
                                        </p:attrNameLst>
                                      </p:cBhvr>
                                      <p:to>
                                        <p:strVal val="visible"/>
                                      </p:to>
                                    </p:set>
                                    <p:animEffect transition="in" filter="wipe(down)">
                                      <p:cBhvr>
                                        <p:cTn id="35" dur="100"/>
                                        <p:tgtEl>
                                          <p:spTgt spid="762"/>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761"/>
                                        </p:tgtEl>
                                        <p:attrNameLst>
                                          <p:attrName>style.visibility</p:attrName>
                                        </p:attrNameLst>
                                      </p:cBhvr>
                                      <p:to>
                                        <p:strVal val="visible"/>
                                      </p:to>
                                    </p:set>
                                    <p:animEffect transition="in" filter="wipe(down)">
                                      <p:cBhvr>
                                        <p:cTn id="39" dur="100"/>
                                        <p:tgtEl>
                                          <p:spTgt spid="761"/>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760"/>
                                        </p:tgtEl>
                                        <p:attrNameLst>
                                          <p:attrName>style.visibility</p:attrName>
                                        </p:attrNameLst>
                                      </p:cBhvr>
                                      <p:to>
                                        <p:strVal val="visible"/>
                                      </p:to>
                                    </p:set>
                                    <p:animEffect transition="in" filter="wipe(down)">
                                      <p:cBhvr>
                                        <p:cTn id="43" dur="100"/>
                                        <p:tgtEl>
                                          <p:spTgt spid="760"/>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wipe(down)">
                                      <p:cBhvr>
                                        <p:cTn id="47" dur="100"/>
                                        <p:tgtEl>
                                          <p:spTgt spid="759"/>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758"/>
                                        </p:tgtEl>
                                        <p:attrNameLst>
                                          <p:attrName>style.visibility</p:attrName>
                                        </p:attrNameLst>
                                      </p:cBhvr>
                                      <p:to>
                                        <p:strVal val="visible"/>
                                      </p:to>
                                    </p:set>
                                    <p:animEffect transition="in" filter="wipe(down)">
                                      <p:cBhvr>
                                        <p:cTn id="51" dur="100"/>
                                        <p:tgtEl>
                                          <p:spTgt spid="75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757"/>
                                        </p:tgtEl>
                                        <p:attrNameLst>
                                          <p:attrName>style.visibility</p:attrName>
                                        </p:attrNameLst>
                                      </p:cBhvr>
                                      <p:to>
                                        <p:strVal val="visible"/>
                                      </p:to>
                                    </p:set>
                                    <p:animEffect transition="in" filter="wipe(down)">
                                      <p:cBhvr>
                                        <p:cTn id="55" dur="100"/>
                                        <p:tgtEl>
                                          <p:spTgt spid="75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809"/>
                                        </p:tgtEl>
                                        <p:attrNameLst>
                                          <p:attrName>style.visibility</p:attrName>
                                        </p:attrNameLst>
                                      </p:cBhvr>
                                      <p:to>
                                        <p:strVal val="visible"/>
                                      </p:to>
                                    </p:set>
                                    <p:animEffect transition="in" filter="dissolve">
                                      <p:cBhvr>
                                        <p:cTn id="63" dur="500"/>
                                        <p:tgtEl>
                                          <p:spTgt spid="8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820"/>
                                        </p:tgtEl>
                                        <p:attrNameLst>
                                          <p:attrName>style.visibility</p:attrName>
                                        </p:attrNameLst>
                                      </p:cBhvr>
                                      <p:to>
                                        <p:strVal val="visible"/>
                                      </p:to>
                                    </p:set>
                                    <p:animEffect transition="in" filter="wipe(down)">
                                      <p:cBhvr>
                                        <p:cTn id="68" dur="100"/>
                                        <p:tgtEl>
                                          <p:spTgt spid="82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819"/>
                                        </p:tgtEl>
                                        <p:attrNameLst>
                                          <p:attrName>style.visibility</p:attrName>
                                        </p:attrNameLst>
                                      </p:cBhvr>
                                      <p:to>
                                        <p:strVal val="visible"/>
                                      </p:to>
                                    </p:set>
                                    <p:animEffect transition="in" filter="wipe(down)">
                                      <p:cBhvr>
                                        <p:cTn id="72" dur="100"/>
                                        <p:tgtEl>
                                          <p:spTgt spid="81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818"/>
                                        </p:tgtEl>
                                        <p:attrNameLst>
                                          <p:attrName>style.visibility</p:attrName>
                                        </p:attrNameLst>
                                      </p:cBhvr>
                                      <p:to>
                                        <p:strVal val="visible"/>
                                      </p:to>
                                    </p:set>
                                    <p:animEffect transition="in" filter="wipe(down)">
                                      <p:cBhvr>
                                        <p:cTn id="76" dur="100"/>
                                        <p:tgtEl>
                                          <p:spTgt spid="81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817"/>
                                        </p:tgtEl>
                                        <p:attrNameLst>
                                          <p:attrName>style.visibility</p:attrName>
                                        </p:attrNameLst>
                                      </p:cBhvr>
                                      <p:to>
                                        <p:strVal val="visible"/>
                                      </p:to>
                                    </p:set>
                                    <p:animEffect transition="in" filter="wipe(down)">
                                      <p:cBhvr>
                                        <p:cTn id="80" dur="100"/>
                                        <p:tgtEl>
                                          <p:spTgt spid="81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816"/>
                                        </p:tgtEl>
                                        <p:attrNameLst>
                                          <p:attrName>style.visibility</p:attrName>
                                        </p:attrNameLst>
                                      </p:cBhvr>
                                      <p:to>
                                        <p:strVal val="visible"/>
                                      </p:to>
                                    </p:set>
                                    <p:animEffect transition="in" filter="wipe(down)">
                                      <p:cBhvr>
                                        <p:cTn id="84" dur="100"/>
                                        <p:tgtEl>
                                          <p:spTgt spid="81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815"/>
                                        </p:tgtEl>
                                        <p:attrNameLst>
                                          <p:attrName>style.visibility</p:attrName>
                                        </p:attrNameLst>
                                      </p:cBhvr>
                                      <p:to>
                                        <p:strVal val="visible"/>
                                      </p:to>
                                    </p:set>
                                    <p:animEffect transition="in" filter="wipe(down)">
                                      <p:cBhvr>
                                        <p:cTn id="88" dur="100"/>
                                        <p:tgtEl>
                                          <p:spTgt spid="81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814"/>
                                        </p:tgtEl>
                                        <p:attrNameLst>
                                          <p:attrName>style.visibility</p:attrName>
                                        </p:attrNameLst>
                                      </p:cBhvr>
                                      <p:to>
                                        <p:strVal val="visible"/>
                                      </p:to>
                                    </p:set>
                                    <p:animEffect transition="in" filter="wipe(down)">
                                      <p:cBhvr>
                                        <p:cTn id="92" dur="100"/>
                                        <p:tgtEl>
                                          <p:spTgt spid="81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813"/>
                                        </p:tgtEl>
                                        <p:attrNameLst>
                                          <p:attrName>style.visibility</p:attrName>
                                        </p:attrNameLst>
                                      </p:cBhvr>
                                      <p:to>
                                        <p:strVal val="visible"/>
                                      </p:to>
                                    </p:set>
                                    <p:animEffect transition="in" filter="wipe(down)">
                                      <p:cBhvr>
                                        <p:cTn id="96" dur="100"/>
                                        <p:tgtEl>
                                          <p:spTgt spid="81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812"/>
                                        </p:tgtEl>
                                        <p:attrNameLst>
                                          <p:attrName>style.visibility</p:attrName>
                                        </p:attrNameLst>
                                      </p:cBhvr>
                                      <p:to>
                                        <p:strVal val="visible"/>
                                      </p:to>
                                    </p:set>
                                    <p:animEffect transition="in" filter="wipe(down)">
                                      <p:cBhvr>
                                        <p:cTn id="100" dur="100"/>
                                        <p:tgtEl>
                                          <p:spTgt spid="81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811"/>
                                        </p:tgtEl>
                                        <p:attrNameLst>
                                          <p:attrName>style.visibility</p:attrName>
                                        </p:attrNameLst>
                                      </p:cBhvr>
                                      <p:to>
                                        <p:strVal val="visible"/>
                                      </p:to>
                                    </p:set>
                                    <p:animEffect transition="in" filter="wipe(down)">
                                      <p:cBhvr>
                                        <p:cTn id="104" dur="100"/>
                                        <p:tgtEl>
                                          <p:spTgt spid="81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810"/>
                                        </p:tgtEl>
                                        <p:attrNameLst>
                                          <p:attrName>style.visibility</p:attrName>
                                        </p:attrNameLst>
                                      </p:cBhvr>
                                      <p:to>
                                        <p:strVal val="visible"/>
                                      </p:to>
                                    </p:set>
                                    <p:animEffect transition="in" filter="wipe(down)">
                                      <p:cBhvr>
                                        <p:cTn id="108" dur="100"/>
                                        <p:tgtEl>
                                          <p:spTgt spid="81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4"/>
                                        </p:tgtEl>
                                        <p:attrNameLst>
                                          <p:attrName>style.visibility</p:attrName>
                                        </p:attrNameLst>
                                      </p:cBhvr>
                                      <p:to>
                                        <p:strVal val="visible"/>
                                      </p:to>
                                    </p:set>
                                    <p:animEffect transition="in" filter="dissolve">
                                      <p:cBhvr>
                                        <p:cTn id="113" dur="500"/>
                                        <p:tgtEl>
                                          <p:spTgt spid="364"/>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369"/>
                                        </p:tgtEl>
                                        <p:attrNameLst>
                                          <p:attrName>style.visibility</p:attrName>
                                        </p:attrNameLst>
                                      </p:cBhvr>
                                      <p:to>
                                        <p:strVal val="visible"/>
                                      </p:to>
                                    </p:set>
                                    <p:animEffect transition="in" filter="dissolve">
                                      <p:cBhvr>
                                        <p:cTn id="118" dur="500"/>
                                        <p:tgtEl>
                                          <p:spTgt spid="369"/>
                                        </p:tgtEl>
                                      </p:cBhvr>
                                    </p:animEffect>
                                  </p:childTnLst>
                                </p:cTn>
                              </p:par>
                              <p:par>
                                <p:cTn id="119" presetID="22" presetClass="entr" presetSubtype="2" fill="hold" nodeType="withEffect">
                                  <p:stCondLst>
                                    <p:cond delay="0"/>
                                  </p:stCondLst>
                                  <p:childTnLst>
                                    <p:set>
                                      <p:cBhvr>
                                        <p:cTn id="120" dur="1" fill="hold">
                                          <p:stCondLst>
                                            <p:cond delay="0"/>
                                          </p:stCondLst>
                                        </p:cTn>
                                        <p:tgtEl>
                                          <p:spTgt spid="368"/>
                                        </p:tgtEl>
                                        <p:attrNameLst>
                                          <p:attrName>style.visibility</p:attrName>
                                        </p:attrNameLst>
                                      </p:cBhvr>
                                      <p:to>
                                        <p:strVal val="visible"/>
                                      </p:to>
                                    </p:set>
                                    <p:animEffect transition="in" filter="wipe(right)">
                                      <p:cBhvr>
                                        <p:cTn id="121" dur="500"/>
                                        <p:tgtEl>
                                          <p:spTgt spid="36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65"/>
                                        </p:tgtEl>
                                        <p:attrNameLst>
                                          <p:attrName>style.visibility</p:attrName>
                                        </p:attrNameLst>
                                      </p:cBhvr>
                                      <p:to>
                                        <p:strVal val="visible"/>
                                      </p:to>
                                    </p:set>
                                    <p:animEffect transition="in" filter="dissolve">
                                      <p:cBhvr>
                                        <p:cTn id="126" dur="500"/>
                                        <p:tgtEl>
                                          <p:spTgt spid="36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371"/>
                                        </p:tgtEl>
                                        <p:attrNameLst>
                                          <p:attrName>style.visibility</p:attrName>
                                        </p:attrNameLst>
                                      </p:cBhvr>
                                      <p:to>
                                        <p:strVal val="visible"/>
                                      </p:to>
                                    </p:set>
                                    <p:animEffect transition="in" filter="dissolve">
                                      <p:cBhvr>
                                        <p:cTn id="131" dur="500"/>
                                        <p:tgtEl>
                                          <p:spTgt spid="371"/>
                                        </p:tgtEl>
                                      </p:cBhvr>
                                    </p:animEffect>
                                  </p:childTnLst>
                                </p:cTn>
                              </p:par>
                              <p:par>
                                <p:cTn id="132" presetID="22" presetClass="entr" presetSubtype="2" fill="hold" nodeType="withEffect">
                                  <p:stCondLst>
                                    <p:cond delay="0"/>
                                  </p:stCondLst>
                                  <p:childTnLst>
                                    <p:set>
                                      <p:cBhvr>
                                        <p:cTn id="133" dur="1" fill="hold">
                                          <p:stCondLst>
                                            <p:cond delay="0"/>
                                          </p:stCondLst>
                                        </p:cTn>
                                        <p:tgtEl>
                                          <p:spTgt spid="370"/>
                                        </p:tgtEl>
                                        <p:attrNameLst>
                                          <p:attrName>style.visibility</p:attrName>
                                        </p:attrNameLst>
                                      </p:cBhvr>
                                      <p:to>
                                        <p:strVal val="visible"/>
                                      </p:to>
                                    </p:set>
                                    <p:animEffect transition="in" filter="wipe(right)">
                                      <p:cBhvr>
                                        <p:cTn id="13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5" grpId="0"/>
      <p:bldP spid="369" grpId="0"/>
      <p:bldP spid="371" grpId="0"/>
      <p:bldP spid="377" grpId="0"/>
      <p:bldP spid="3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BB0E22B-500B-C28C-0E98-075DB49BA011}"/>
                  </a:ext>
                </a:extLst>
              </p:cNvPr>
              <p:cNvSpPr>
                <a:spLocks noGrp="1"/>
              </p:cNvSpPr>
              <p:nvPr>
                <p:ph type="body" sz="quarter" idx="13"/>
              </p:nvPr>
            </p:nvSpPr>
            <p:spPr>
              <a:xfrm>
                <a:off x="358776" y="1239837"/>
                <a:ext cx="7597600" cy="1699963"/>
              </a:xfrm>
            </p:spPr>
            <p:txBody>
              <a:bodyPr/>
              <a:lstStyle/>
              <a:p>
                <a:r>
                  <a:rPr lang="de-DE" b="1" dirty="0">
                    <a:solidFill>
                      <a:schemeClr val="accent1"/>
                    </a:solidFill>
                  </a:rPr>
                  <a:t>Satz (Momente </a:t>
                </a:r>
                <a:r>
                  <a:rPr lang="de-DE" b="1" dirty="0" err="1">
                    <a:solidFill>
                      <a:schemeClr val="accent1"/>
                    </a:solidFill>
                  </a:rPr>
                  <a:t>poissonverteilter</a:t>
                </a:r>
                <a:r>
                  <a:rPr lang="de-DE" b="1" dirty="0">
                    <a:solidFill>
                      <a:schemeClr val="accent1"/>
                    </a:solidFill>
                  </a:rPr>
                  <a:t>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a:t>
                </a:r>
                <a:r>
                  <a:rPr lang="de-DE" dirty="0" err="1"/>
                  <a:t>poissonverteilte</a:t>
                </a:r>
                <a:r>
                  <a:rPr lang="de-DE" dirty="0"/>
                  <a:t> Zufallsvariable mit dem Parameter </a:t>
                </a:r>
                <a14:m>
                  <m:oMath xmlns:m="http://schemas.openxmlformats.org/officeDocument/2006/math">
                    <m:r>
                      <a:rPr lang="en-US" b="0" i="1" smtClean="0">
                        <a:latin typeface="Cambria Math" panose="02040503050406030204" pitchFamily="18" charset="0"/>
                      </a:rPr>
                      <m:t>𝜆</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en-US" b="0" i="1" smtClean="0">
                          <a:latin typeface="Cambria Math" panose="02040503050406030204" pitchFamily="18" charset="0"/>
                        </a:rPr>
                        <m:t>𝜆</m:t>
                      </m:r>
                    </m:oMath>
                  </m:oMathPara>
                </a14:m>
                <a:endParaRPr lang="en-US" b="0" i="1" dirty="0">
                  <a:latin typeface="Cambria Math" panose="02040503050406030204" pitchFamily="18" charset="0"/>
                </a:endParaRPr>
              </a:p>
              <a:p>
                <a:r>
                  <a:rPr lang="de-DE" b="1" dirty="0"/>
                  <a:t>Beweis</a:t>
                </a:r>
                <a:r>
                  <a:rPr lang="de-DE" dirty="0"/>
                  <a:t>: Da </a:t>
                </a:r>
                <a14:m>
                  <m:oMath xmlns:m="http://schemas.openxmlformats.org/officeDocument/2006/math">
                    <m:r>
                      <a:rPr lang="en-US" b="0" i="1" smtClean="0">
                        <a:latin typeface="Cambria Math" panose="02040503050406030204" pitchFamily="18" charset="0"/>
                      </a:rPr>
                      <m:t>𝑋</m:t>
                    </m:r>
                  </m:oMath>
                </a14:m>
                <a:r>
                  <a:rPr lang="de-DE" dirty="0"/>
                  <a:t> der Grenzwert einer binomialverteilten Zufallsvariablen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e>
                    </m:d>
                  </m:oMath>
                </a14:m>
                <a:r>
                  <a:rPr lang="de-DE" dirty="0"/>
                  <a:t> mit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de-DE" dirty="0"/>
                  <a:t> und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𝜆</m:t>
                    </m:r>
                  </m:oMath>
                </a14:m>
                <a:r>
                  <a:rPr lang="de-DE" dirty="0"/>
                  <a:t> ist, können wir einfach die Grenzwerte von </a:t>
                </a:r>
                <a14:m>
                  <m:oMath xmlns:m="http://schemas.openxmlformats.org/officeDocument/2006/math">
                    <m:sSub>
                      <m:sSubPr>
                        <m:ctrlPr>
                          <a:rPr lang="en-US" b="0" i="1" dirty="0" smtClean="0">
                            <a:latin typeface="Cambria Math" panose="02040503050406030204" pitchFamily="18" charset="0"/>
                          </a:rPr>
                        </m:ctrlPr>
                      </m:sSubPr>
                      <m:e>
                        <m:r>
                          <a:rPr lang="de-DE" i="1" dirty="0" smtClean="0">
                            <a:latin typeface="Cambria Math" panose="02040503050406030204" pitchFamily="18" charset="0"/>
                          </a:rPr>
                          <m:t>𝑌</m:t>
                        </m:r>
                      </m:e>
                      <m:sub>
                        <m:r>
                          <a:rPr lang="en-US" b="0" i="1" dirty="0" smtClean="0">
                            <a:latin typeface="Cambria Math" panose="02040503050406030204" pitchFamily="18" charset="0"/>
                          </a:rPr>
                          <m:t>∞</m:t>
                        </m:r>
                      </m:sub>
                    </m:sSub>
                  </m:oMath>
                </a14:m>
                <a:r>
                  <a:rPr lang="de-DE" dirty="0"/>
                  <a:t> betrachten. </a:t>
                </a:r>
              </a:p>
              <a:p>
                <a:endParaRPr lang="de-DE" dirty="0"/>
              </a:p>
            </p:txBody>
          </p:sp>
        </mc:Choice>
        <mc:Fallback xmlns="">
          <p:sp>
            <p:nvSpPr>
              <p:cNvPr id="2" name="Text Placeholder 1">
                <a:extLst>
                  <a:ext uri="{FF2B5EF4-FFF2-40B4-BE49-F238E27FC236}">
                    <a16:creationId xmlns:a16="http://schemas.microsoft.com/office/drawing/2014/main" id="{8BB0E22B-500B-C28C-0E98-075DB49BA011}"/>
                  </a:ext>
                </a:extLst>
              </p:cNvPr>
              <p:cNvSpPr>
                <a:spLocks noGrp="1" noRot="1" noChangeAspect="1" noMove="1" noResize="1" noEditPoints="1" noAdjustHandles="1" noChangeArrowheads="1" noChangeShapeType="1" noTextEdit="1"/>
              </p:cNvSpPr>
              <p:nvPr>
                <p:ph type="body" sz="quarter" idx="13"/>
              </p:nvPr>
            </p:nvSpPr>
            <p:spPr>
              <a:xfrm>
                <a:off x="358776" y="1239837"/>
                <a:ext cx="7597600" cy="1699963"/>
              </a:xfrm>
              <a:blipFill>
                <a:blip r:embed="rId2"/>
                <a:stretch>
                  <a:fillRect t="-7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C9DCA8B-6F09-7602-B000-2223587B8D00}"/>
              </a:ext>
            </a:extLst>
          </p:cNvPr>
          <p:cNvSpPr>
            <a:spLocks noGrp="1"/>
          </p:cNvSpPr>
          <p:nvPr>
            <p:ph type="title"/>
          </p:nvPr>
        </p:nvSpPr>
        <p:spPr/>
        <p:txBody>
          <a:bodyPr/>
          <a:lstStyle/>
          <a:p>
            <a:r>
              <a:rPr lang="de-DE" dirty="0"/>
              <a:t>Momente der </a:t>
            </a:r>
            <a:r>
              <a:rPr lang="de-DE" dirty="0" err="1"/>
              <a:t>Poissonverteilung</a:t>
            </a:r>
            <a:endParaRPr lang="de-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04B998-8764-5CB3-196A-C627FE838754}"/>
                  </a:ext>
                </a:extLst>
              </p:cNvPr>
              <p:cNvSpPr txBox="1"/>
              <p:nvPr/>
            </p:nvSpPr>
            <p:spPr bwMode="gray">
              <a:xfrm>
                <a:off x="1455642" y="2787774"/>
                <a:ext cx="4683318"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4" name="TextBox 3">
                <a:extLst>
                  <a:ext uri="{FF2B5EF4-FFF2-40B4-BE49-F238E27FC236}">
                    <a16:creationId xmlns:a16="http://schemas.microsoft.com/office/drawing/2014/main" id="{3604B998-8764-5CB3-196A-C627FE838754}"/>
                  </a:ext>
                </a:extLst>
              </p:cNvPr>
              <p:cNvSpPr txBox="1">
                <a:spLocks noRot="1" noChangeAspect="1" noMove="1" noResize="1" noEditPoints="1" noAdjustHandles="1" noChangeArrowheads="1" noChangeShapeType="1" noTextEdit="1"/>
              </p:cNvSpPr>
              <p:nvPr/>
            </p:nvSpPr>
            <p:spPr bwMode="gray">
              <a:xfrm>
                <a:off x="1455642" y="2787774"/>
                <a:ext cx="4683318" cy="3727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2EEBA6-E27A-8BC4-DF2E-2B18CC7ECB66}"/>
                  </a:ext>
                </a:extLst>
              </p:cNvPr>
              <p:cNvSpPr txBox="1"/>
              <p:nvPr/>
            </p:nvSpPr>
            <p:spPr bwMode="gray">
              <a:xfrm>
                <a:off x="1043608" y="3381886"/>
                <a:ext cx="5780185" cy="38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oMath>
                  </m:oMathPara>
                </a14:m>
                <a:endParaRPr lang="de-DE" sz="1400" dirty="0"/>
              </a:p>
            </p:txBody>
          </p:sp>
        </mc:Choice>
        <mc:Fallback xmlns="">
          <p:sp>
            <p:nvSpPr>
              <p:cNvPr id="7" name="TextBox 6">
                <a:extLst>
                  <a:ext uri="{FF2B5EF4-FFF2-40B4-BE49-F238E27FC236}">
                    <a16:creationId xmlns:a16="http://schemas.microsoft.com/office/drawing/2014/main" id="{9A2EEBA6-E27A-8BC4-DF2E-2B18CC7ECB66}"/>
                  </a:ext>
                </a:extLst>
              </p:cNvPr>
              <p:cNvSpPr txBox="1">
                <a:spLocks noRot="1" noChangeAspect="1" noMove="1" noResize="1" noEditPoints="1" noAdjustHandles="1" noChangeArrowheads="1" noChangeShapeType="1" noTextEdit="1"/>
              </p:cNvSpPr>
              <p:nvPr/>
            </p:nvSpPr>
            <p:spPr bwMode="gray">
              <a:xfrm>
                <a:off x="1043608" y="3381886"/>
                <a:ext cx="5780185" cy="38818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76D62B-DF56-C225-653C-A21E37B59FFB}"/>
                  </a:ext>
                </a:extLst>
              </p:cNvPr>
              <p:cNvSpPr txBox="1"/>
              <p:nvPr/>
            </p:nvSpPr>
            <p:spPr bwMode="gray">
              <a:xfrm>
                <a:off x="1691680" y="3758931"/>
                <a:ext cx="6264696"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oMath>
                  </m:oMathPara>
                </a14:m>
                <a:endParaRPr lang="de-DE" sz="1400" dirty="0"/>
              </a:p>
            </p:txBody>
          </p:sp>
        </mc:Choice>
        <mc:Fallback xmlns="">
          <p:sp>
            <p:nvSpPr>
              <p:cNvPr id="9" name="TextBox 8">
                <a:extLst>
                  <a:ext uri="{FF2B5EF4-FFF2-40B4-BE49-F238E27FC236}">
                    <a16:creationId xmlns:a16="http://schemas.microsoft.com/office/drawing/2014/main" id="{F276D62B-DF56-C225-653C-A21E37B59FFB}"/>
                  </a:ext>
                </a:extLst>
              </p:cNvPr>
              <p:cNvSpPr txBox="1">
                <a:spLocks noRot="1" noChangeAspect="1" noMove="1" noResize="1" noEditPoints="1" noAdjustHandles="1" noChangeArrowheads="1" noChangeShapeType="1" noTextEdit="1"/>
              </p:cNvSpPr>
              <p:nvPr/>
            </p:nvSpPr>
            <p:spPr bwMode="gray">
              <a:xfrm>
                <a:off x="1691680" y="3758931"/>
                <a:ext cx="6264696" cy="372794"/>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578F28-137E-DDFC-AD55-CAD92C48CF31}"/>
                  </a:ext>
                </a:extLst>
              </p:cNvPr>
              <p:cNvSpPr txBox="1"/>
              <p:nvPr/>
            </p:nvSpPr>
            <p:spPr bwMode="gray">
              <a:xfrm>
                <a:off x="1822849" y="4135976"/>
                <a:ext cx="4686300" cy="500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func>
                    </m:oMath>
                  </m:oMathPara>
                </a14:m>
                <a:endParaRPr lang="de-DE" sz="1400" dirty="0"/>
              </a:p>
            </p:txBody>
          </p:sp>
        </mc:Choice>
        <mc:Fallback xmlns="">
          <p:sp>
            <p:nvSpPr>
              <p:cNvPr id="10" name="TextBox 9">
                <a:extLst>
                  <a:ext uri="{FF2B5EF4-FFF2-40B4-BE49-F238E27FC236}">
                    <a16:creationId xmlns:a16="http://schemas.microsoft.com/office/drawing/2014/main" id="{54578F28-137E-DDFC-AD55-CAD92C48CF31}"/>
                  </a:ext>
                </a:extLst>
              </p:cNvPr>
              <p:cNvSpPr txBox="1">
                <a:spLocks noRot="1" noChangeAspect="1" noMove="1" noResize="1" noEditPoints="1" noAdjustHandles="1" noChangeArrowheads="1" noChangeShapeType="1" noTextEdit="1"/>
              </p:cNvSpPr>
              <p:nvPr/>
            </p:nvSpPr>
            <p:spPr bwMode="gray">
              <a:xfrm>
                <a:off x="1822849" y="4135976"/>
                <a:ext cx="4686300" cy="500009"/>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3FE80F-25C3-7BAE-9970-F81ADB5AFFAF}"/>
                  </a:ext>
                </a:extLst>
              </p:cNvPr>
              <p:cNvSpPr txBox="1"/>
              <p:nvPr/>
            </p:nvSpPr>
            <p:spPr bwMode="gray">
              <a:xfrm>
                <a:off x="2130895" y="4640237"/>
                <a:ext cx="28861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11" name="TextBox 10">
                <a:extLst>
                  <a:ext uri="{FF2B5EF4-FFF2-40B4-BE49-F238E27FC236}">
                    <a16:creationId xmlns:a16="http://schemas.microsoft.com/office/drawing/2014/main" id="{DC3FE80F-25C3-7BAE-9970-F81ADB5AFFAF}"/>
                  </a:ext>
                </a:extLst>
              </p:cNvPr>
              <p:cNvSpPr txBox="1">
                <a:spLocks noRot="1" noChangeAspect="1" noMove="1" noResize="1" noEditPoints="1" noAdjustHandles="1" noChangeArrowheads="1" noChangeShapeType="1" noTextEdit="1"/>
              </p:cNvSpPr>
              <p:nvPr/>
            </p:nvSpPr>
            <p:spPr bwMode="gray">
              <a:xfrm>
                <a:off x="2130895" y="4640237"/>
                <a:ext cx="2886100" cy="307777"/>
              </a:xfrm>
              <a:prstGeom prst="rect">
                <a:avLst/>
              </a:prstGeom>
              <a:blipFill>
                <a:blip r:embed="rId7"/>
                <a:stretch>
                  <a:fillRect/>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CA757CF4-6695-5575-95B8-3FEBE3600BA3}"/>
              </a:ext>
            </a:extLst>
          </p:cNvPr>
          <p:cNvCxnSpPr>
            <a:cxnSpLocks/>
          </p:cNvCxnSpPr>
          <p:nvPr/>
        </p:nvCxnSpPr>
        <p:spPr bwMode="gray">
          <a:xfrm flipH="1">
            <a:off x="6300191" y="3579862"/>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31EDDD-DD60-3767-BCAB-B1F6F634DC38}"/>
                  </a:ext>
                </a:extLst>
              </p:cNvPr>
              <p:cNvSpPr txBox="1"/>
              <p:nvPr/>
            </p:nvSpPr>
            <p:spPr bwMode="gray">
              <a:xfrm>
                <a:off x="6948264" y="3363838"/>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𝜆</m:t>
                        </m:r>
                      </m:num>
                      <m:den>
                        <m:r>
                          <a:rPr lang="en-US" sz="1050" b="0" i="1" dirty="0" smtClean="0">
                            <a:solidFill>
                              <a:srgbClr val="C00000"/>
                            </a:solidFill>
                            <a:latin typeface="Cambria Math" panose="02040503050406030204" pitchFamily="18" charset="0"/>
                          </a:rPr>
                          <m:t>𝑛</m:t>
                        </m:r>
                      </m:den>
                    </m:f>
                  </m:oMath>
                </a14:m>
                <a:r>
                  <a:rPr lang="de-DE" sz="1050" dirty="0">
                    <a:solidFill>
                      <a:srgbClr val="C00000"/>
                    </a:solidFill>
                  </a:rPr>
                  <a:t>, da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4C31EDDD-DD60-3767-BCAB-B1F6F634DC38}"/>
                  </a:ext>
                </a:extLst>
              </p:cNvPr>
              <p:cNvSpPr txBox="1">
                <a:spLocks noRot="1" noChangeAspect="1" noMove="1" noResize="1" noEditPoints="1" noAdjustHandles="1" noChangeArrowheads="1" noChangeShapeType="1" noTextEdit="1"/>
              </p:cNvSpPr>
              <p:nvPr/>
            </p:nvSpPr>
            <p:spPr bwMode="gray">
              <a:xfrm>
                <a:off x="6948264" y="3363838"/>
                <a:ext cx="1296144" cy="334270"/>
              </a:xfrm>
              <a:prstGeom prst="rect">
                <a:avLst/>
              </a:prstGeom>
              <a:blipFill>
                <a:blip r:embed="rId8"/>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B3ADB2B0-F579-D76A-2C64-9A3ED5D3A5DF}"/>
              </a:ext>
            </a:extLst>
          </p:cNvPr>
          <p:cNvSpPr/>
          <p:nvPr/>
        </p:nvSpPr>
        <p:spPr bwMode="gray">
          <a:xfrm>
            <a:off x="5076056" y="3747917"/>
            <a:ext cx="1152128" cy="3727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E12A78D7-D46E-0184-7367-968E50E9B028}"/>
              </a:ext>
            </a:extLst>
          </p:cNvPr>
          <p:cNvCxnSpPr>
            <a:cxnSpLocks/>
          </p:cNvCxnSpPr>
          <p:nvPr/>
        </p:nvCxnSpPr>
        <p:spPr bwMode="gray">
          <a:xfrm flipH="1" flipV="1">
            <a:off x="5073364" y="4691234"/>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CDC3E4-953D-37AE-A6D1-854B73B23BA0}"/>
                  </a:ext>
                </a:extLst>
              </p:cNvPr>
              <p:cNvSpPr txBox="1"/>
              <p:nvPr/>
            </p:nvSpPr>
            <p:spPr bwMode="gray">
              <a:xfrm>
                <a:off x="5618422" y="4654994"/>
                <a:ext cx="204992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Konvergiert gegen 0 für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C9CDC3E4-953D-37AE-A6D1-854B73B23BA0}"/>
                  </a:ext>
                </a:extLst>
              </p:cNvPr>
              <p:cNvSpPr txBox="1">
                <a:spLocks noRot="1" noChangeAspect="1" noMove="1" noResize="1" noEditPoints="1" noAdjustHandles="1" noChangeArrowheads="1" noChangeShapeType="1" noTextEdit="1"/>
              </p:cNvSpPr>
              <p:nvPr/>
            </p:nvSpPr>
            <p:spPr bwMode="gray">
              <a:xfrm>
                <a:off x="5618422" y="4654994"/>
                <a:ext cx="2049922" cy="334270"/>
              </a:xfrm>
              <a:prstGeom prst="rect">
                <a:avLst/>
              </a:prstGeom>
              <a:blipFill>
                <a:blip r:embed="rId9"/>
                <a:stretch>
                  <a:fillRect b="-3704"/>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EA2F4786-12A4-0431-125C-7609E4E544CC}"/>
              </a:ext>
            </a:extLst>
          </p:cNvPr>
          <p:cNvSpPr/>
          <p:nvPr/>
        </p:nvSpPr>
        <p:spPr bwMode="gray">
          <a:xfrm>
            <a:off x="4782244" y="4143838"/>
            <a:ext cx="234751" cy="56466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780100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7" grpId="1"/>
      <p:bldP spid="9" grpId="0"/>
      <p:bldP spid="10" grpId="0"/>
      <p:bldP spid="11" grpId="0"/>
      <p:bldP spid="13" grpId="0"/>
      <p:bldP spid="14" grpId="0" animBg="1"/>
      <p:bldP spid="16"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24A30890-AC8C-8C65-7256-2D693353C417}"/>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In einem Handballspiel werden durchschnittlich </a:t>
                </a:r>
                <a14:m>
                  <m:oMath xmlns:m="http://schemas.openxmlformats.org/officeDocument/2006/math">
                    <m:r>
                      <a:rPr lang="de-DE" b="0" i="1" smtClean="0">
                        <a:latin typeface="Cambria Math" panose="02040503050406030204" pitchFamily="18" charset="0"/>
                      </a:rPr>
                      <m:t>60</m:t>
                    </m:r>
                  </m:oMath>
                </a14:m>
                <a:r>
                  <a:rPr lang="de-DE" dirty="0"/>
                  <a:t> Punkte erzielt. Wie wahrscheinlich ist es, dass in einem Spiel </a:t>
                </a:r>
                <a14:m>
                  <m:oMath xmlns:m="http://schemas.openxmlformats.org/officeDocument/2006/math">
                    <m:r>
                      <a:rPr lang="de-DE" i="1" dirty="0" smtClean="0">
                        <a:latin typeface="Cambria Math" panose="02040503050406030204" pitchFamily="18" charset="0"/>
                      </a:rPr>
                      <m:t>80</m:t>
                    </m:r>
                  </m:oMath>
                </a14:m>
                <a:r>
                  <a:rPr lang="de-DE" dirty="0"/>
                  <a:t> Punkte vergeben werden?</a:t>
                </a:r>
              </a:p>
              <a:p>
                <a:r>
                  <a:rPr lang="de-DE" b="1" dirty="0"/>
                  <a:t>Lösung</a:t>
                </a:r>
                <a:r>
                  <a:rPr lang="de-DE" dirty="0"/>
                  <a:t>: Wir nehmen eine </a:t>
                </a:r>
                <a:r>
                  <a:rPr lang="de-DE" dirty="0" err="1"/>
                  <a:t>Poissonverteilung</a:t>
                </a:r>
                <a:r>
                  <a:rPr lang="de-DE" dirty="0"/>
                  <a:t> </a:t>
                </a:r>
                <a14:m>
                  <m:oMath xmlns:m="http://schemas.openxmlformats.org/officeDocument/2006/math">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60</m:t>
                        </m:r>
                      </m:e>
                    </m:d>
                  </m:oMath>
                </a14:m>
                <a:r>
                  <a:rPr lang="de-DE" dirty="0"/>
                  <a:t> und erhalten </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ois</m:t>
                      </m:r>
                      <m:d>
                        <m:dPr>
                          <m:ctrlPr>
                            <a:rPr lang="en-US" b="0" i="1" smtClean="0">
                              <a:latin typeface="Cambria Math" panose="02040503050406030204" pitchFamily="18" charset="0"/>
                            </a:rPr>
                          </m:ctrlPr>
                        </m:dPr>
                        <m:e>
                          <m:r>
                            <a:rPr lang="en-US" b="0" i="1" smtClean="0">
                              <a:latin typeface="Cambria Math" panose="02040503050406030204" pitchFamily="18" charset="0"/>
                            </a:rPr>
                            <m:t>80;60</m:t>
                          </m:r>
                        </m:e>
                      </m:d>
                      <m:r>
                        <a:rPr lang="de-DE" i="1">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de-DE" b="0" i="1" smtClean="0">
                                  <a:latin typeface="Cambria Math" panose="02040503050406030204" pitchFamily="18" charset="0"/>
                                </a:rPr>
                                <m:t>60</m:t>
                              </m:r>
                            </m:e>
                            <m:sup>
                              <m:r>
                                <a:rPr lang="de-DE" b="0" i="1" smtClean="0">
                                  <a:latin typeface="Cambria Math" panose="02040503050406030204" pitchFamily="18" charset="0"/>
                                </a:rPr>
                                <m:t>80</m:t>
                              </m:r>
                            </m:sup>
                          </m:sSup>
                        </m:num>
                        <m:den>
                          <m:r>
                            <a:rPr lang="de-DE" b="0" i="1" smtClean="0">
                              <a:latin typeface="Cambria Math" panose="02040503050406030204" pitchFamily="18" charset="0"/>
                            </a:rPr>
                            <m:t>80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de-DE" b="0" i="1" smtClean="0">
                                  <a:latin typeface="Cambria Math" panose="02040503050406030204" pitchFamily="18" charset="0"/>
                                </a:rPr>
                                <m:t>60</m:t>
                              </m:r>
                            </m:e>
                          </m:d>
                        </m:e>
                      </m:func>
                      <m:r>
                        <a:rPr lang="de-DE" b="0" i="1" smtClean="0">
                          <a:latin typeface="Cambria Math" panose="02040503050406030204" pitchFamily="18" charset="0"/>
                        </a:rPr>
                        <m:t>≈0.22 %</m:t>
                      </m:r>
                      <m:r>
                        <a:rPr lang="de-DE" i="1">
                          <a:latin typeface="Cambria Math" panose="02040503050406030204" pitchFamily="18" charset="0"/>
                        </a:rPr>
                        <m:t>.</m:t>
                      </m:r>
                    </m:oMath>
                  </m:oMathPara>
                </a14:m>
                <a:endParaRPr lang="de-DE" b="1" dirty="0"/>
              </a:p>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Auf dem Autobahnabschnitt der A24 zwischen Fehrbellin und Neuruppin beträgt die durchschnittliche Anzahl an wöchentlichen Unfällen 3. Wie groß ist die Wahrscheinlichkeit, dass es diese Woche mindestens einen Unfall gibt?</a:t>
                </a:r>
              </a:p>
              <a:p>
                <a:r>
                  <a:rPr lang="de-DE" b="1" dirty="0"/>
                  <a:t>Lösung</a:t>
                </a:r>
                <a:r>
                  <a:rPr lang="de-DE" dirty="0"/>
                  <a:t>: Wir modellieren die Anzahl </a:t>
                </a:r>
                <a14:m>
                  <m:oMath xmlns:m="http://schemas.openxmlformats.org/officeDocument/2006/math">
                    <m:r>
                      <a:rPr lang="en-US" b="0" i="1" smtClean="0">
                        <a:latin typeface="Cambria Math" panose="02040503050406030204" pitchFamily="18" charset="0"/>
                      </a:rPr>
                      <m:t>𝑋</m:t>
                    </m:r>
                  </m:oMath>
                </a14:m>
                <a:r>
                  <a:rPr lang="de-DE" dirty="0"/>
                  <a:t> wöchentlicher Unfälle als Poissonverteilung, d.h.,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oMath>
                </a14:m>
                <a:r>
                  <a:rPr lang="de-DE" dirty="0"/>
                  <a:t>. Dann gilt</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≥1</m:t>
                          </m:r>
                        </m:e>
                      </m:d>
                      <m:r>
                        <a:rPr lang="de-DE"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=0</m:t>
                          </m:r>
                        </m:e>
                      </m:d>
                      <m:r>
                        <a:rPr lang="en-US" i="1">
                          <a:latin typeface="Cambria Math" panose="02040503050406030204" pitchFamily="18" charset="0"/>
                        </a:rPr>
                        <m:t>=1−</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en-US" i="1">
                                  <a:latin typeface="Cambria Math" panose="02040503050406030204" pitchFamily="18" charset="0"/>
                                </a:rPr>
                                <m:t>3</m:t>
                              </m:r>
                            </m:e>
                            <m:sup>
                              <m:r>
                                <a:rPr lang="en-US" i="1">
                                  <a:latin typeface="Cambria Math" panose="02040503050406030204" pitchFamily="18" charset="0"/>
                                </a:rPr>
                                <m:t>0</m:t>
                              </m:r>
                            </m:sup>
                          </m:sSup>
                        </m:num>
                        <m:den>
                          <m:r>
                            <a:rPr lang="en-US" i="1">
                              <a:latin typeface="Cambria Math" panose="02040503050406030204" pitchFamily="18" charset="0"/>
                            </a:rPr>
                            <m:t>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en-US" i="1">
                                  <a:latin typeface="Cambria Math" panose="02040503050406030204" pitchFamily="18" charset="0"/>
                                </a:rPr>
                                <m:t>3</m:t>
                              </m:r>
                            </m:e>
                          </m:d>
                        </m:e>
                      </m:func>
                      <m:r>
                        <a:rPr lang="de-DE" i="1">
                          <a:latin typeface="Cambria Math" panose="02040503050406030204" pitchFamily="18" charset="0"/>
                        </a:rPr>
                        <m:t>≈</m:t>
                      </m:r>
                      <m:r>
                        <a:rPr lang="en-US" i="1">
                          <a:latin typeface="Cambria Math" panose="02040503050406030204" pitchFamily="18" charset="0"/>
                        </a:rPr>
                        <m:t>95.02</m:t>
                      </m:r>
                      <m:r>
                        <a:rPr lang="de-DE" i="1">
                          <a:latin typeface="Cambria Math" panose="02040503050406030204" pitchFamily="18" charset="0"/>
                        </a:rPr>
                        <m:t>%</m:t>
                      </m:r>
                    </m:oMath>
                  </m:oMathPara>
                </a14:m>
                <a:endParaRPr lang="de-DE" dirty="0"/>
              </a:p>
            </p:txBody>
          </p:sp>
        </mc:Choice>
        <mc:Fallback>
          <p:sp>
            <p:nvSpPr>
              <p:cNvPr id="2" name="Text Placeholder 1">
                <a:extLst>
                  <a:ext uri="{FF2B5EF4-FFF2-40B4-BE49-F238E27FC236}">
                    <a16:creationId xmlns:a16="http://schemas.microsoft.com/office/drawing/2014/main" id="{24A30890-AC8C-8C65-7256-2D693353C41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957054C-3FF1-9507-83E3-68542A6167D4}"/>
              </a:ext>
            </a:extLst>
          </p:cNvPr>
          <p:cNvSpPr>
            <a:spLocks noGrp="1"/>
          </p:cNvSpPr>
          <p:nvPr>
            <p:ph type="title"/>
          </p:nvPr>
        </p:nvSpPr>
        <p:spPr/>
        <p:txBody>
          <a:bodyPr/>
          <a:lstStyle/>
          <a:p>
            <a:r>
              <a:rPr lang="de-DE" dirty="0"/>
              <a:t>Beispiel </a:t>
            </a:r>
            <a:r>
              <a:rPr lang="de-DE" dirty="0" err="1"/>
              <a:t>Poissonverteilung</a:t>
            </a:r>
            <a:endParaRPr lang="de-DE" dirty="0"/>
          </a:p>
        </p:txBody>
      </p:sp>
      <p:pic>
        <p:nvPicPr>
          <p:cNvPr id="4098" name="Picture 2">
            <a:extLst>
              <a:ext uri="{FF2B5EF4-FFF2-40B4-BE49-F238E27FC236}">
                <a16:creationId xmlns:a16="http://schemas.microsoft.com/office/drawing/2014/main" id="{E823E266-4B1F-E243-AD3C-B22BF52BC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618" y="1255096"/>
            <a:ext cx="1537605" cy="864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orbei: Das Tempolimit auf Autobahn 24 zwischen Neuruppin und Dreieck Havelland, hier ein Foto von 2019, ist Geschichte.">
            <a:extLst>
              <a:ext uri="{FF2B5EF4-FFF2-40B4-BE49-F238E27FC236}">
                <a16:creationId xmlns:a16="http://schemas.microsoft.com/office/drawing/2014/main" id="{DD5AD73B-9BF3-18A5-69DE-F79F0F7CA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752" y="2715766"/>
            <a:ext cx="1647335" cy="9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2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dissolve">
                                      <p:cBhvr>
                                        <p:cTn id="26" dur="500"/>
                                        <p:tgtEl>
                                          <p:spTgt spid="410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127ACB-BFCD-2676-EFB5-128B8AE365BB}"/>
                  </a:ext>
                </a:extLst>
              </p:cNvPr>
              <p:cNvSpPr>
                <a:spLocks noGrp="1"/>
              </p:cNvSpPr>
              <p:nvPr>
                <p:ph type="body" sz="quarter" idx="13"/>
              </p:nvPr>
            </p:nvSpPr>
            <p:spPr>
              <a:xfrm>
                <a:off x="358776" y="1239837"/>
                <a:ext cx="7093544" cy="1658611"/>
              </a:xfrm>
            </p:spPr>
            <p:txBody>
              <a:bodyPr/>
              <a:lstStyle/>
              <a:p>
                <a:r>
                  <a:rPr lang="de-DE" b="1" dirty="0">
                    <a:solidFill>
                      <a:schemeClr val="accent1"/>
                    </a:solidFill>
                  </a:rPr>
                  <a:t>Satz (Summe von </a:t>
                </a:r>
                <a:r>
                  <a:rPr lang="de-DE" b="1" dirty="0" err="1">
                    <a:solidFill>
                      <a:schemeClr val="accent1"/>
                    </a:solidFill>
                  </a:rPr>
                  <a:t>poissonverteilten</a:t>
                </a:r>
                <a:r>
                  <a:rPr lang="de-DE" b="1" dirty="0">
                    <a:solidFill>
                      <a:schemeClr val="accent1"/>
                    </a:solidFill>
                  </a:rPr>
                  <a:t>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d>
                  </m:oMath>
                </a14:m>
                <a:r>
                  <a:rPr lang="de-DE" dirty="0"/>
                  <a:t> und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a14:m>
                <a:r>
                  <a:rPr lang="de-DE" dirty="0"/>
                  <a:t> zwei unabhängige </a:t>
                </a:r>
                <a:r>
                  <a:rPr lang="de-DE" dirty="0" err="1"/>
                  <a:t>poissonverteilte</a:t>
                </a:r>
                <a:r>
                  <a:rPr lang="de-DE" dirty="0"/>
                  <a:t>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m:oMathPara>
                </a14:m>
                <a:endParaRPr lang="de-DE" dirty="0"/>
              </a:p>
              <a:p>
                <a:r>
                  <a:rPr lang="de-DE" sz="1200" b="1" dirty="0"/>
                  <a:t>Beweis</a:t>
                </a:r>
                <a:r>
                  <a:rPr lang="de-DE" sz="1200" dirty="0"/>
                  <a:t>: Anwendung des binomischen Satzes </a:t>
                </a:r>
              </a:p>
              <a:p>
                <a:pPr marL="0" indent="0">
                  <a:buNone/>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𝑏</m:t>
                              </m:r>
                            </m:e>
                          </m:d>
                        </m:e>
                        <m:sup>
                          <m:r>
                            <a:rPr lang="en-US" sz="1200" b="0" i="1" smtClean="0">
                              <a:latin typeface="Cambria Math" panose="02040503050406030204" pitchFamily="18" charset="0"/>
                            </a:rPr>
                            <m:t>𝑘</m:t>
                          </m:r>
                        </m:sup>
                      </m:sSup>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𝑘</m:t>
                                    </m:r>
                                  </m:e>
                                </m:mr>
                                <m:mr>
                                  <m:e>
                                    <m:r>
                                      <a:rPr lang="en-US" sz="1200" b="0" i="1" smtClean="0">
                                        <a:latin typeface="Cambria Math" panose="02040503050406030204" pitchFamily="18" charset="0"/>
                                      </a:rPr>
                                      <m:t>𝑖</m:t>
                                    </m:r>
                                  </m:e>
                                </m:mr>
                              </m:m>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𝑎</m:t>
                              </m:r>
                            </m:e>
                            <m:sup>
                              <m:r>
                                <a:rPr lang="en-US" sz="1200" b="0" i="1" smtClean="0">
                                  <a:latin typeface="Cambria Math" panose="02040503050406030204" pitchFamily="18" charset="0"/>
                                </a:rPr>
                                <m:t>𝑖</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𝑏</m:t>
                              </m:r>
                            </m:e>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p>
                        </m:e>
                      </m:nary>
                    </m:oMath>
                  </m:oMathPara>
                </a14:m>
                <a:endParaRPr lang="de-DE" sz="1200" dirty="0"/>
              </a:p>
            </p:txBody>
          </p:sp>
        </mc:Choice>
        <mc:Fallback xmlns="">
          <p:sp>
            <p:nvSpPr>
              <p:cNvPr id="2" name="Text Placeholder 1">
                <a:extLst>
                  <a:ext uri="{FF2B5EF4-FFF2-40B4-BE49-F238E27FC236}">
                    <a16:creationId xmlns:a16="http://schemas.microsoft.com/office/drawing/2014/main" id="{04127ACB-BFCD-2676-EFB5-128B8AE365BB}"/>
                  </a:ext>
                </a:extLst>
              </p:cNvPr>
              <p:cNvSpPr>
                <a:spLocks noGrp="1" noRot="1" noChangeAspect="1" noMove="1" noResize="1" noEditPoints="1" noAdjustHandles="1" noChangeArrowheads="1" noChangeShapeType="1" noTextEdit="1"/>
              </p:cNvSpPr>
              <p:nvPr>
                <p:ph type="body" sz="quarter" idx="13"/>
              </p:nvPr>
            </p:nvSpPr>
            <p:spPr>
              <a:xfrm>
                <a:off x="358776" y="1239837"/>
                <a:ext cx="7093544" cy="1658611"/>
              </a:xfrm>
              <a:blipFill>
                <a:blip r:embed="rId2"/>
                <a:stretch>
                  <a:fillRect t="-758" b="-484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0433C9-2795-477F-471D-0B078BBFBD4B}"/>
              </a:ext>
            </a:extLst>
          </p:cNvPr>
          <p:cNvSpPr>
            <a:spLocks noGrp="1"/>
          </p:cNvSpPr>
          <p:nvPr>
            <p:ph type="title"/>
          </p:nvPr>
        </p:nvSpPr>
        <p:spPr/>
        <p:txBody>
          <a:bodyPr/>
          <a:lstStyle/>
          <a:p>
            <a:r>
              <a:rPr lang="de-DE" dirty="0"/>
              <a:t>Summe von </a:t>
            </a:r>
            <a:r>
              <a:rPr lang="de-DE" dirty="0" err="1"/>
              <a:t>poissonverteilten</a:t>
            </a:r>
            <a:r>
              <a:rPr lang="de-DE" dirty="0"/>
              <a:t> Zufallsvariablen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6228F9-72CF-3C60-8730-AB9D9EB955F9}"/>
                  </a:ext>
                </a:extLst>
              </p:cNvPr>
              <p:cNvSpPr txBox="1"/>
              <p:nvPr/>
            </p:nvSpPr>
            <p:spPr bwMode="gray">
              <a:xfrm>
                <a:off x="827584" y="278777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e>
                      </m:nary>
                    </m:oMath>
                  </m:oMathPara>
                </a14:m>
                <a:endParaRPr lang="de-DE" sz="1200" dirty="0"/>
              </a:p>
            </p:txBody>
          </p:sp>
        </mc:Choice>
        <mc:Fallback xmlns="">
          <p:sp>
            <p:nvSpPr>
              <p:cNvPr id="4" name="TextBox 3">
                <a:extLst>
                  <a:ext uri="{FF2B5EF4-FFF2-40B4-BE49-F238E27FC236}">
                    <a16:creationId xmlns:a16="http://schemas.microsoft.com/office/drawing/2014/main" id="{B66228F9-72CF-3C60-8730-AB9D9EB955F9}"/>
                  </a:ext>
                </a:extLst>
              </p:cNvPr>
              <p:cNvSpPr txBox="1">
                <a:spLocks noRot="1" noChangeAspect="1" noMove="1" noResize="1" noEditPoints="1" noAdjustHandles="1" noChangeArrowheads="1" noChangeShapeType="1" noTextEdit="1"/>
              </p:cNvSpPr>
              <p:nvPr/>
            </p:nvSpPr>
            <p:spPr bwMode="gray">
              <a:xfrm>
                <a:off x="827584" y="2787774"/>
                <a:ext cx="4220968" cy="615553"/>
              </a:xfrm>
              <a:prstGeom prst="rect">
                <a:avLst/>
              </a:prstGeom>
              <a:blipFill>
                <a:blip r:embed="rId3"/>
                <a:stretch>
                  <a:fillRect t="-89796"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09D9F7-2B20-324D-FD1A-B5F604511857}"/>
                  </a:ext>
                </a:extLst>
              </p:cNvPr>
              <p:cNvSpPr txBox="1"/>
              <p:nvPr/>
            </p:nvSpPr>
            <p:spPr bwMode="gray">
              <a:xfrm>
                <a:off x="1647176" y="3363838"/>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𝑖</m:t>
                                  </m:r>
                                </m:sup>
                              </m:sSubSup>
                            </m:num>
                            <m:den>
                              <m:r>
                                <a:rPr lang="en-US" sz="1200" b="0" i="1" smtClean="0">
                                  <a:latin typeface="Cambria Math" panose="02040503050406030204" pitchFamily="18" charset="0"/>
                                </a:rPr>
                                <m:t>𝑖</m:t>
                              </m:r>
                              <m:r>
                                <a:rPr lang="en-US" sz="1200" b="0" i="1" smtClean="0">
                                  <a:latin typeface="Cambria Math" panose="02040503050406030204" pitchFamily="18" charset="0"/>
                                </a:rPr>
                                <m:t>!</m:t>
                              </m:r>
                            </m:den>
                          </m:f>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bSup>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i="1">
                                  <a:latin typeface="Cambria Math" panose="02040503050406030204" pitchFamily="18" charset="0"/>
                                </a:rPr>
                                <m:t>!</m:t>
                              </m:r>
                            </m:den>
                          </m:f>
                        </m:e>
                      </m:nary>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func>
                    </m:oMath>
                  </m:oMathPara>
                </a14:m>
                <a:endParaRPr lang="de-DE" sz="1200" dirty="0"/>
              </a:p>
            </p:txBody>
          </p:sp>
        </mc:Choice>
        <mc:Fallback xmlns="">
          <p:sp>
            <p:nvSpPr>
              <p:cNvPr id="12" name="TextBox 11">
                <a:extLst>
                  <a:ext uri="{FF2B5EF4-FFF2-40B4-BE49-F238E27FC236}">
                    <a16:creationId xmlns:a16="http://schemas.microsoft.com/office/drawing/2014/main" id="{3509D9F7-2B20-324D-FD1A-B5F604511857}"/>
                  </a:ext>
                </a:extLst>
              </p:cNvPr>
              <p:cNvSpPr txBox="1">
                <a:spLocks noRot="1" noChangeAspect="1" noMove="1" noResize="1" noEditPoints="1" noAdjustHandles="1" noChangeArrowheads="1" noChangeShapeType="1" noTextEdit="1"/>
              </p:cNvSpPr>
              <p:nvPr/>
            </p:nvSpPr>
            <p:spPr bwMode="gray">
              <a:xfrm>
                <a:off x="1647176" y="3363838"/>
                <a:ext cx="4220968" cy="615553"/>
              </a:xfrm>
              <a:prstGeom prst="rect">
                <a:avLst/>
              </a:prstGeom>
              <a:blipFill>
                <a:blip r:embed="rId4"/>
                <a:stretch>
                  <a:fillRect t="-86000" b="-13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C7825-F093-D362-5A65-243D3F48EC53}"/>
                  </a:ext>
                </a:extLst>
              </p:cNvPr>
              <p:cNvSpPr txBox="1"/>
              <p:nvPr/>
            </p:nvSpPr>
            <p:spPr bwMode="gray">
              <a:xfrm>
                <a:off x="1907704" y="386789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𝑘</m:t>
                              </m:r>
                              <m:r>
                                <a:rPr lang="en-US" sz="1200" b="0" i="1" smtClean="0">
                                  <a:latin typeface="Cambria Math" panose="02040503050406030204" pitchFamily="18" charset="0"/>
                                </a:rPr>
                                <m:t>!</m:t>
                              </m:r>
                            </m:num>
                            <m:den>
                              <m:r>
                                <a:rPr lang="en-US" sz="1200" b="0" i="1" smtClean="0">
                                  <a:latin typeface="Cambria Math" panose="02040503050406030204" pitchFamily="18" charset="0"/>
                                </a:rPr>
                                <m:t>𝑖</m:t>
                              </m:r>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e>
                              </m:d>
                              <m:r>
                                <a:rPr lang="en-US" sz="1200" i="1">
                                  <a:latin typeface="Cambria Math" panose="02040503050406030204" pitchFamily="18" charset="0"/>
                                </a:rPr>
                                <m:t>!</m:t>
                              </m:r>
                            </m:den>
                          </m:f>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oMath>
                  </m:oMathPara>
                </a14:m>
                <a:endParaRPr lang="de-DE" sz="1200" dirty="0"/>
              </a:p>
            </p:txBody>
          </p:sp>
        </mc:Choice>
        <mc:Fallback xmlns="">
          <p:sp>
            <p:nvSpPr>
              <p:cNvPr id="13" name="TextBox 12">
                <a:extLst>
                  <a:ext uri="{FF2B5EF4-FFF2-40B4-BE49-F238E27FC236}">
                    <a16:creationId xmlns:a16="http://schemas.microsoft.com/office/drawing/2014/main" id="{9E6C7825-F093-D362-5A65-243D3F48EC53}"/>
                  </a:ext>
                </a:extLst>
              </p:cNvPr>
              <p:cNvSpPr txBox="1">
                <a:spLocks noRot="1" noChangeAspect="1" noMove="1" noResize="1" noEditPoints="1" noAdjustHandles="1" noChangeArrowheads="1" noChangeShapeType="1" noTextEdit="1"/>
              </p:cNvSpPr>
              <p:nvPr/>
            </p:nvSpPr>
            <p:spPr bwMode="gray">
              <a:xfrm>
                <a:off x="1907704" y="3867894"/>
                <a:ext cx="4220968" cy="615553"/>
              </a:xfrm>
              <a:prstGeom prst="rect">
                <a:avLst/>
              </a:prstGeom>
              <a:blipFill>
                <a:blip r:embed="rId5"/>
                <a:stretch>
                  <a:fillRect t="-87755"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18A4C1-6ADA-4C5F-38A5-B44D5E2BBF07}"/>
                  </a:ext>
                </a:extLst>
              </p:cNvPr>
              <p:cNvSpPr txBox="1"/>
              <p:nvPr/>
            </p:nvSpPr>
            <p:spPr bwMode="gray">
              <a:xfrm>
                <a:off x="1907704" y="4404469"/>
                <a:ext cx="5013056"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𝑘</m:t>
                                    </m:r>
                                  </m:e>
                                </m:mr>
                                <m:mr>
                                  <m:e>
                                    <m:r>
                                      <a:rPr lang="en-US" sz="1200" i="1">
                                        <a:latin typeface="Cambria Math" panose="02040503050406030204" pitchFamily="18" charset="0"/>
                                      </a:rPr>
                                      <m:t>𝑖</m:t>
                                    </m:r>
                                  </m:e>
                                </m:mr>
                              </m:m>
                            </m:e>
                          </m:d>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r>
                        <a:rPr lang="en-US" sz="1200" b="0" i="1" smtClean="0">
                          <a:latin typeface="Cambria Math" panose="02040503050406030204" pitchFamily="18" charset="0"/>
                        </a:rPr>
                        <m:t>=</m:t>
                      </m:r>
                      <m:r>
                        <m:rPr>
                          <m:sty m:val="p"/>
                        </m:rPr>
                        <a:rPr lang="en-US" sz="1200" b="0" i="0" smtClean="0">
                          <a:latin typeface="Cambria Math" panose="02040503050406030204" pitchFamily="18" charset="0"/>
                        </a:rPr>
                        <m:t>Pois</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oMath>
                  </m:oMathPara>
                </a14:m>
                <a:endParaRPr lang="de-DE" sz="1200" dirty="0"/>
              </a:p>
            </p:txBody>
          </p:sp>
        </mc:Choice>
        <mc:Fallback xmlns="">
          <p:sp>
            <p:nvSpPr>
              <p:cNvPr id="14" name="TextBox 13">
                <a:extLst>
                  <a:ext uri="{FF2B5EF4-FFF2-40B4-BE49-F238E27FC236}">
                    <a16:creationId xmlns:a16="http://schemas.microsoft.com/office/drawing/2014/main" id="{D218A4C1-6ADA-4C5F-38A5-B44D5E2BBF07}"/>
                  </a:ext>
                </a:extLst>
              </p:cNvPr>
              <p:cNvSpPr txBox="1">
                <a:spLocks noRot="1" noChangeAspect="1" noMove="1" noResize="1" noEditPoints="1" noAdjustHandles="1" noChangeArrowheads="1" noChangeShapeType="1" noTextEdit="1"/>
              </p:cNvSpPr>
              <p:nvPr/>
            </p:nvSpPr>
            <p:spPr bwMode="gray">
              <a:xfrm>
                <a:off x="1907704" y="4404469"/>
                <a:ext cx="5013056" cy="615553"/>
              </a:xfrm>
              <a:prstGeom prst="rect">
                <a:avLst/>
              </a:prstGeom>
              <a:blipFill>
                <a:blip r:embed="rId6"/>
                <a:stretch>
                  <a:fillRect t="-89796" b="-140816"/>
                </a:stretch>
              </a:blipFill>
            </p:spPr>
            <p:txBody>
              <a:bodyPr/>
              <a:lstStyle/>
              <a:p>
                <a:r>
                  <a:rPr lang="de-DE">
                    <a:noFill/>
                  </a:rPr>
                  <a:t> </a:t>
                </a:r>
              </a:p>
            </p:txBody>
          </p:sp>
        </mc:Fallback>
      </mc:AlternateContent>
      <p:cxnSp>
        <p:nvCxnSpPr>
          <p:cNvPr id="15" name="Straight Arrow Connector 14">
            <a:extLst>
              <a:ext uri="{FF2B5EF4-FFF2-40B4-BE49-F238E27FC236}">
                <a16:creationId xmlns:a16="http://schemas.microsoft.com/office/drawing/2014/main" id="{EDD8BBB5-0277-5C1E-A5D3-116E59D1B4B7}"/>
              </a:ext>
            </a:extLst>
          </p:cNvPr>
          <p:cNvCxnSpPr>
            <a:cxnSpLocks/>
          </p:cNvCxnSpPr>
          <p:nvPr/>
        </p:nvCxnSpPr>
        <p:spPr bwMode="gray">
          <a:xfrm flipH="1">
            <a:off x="5148063" y="4299942"/>
            <a:ext cx="936105" cy="114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252A39-7950-0C4A-BC8C-4721EFFA83BE}"/>
                  </a:ext>
                </a:extLst>
              </p:cNvPr>
              <p:cNvSpPr txBox="1"/>
              <p:nvPr/>
            </p:nvSpPr>
            <p:spPr bwMode="gray">
              <a:xfrm>
                <a:off x="5796135" y="4059879"/>
                <a:ext cx="1439691"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d>
                            <m:dPr>
                              <m:ctrlPr>
                                <a:rPr lang="en-US" sz="1050" b="0" i="1" dirty="0"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2</m:t>
                                  </m:r>
                                </m:sub>
                              </m:sSub>
                            </m:e>
                          </m:d>
                        </m:e>
                        <m:sup>
                          <m:r>
                            <a:rPr lang="en-US" sz="1050" b="0" i="1" dirty="0" smtClean="0">
                              <a:solidFill>
                                <a:srgbClr val="C00000"/>
                              </a:solidFill>
                              <a:latin typeface="Cambria Math" panose="02040503050406030204" pitchFamily="18" charset="0"/>
                            </a:rPr>
                            <m:t>𝑘</m:t>
                          </m:r>
                        </m:sup>
                      </m:sSup>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5A252A39-7950-0C4A-BC8C-4721EFFA83BE}"/>
                  </a:ext>
                </a:extLst>
              </p:cNvPr>
              <p:cNvSpPr txBox="1">
                <a:spLocks noRot="1" noChangeAspect="1" noMove="1" noResize="1" noEditPoints="1" noAdjustHandles="1" noChangeArrowheads="1" noChangeShapeType="1" noTextEdit="1"/>
              </p:cNvSpPr>
              <p:nvPr/>
            </p:nvSpPr>
            <p:spPr bwMode="gray">
              <a:xfrm>
                <a:off x="5796135" y="4059879"/>
                <a:ext cx="1439691" cy="334270"/>
              </a:xfrm>
              <a:prstGeom prst="rect">
                <a:avLst/>
              </a:prstGeom>
              <a:blipFill>
                <a:blip r:embed="rId7"/>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C7FD340E-26A6-E524-8096-17AC88D37504}"/>
              </a:ext>
            </a:extLst>
          </p:cNvPr>
          <p:cNvSpPr/>
          <p:nvPr/>
        </p:nvSpPr>
        <p:spPr bwMode="gray">
          <a:xfrm>
            <a:off x="3995936" y="4443957"/>
            <a:ext cx="1152128" cy="54354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Rounded Rectangle 18">
            <a:extLst>
              <a:ext uri="{FF2B5EF4-FFF2-40B4-BE49-F238E27FC236}">
                <a16:creationId xmlns:a16="http://schemas.microsoft.com/office/drawing/2014/main" id="{9D60A388-CBE4-E071-0678-800E5C7255C6}"/>
              </a:ext>
            </a:extLst>
          </p:cNvPr>
          <p:cNvSpPr/>
          <p:nvPr/>
        </p:nvSpPr>
        <p:spPr bwMode="gray">
          <a:xfrm>
            <a:off x="3778313" y="4191487"/>
            <a:ext cx="145615" cy="20266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Rounded Rectangle 19">
            <a:extLst>
              <a:ext uri="{FF2B5EF4-FFF2-40B4-BE49-F238E27FC236}">
                <a16:creationId xmlns:a16="http://schemas.microsoft.com/office/drawing/2014/main" id="{600D13F6-46BF-3E4D-09F3-EC213EF661FB}"/>
              </a:ext>
            </a:extLst>
          </p:cNvPr>
          <p:cNvSpPr/>
          <p:nvPr/>
        </p:nvSpPr>
        <p:spPr bwMode="gray">
          <a:xfrm>
            <a:off x="4449053" y="3989710"/>
            <a:ext cx="216493" cy="187263"/>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F8BECC5C-BC85-AF89-DD40-6DE9AA418874}"/>
              </a:ext>
            </a:extLst>
          </p:cNvPr>
          <p:cNvCxnSpPr>
            <a:cxnSpLocks/>
          </p:cNvCxnSpPr>
          <p:nvPr/>
        </p:nvCxnSpPr>
        <p:spPr bwMode="gray">
          <a:xfrm flipH="1" flipV="1">
            <a:off x="4665546" y="2571750"/>
            <a:ext cx="1418622" cy="148812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2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6" grpId="0"/>
      <p:bldP spid="17" grpId="0" animBg="1"/>
      <p:bldP spid="19" grpId="1"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45B6431-882D-3864-14EB-B32E29F5F15F}"/>
                  </a:ext>
                </a:extLst>
              </p:cNvPr>
              <p:cNvSpPr>
                <a:spLocks noGrp="1"/>
              </p:cNvSpPr>
              <p:nvPr>
                <p:ph type="body" sz="quarter" idx="13"/>
              </p:nvPr>
            </p:nvSpPr>
            <p:spPr/>
            <p:txBody>
              <a:bodyPr/>
              <a:lstStyle/>
              <a:p>
                <a:r>
                  <a:rPr lang="de-DE" b="1" dirty="0">
                    <a:solidFill>
                      <a:schemeClr val="accent4"/>
                    </a:solidFill>
                  </a:rPr>
                  <a:t>Beispiel (Summe von </a:t>
                </a:r>
                <a:r>
                  <a:rPr lang="de-DE" b="1" dirty="0" err="1">
                    <a:solidFill>
                      <a:schemeClr val="accent4"/>
                    </a:solidFill>
                  </a:rPr>
                  <a:t>poissonverteilten</a:t>
                </a:r>
                <a:r>
                  <a:rPr lang="de-DE" b="1" dirty="0">
                    <a:solidFill>
                      <a:schemeClr val="accent4"/>
                    </a:solidFill>
                  </a:rPr>
                  <a:t> Zufallsvariablen)</a:t>
                </a:r>
                <a:r>
                  <a:rPr lang="de-DE" dirty="0"/>
                  <a:t>. Auf den Ziegeln einer Ziegelmauer befinden sich Löcher und Flecken. Man geht davon aus, dass die Anzahl von Löchern bzw. Flecken bei Auswahl eines zufälligen Ziegels im Erwartungswert </a:t>
                </a:r>
                <a14:m>
                  <m:oMath xmlns:m="http://schemas.openxmlformats.org/officeDocument/2006/math">
                    <m:r>
                      <a:rPr lang="de-DE" b="0" i="1" smtClean="0">
                        <a:latin typeface="Cambria Math" panose="02040503050406030204" pitchFamily="18" charset="0"/>
                      </a:rPr>
                      <m:t>10</m:t>
                    </m:r>
                  </m:oMath>
                </a14:m>
                <a:r>
                  <a:rPr lang="de-DE" dirty="0"/>
                  <a:t> Löcher und </a:t>
                </a:r>
                <a14:m>
                  <m:oMath xmlns:m="http://schemas.openxmlformats.org/officeDocument/2006/math">
                    <m:r>
                      <a:rPr lang="de-DE" b="0" i="1" smtClean="0">
                        <a:latin typeface="Cambria Math" panose="02040503050406030204" pitchFamily="18" charset="0"/>
                      </a:rPr>
                      <m:t>20</m:t>
                    </m:r>
                  </m:oMath>
                </a14:m>
                <a:r>
                  <a:rPr lang="de-DE" dirty="0"/>
                  <a:t> Flecken ist. Du wählst zweimal einen zufälligen Ziegel aus und addierst die Anzahl der Löcher des ersten mit der Anzahl der Flecken des zweiten Ziegels. Wie wahrscheinlich ist es, dass dabei insgesamt nicht mehr als 15 Flecken oder Löcher gezählt werden?</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dirty="0"/>
                  <a:t> die Anzahl der Löcher auf einem zufällig ausgewählten Ziegel und </a:t>
                </a:r>
                <a14:m>
                  <m:oMath xmlns:m="http://schemas.openxmlformats.org/officeDocument/2006/math">
                    <m:r>
                      <a:rPr lang="en-US" b="0" i="1" smtClean="0">
                        <a:latin typeface="Cambria Math" panose="02040503050406030204" pitchFamily="18" charset="0"/>
                      </a:rPr>
                      <m:t>𝑌</m:t>
                    </m:r>
                  </m:oMath>
                </a14:m>
                <a:r>
                  <a:rPr lang="de-DE" dirty="0"/>
                  <a:t> die Anzahl der Flecken auf einem zufällig ausgewählten Ziegel. Dann gilt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Pois</m:t>
                    </m:r>
                    <m:d>
                      <m:dPr>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0</m:t>
                        </m:r>
                      </m:e>
                    </m:d>
                  </m:oMath>
                </a14:m>
                <a:r>
                  <a:rPr lang="de-DE" dirty="0"/>
                  <a:t>.</a:t>
                </a:r>
              </a:p>
              <a:p>
                <a:pPr marL="268287" lvl="1" indent="0">
                  <a:buNone/>
                </a:pPr>
                <a:r>
                  <a:rPr lang="de-DE" dirty="0"/>
                  <a:t>Dann suchen wir die Wahrscheinlichkeit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oMath>
                </a14:m>
                <a:r>
                  <a:rPr lang="de-DE" dirty="0"/>
                  <a:t>. Da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unabhängig sind, gilt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15</m:t>
                          </m:r>
                        </m:sup>
                        <m:e>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;10+20</m:t>
                              </m:r>
                            </m:e>
                          </m:d>
                        </m:e>
                      </m:nary>
                      <m:r>
                        <a:rPr lang="en-US" b="0" i="1" smtClean="0">
                          <a:latin typeface="Cambria Math" panose="02040503050406030204" pitchFamily="18" charset="0"/>
                        </a:rPr>
                        <m:t>≈0.19%</m:t>
                      </m:r>
                    </m:oMath>
                  </m:oMathPara>
                </a14:m>
                <a:endParaRPr lang="de-DE" dirty="0"/>
              </a:p>
            </p:txBody>
          </p:sp>
        </mc:Choice>
        <mc:Fallback xmlns="">
          <p:sp>
            <p:nvSpPr>
              <p:cNvPr id="2" name="Text Placeholder 1">
                <a:extLst>
                  <a:ext uri="{FF2B5EF4-FFF2-40B4-BE49-F238E27FC236}">
                    <a16:creationId xmlns:a16="http://schemas.microsoft.com/office/drawing/2014/main" id="{A45B6431-882D-3864-14EB-B32E29F5F15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262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4752DD8-72E5-5C2A-9926-CD4BB56A30CE}"/>
              </a:ext>
            </a:extLst>
          </p:cNvPr>
          <p:cNvSpPr>
            <a:spLocks noGrp="1"/>
          </p:cNvSpPr>
          <p:nvPr>
            <p:ph type="title"/>
          </p:nvPr>
        </p:nvSpPr>
        <p:spPr/>
        <p:txBody>
          <a:bodyPr/>
          <a:lstStyle/>
          <a:p>
            <a:r>
              <a:rPr lang="de-DE" dirty="0"/>
              <a:t>Beispiel: Summe zweier </a:t>
            </a:r>
            <a:r>
              <a:rPr lang="de-DE" dirty="0" err="1"/>
              <a:t>poissonverteilter</a:t>
            </a:r>
            <a:r>
              <a:rPr lang="de-DE" dirty="0"/>
              <a:t> Zufallsvariablen</a:t>
            </a:r>
          </a:p>
        </p:txBody>
      </p:sp>
    </p:spTree>
    <p:extLst>
      <p:ext uri="{BB962C8B-B14F-4D97-AF65-F5344CB8AC3E}">
        <p14:creationId xmlns:p14="http://schemas.microsoft.com/office/powerpoint/2010/main" val="3115782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err="1"/>
              <a:t>Bernoulliverteilung</a:t>
            </a:r>
            <a:endParaRPr lang="de-DE" b="1"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3400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78FDBD5-ACD3-DB87-8D61-57AC73880BB8}"/>
                  </a:ext>
                </a:extLst>
              </p:cNvPr>
              <p:cNvSpPr>
                <a:spLocks noGrp="1"/>
              </p:cNvSpPr>
              <p:nvPr>
                <p:ph type="body" sz="quarter" idx="13"/>
              </p:nvPr>
            </p:nvSpPr>
            <p:spPr/>
            <p:txBody>
              <a:bodyPr/>
              <a:lstStyle/>
              <a:p>
                <a:r>
                  <a:rPr lang="de-DE" b="1" dirty="0"/>
                  <a:t>Setup</a:t>
                </a:r>
                <a:r>
                  <a:rPr lang="de-DE" dirty="0"/>
                  <a:t>: Wir führen ein Experiment durch, bei dem es nur zwei Ausgänge gibt</a:t>
                </a:r>
              </a:p>
              <a:p>
                <a:pPr lvl="1"/>
                <a:r>
                  <a:rPr lang="de-DE" sz="1200" dirty="0"/>
                  <a:t>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=1</m:t>
                    </m:r>
                  </m:oMath>
                </a14:m>
                <a:endParaRPr lang="de-DE" sz="1200" dirty="0"/>
              </a:p>
              <a:p>
                <a:pPr lvl="1"/>
                <a:r>
                  <a:rPr lang="de-DE" sz="1200" dirty="0"/>
                  <a:t>Misserfolg: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=0</m:t>
                    </m:r>
                  </m:oMath>
                </a14:m>
                <a:endParaRPr lang="de-DE" sz="1200" dirty="0"/>
              </a:p>
              <a:p>
                <a:r>
                  <a:rPr lang="de-DE" b="1" dirty="0"/>
                  <a:t>Beobachtung</a:t>
                </a:r>
                <a:r>
                  <a:rPr lang="de-DE" dirty="0"/>
                  <a:t>: Kleinste mögliche Wahrscheinlichkeitsverteilung, wo die Zähldichte nur einen freien Parameter hat (da </a:t>
                </a:r>
                <a14:m>
                  <m:oMath xmlns:m="http://schemas.openxmlformats.org/officeDocument/2006/math">
                    <m:r>
                      <m:rPr>
                        <m:sty m:val="p"/>
                      </m:rPr>
                      <a:rPr lang="en-US" b="0" i="1"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b="0" dirty="0"/>
                  <a:t> 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=1</m:t>
                    </m:r>
                  </m:oMath>
                </a14:m>
                <a:r>
                  <a:rPr lang="en-US" b="0" dirty="0"/>
                  <a:t>)</a:t>
                </a:r>
              </a:p>
              <a:p>
                <a:r>
                  <a:rPr lang="de-DE" b="1" dirty="0">
                    <a:solidFill>
                      <a:schemeClr val="accent1"/>
                    </a:solidFill>
                  </a:rPr>
                  <a:t>Definition (</a:t>
                </a:r>
                <a:r>
                  <a:rPr lang="de-DE" b="1" dirty="0" err="1">
                    <a:solidFill>
                      <a:schemeClr val="accent1"/>
                    </a:solidFill>
                  </a:rPr>
                  <a:t>Bernoulliverteilung</a:t>
                </a:r>
                <a:r>
                  <a:rPr lang="de-DE" b="1" dirty="0">
                    <a:solidFill>
                      <a:schemeClr val="accent1"/>
                    </a:solidFill>
                  </a:rPr>
                  <a:t>)</a:t>
                </a:r>
                <a:r>
                  <a:rPr lang="de-DE" dirty="0"/>
                  <a:t>. Für die Ergebnismenge </a:t>
                </a:r>
                <a14:m>
                  <m:oMath xmlns:m="http://schemas.openxmlformats.org/officeDocument/2006/math">
                    <m:r>
                      <m:rPr>
                        <m:sty m:val="p"/>
                      </m:rPr>
                      <a:rPr lang="de-DE" b="0" i="0" smtClean="0">
                        <a:latin typeface="Cambria Math" panose="02040503050406030204" pitchFamily="18" charset="0"/>
                      </a:rPr>
                      <m:t>Ω</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0" smtClean="0">
                            <a:latin typeface="Cambria Math" panose="02040503050406030204" pitchFamily="18" charset="0"/>
                          </a:rPr>
                          <m:t> 0, 1 </m:t>
                        </m:r>
                      </m:e>
                    </m:d>
                  </m:oMath>
                </a14:m>
                <a:r>
                  <a:rPr lang="de-DE" dirty="0"/>
                  <a:t> und einen Parameter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a:t>
                </a:r>
                <a:r>
                  <a:rPr lang="de-DE" dirty="0" err="1"/>
                  <a:t>Bernoulliverteilung</a:t>
                </a:r>
                <a:r>
                  <a:rPr lang="de-DE" dirty="0"/>
                  <a:t>, falls gilt, dass</a:t>
                </a:r>
              </a:p>
              <a:p>
                <a:pPr marL="268287"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Bern</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de-DE" i="1">
                          <a:latin typeface="Cambria Math" panose="02040503050406030204" pitchFamily="18" charset="0"/>
                        </a:rPr>
                        <m:t>=</m:t>
                      </m:r>
                      <m:r>
                        <a:rPr lang="de-DE" i="1">
                          <a:latin typeface="Cambria Math" panose="02040503050406030204" pitchFamily="18" charset="0"/>
                        </a:rPr>
                        <m:t>𝑝</m:t>
                      </m:r>
                    </m:oMath>
                  </m:oMathPara>
                </a14:m>
                <a:br>
                  <a:rPr lang="de-DE" b="0" i="1" dirty="0">
                    <a:latin typeface="Cambria Math" panose="02040503050406030204" pitchFamily="18" charset="0"/>
                  </a:rPr>
                </a:br>
                <a:endParaRPr lang="de-DE" b="0" i="1" dirty="0">
                  <a:latin typeface="Cambria Math" panose="02040503050406030204" pitchFamily="18" charset="0"/>
                </a:endParaRPr>
              </a:p>
              <a:p>
                <a:pPr marL="268287" lvl="1" indent="0">
                  <a:buNone/>
                </a:pPr>
                <a:r>
                  <a:rPr lang="de-DE" dirty="0"/>
                  <a:t>Der Parameter </a:t>
                </a:r>
                <a14:m>
                  <m:oMath xmlns:m="http://schemas.openxmlformats.org/officeDocument/2006/math">
                    <m:r>
                      <a:rPr lang="de-DE" b="0" i="1" smtClean="0">
                        <a:latin typeface="Cambria Math" panose="02040503050406030204" pitchFamily="18" charset="0"/>
                      </a:rPr>
                      <m:t>𝑝</m:t>
                    </m:r>
                  </m:oMath>
                </a14:m>
                <a:r>
                  <a:rPr lang="de-DE" dirty="0"/>
                  <a:t> wird als </a:t>
                </a:r>
                <a:r>
                  <a:rPr lang="de-DE" b="1" dirty="0"/>
                  <a:t>Erfolgswahrscheinlichkeit</a:t>
                </a:r>
                <a:r>
                  <a:rPr lang="de-DE" dirty="0"/>
                  <a:t> bezeichnet.</a:t>
                </a:r>
                <a:endParaRPr lang="de-DE" b="1" dirty="0">
                  <a:solidFill>
                    <a:schemeClr val="accent2"/>
                  </a:solidFill>
                </a:endParaRPr>
              </a:p>
              <a:p>
                <a:r>
                  <a:rPr lang="de-DE" b="1" dirty="0">
                    <a:solidFill>
                      <a:schemeClr val="accent2"/>
                    </a:solidFill>
                  </a:rPr>
                  <a:t>Bemerkungen (</a:t>
                </a:r>
                <a:r>
                  <a:rPr lang="de-DE" b="1" dirty="0" err="1">
                    <a:solidFill>
                      <a:schemeClr val="accent2"/>
                    </a:solidFill>
                  </a:rPr>
                  <a:t>Bernoulliverteilung</a:t>
                </a:r>
                <a:r>
                  <a:rPr lang="de-DE" b="1" dirty="0">
                    <a:solidFill>
                      <a:schemeClr val="accent2"/>
                    </a:solidFill>
                  </a:rPr>
                  <a:t>)</a:t>
                </a:r>
              </a:p>
              <a:p>
                <a:pPr lvl="1"/>
                <a:r>
                  <a:rPr lang="de-DE" sz="1200" dirty="0"/>
                  <a:t>Im weitesten Sinne bezeichnet man auch Wahrscheinlichkeitsverteilungen für andere binäre Ergebnismengen als Bernoulli-Verteilungen.</a:t>
                </a:r>
              </a:p>
              <a:p>
                <a:pPr lvl="1"/>
                <a:r>
                  <a:rPr lang="de-DE" sz="1200" dirty="0"/>
                  <a:t>Wir schreiben auch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e>
                    </m:d>
                  </m:oMath>
                </a14:m>
                <a:r>
                  <a:rPr lang="de-DE" sz="1200" dirty="0"/>
                  <a:t> um anzudeuten, dass </a:t>
                </a:r>
                <a14:m>
                  <m:oMath xmlns:m="http://schemas.openxmlformats.org/officeDocument/2006/math">
                    <m:r>
                      <m:rPr>
                        <m:sty m:val="p"/>
                      </m:rPr>
                      <a:rPr lang="en-US" sz="1200">
                        <a:latin typeface="Cambria Math" panose="02040503050406030204" pitchFamily="18" charset="0"/>
                      </a:rPr>
                      <m:t>Bern</m:t>
                    </m:r>
                    <m:d>
                      <m:dPr>
                        <m:ctrlPr>
                          <a:rPr lang="en-US" sz="1200" i="1">
                            <a:latin typeface="Cambria Math" panose="02040503050406030204" pitchFamily="18" charset="0"/>
                          </a:rPr>
                        </m:ctrlPr>
                      </m:dPr>
                      <m:e>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die Zähldichte ist.</a:t>
                </a:r>
              </a:p>
            </p:txBody>
          </p:sp>
        </mc:Choice>
        <mc:Fallback xmlns="">
          <p:sp>
            <p:nvSpPr>
              <p:cNvPr id="2" name="Text Placeholder 1">
                <a:extLst>
                  <a:ext uri="{FF2B5EF4-FFF2-40B4-BE49-F238E27FC236}">
                    <a16:creationId xmlns:a16="http://schemas.microsoft.com/office/drawing/2014/main" id="{C78FDBD5-ACD3-DB87-8D61-57AC73880B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B5F430D-B06B-9D3C-C525-D03FD91527FD}"/>
              </a:ext>
            </a:extLst>
          </p:cNvPr>
          <p:cNvSpPr>
            <a:spLocks noGrp="1"/>
          </p:cNvSpPr>
          <p:nvPr>
            <p:ph type="title"/>
          </p:nvPr>
        </p:nvSpPr>
        <p:spPr/>
        <p:txBody>
          <a:bodyPr/>
          <a:lstStyle/>
          <a:p>
            <a:r>
              <a:rPr lang="de-DE" dirty="0" err="1"/>
              <a:t>Bernoulliverteilung</a:t>
            </a:r>
            <a:endParaRPr lang="de-DE" dirty="0"/>
          </a:p>
        </p:txBody>
      </p:sp>
      <p:pic>
        <p:nvPicPr>
          <p:cNvPr id="4" name="Picture 2">
            <a:extLst>
              <a:ext uri="{FF2B5EF4-FFF2-40B4-BE49-F238E27FC236}">
                <a16:creationId xmlns:a16="http://schemas.microsoft.com/office/drawing/2014/main" id="{899B11F2-73D5-D9F6-A683-D2EB03F85B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60" y="1239837"/>
            <a:ext cx="721711" cy="843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A80977-F57B-88F0-0E20-EAE8DB7FD98E}"/>
              </a:ext>
            </a:extLst>
          </p:cNvPr>
          <p:cNvSpPr txBox="1"/>
          <p:nvPr/>
        </p:nvSpPr>
        <p:spPr bwMode="gray">
          <a:xfrm>
            <a:off x="7492106" y="2089180"/>
            <a:ext cx="1512168" cy="338554"/>
          </a:xfrm>
          <a:prstGeom prst="rect">
            <a:avLst/>
          </a:prstGeom>
          <a:noFill/>
        </p:spPr>
        <p:txBody>
          <a:bodyPr wrap="square">
            <a:spAutoFit/>
          </a:bodyPr>
          <a:lstStyle/>
          <a:p>
            <a:pPr algn="ctr"/>
            <a:r>
              <a:rPr lang="en-GB" sz="800" b="1" dirty="0">
                <a:solidFill>
                  <a:srgbClr val="333539"/>
                </a:solidFill>
                <a:effectLst/>
              </a:rPr>
              <a:t>Jacob Bernoulli</a:t>
            </a:r>
            <a:br>
              <a:rPr lang="en-GB" sz="800" b="1" dirty="0">
                <a:solidFill>
                  <a:srgbClr val="333539"/>
                </a:solidFill>
                <a:effectLst/>
              </a:rPr>
            </a:br>
            <a:r>
              <a:rPr lang="en-GB" sz="800" b="1" dirty="0">
                <a:solidFill>
                  <a:srgbClr val="333539"/>
                </a:solidFill>
                <a:effectLst/>
              </a:rPr>
              <a:t>(1655 – 1705)</a:t>
            </a:r>
          </a:p>
        </p:txBody>
      </p:sp>
    </p:spTree>
    <p:extLst>
      <p:ext uri="{BB962C8B-B14F-4D97-AF65-F5344CB8AC3E}">
        <p14:creationId xmlns:p14="http://schemas.microsoft.com/office/powerpoint/2010/main" val="409839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dissolve">
                                      <p:cBhvr>
                                        <p:cTn id="48" dur="500"/>
                                        <p:tgtEl>
                                          <p:spTgt spid="2">
                                            <p:txEl>
                                              <p:pRg st="7" end="7"/>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dissolve">
                                      <p:cBhvr>
                                        <p:cTn id="51" dur="500"/>
                                        <p:tgtEl>
                                          <p:spTgt spid="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dissolve">
                                      <p:cBhvr>
                                        <p:cTn id="5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2055BD5-D6AD-6894-85FA-D81EF1B0DA2E}"/>
                  </a:ext>
                </a:extLst>
              </p:cNvPr>
              <p:cNvSpPr>
                <a:spLocks noGrp="1"/>
              </p:cNvSpPr>
              <p:nvPr>
                <p:ph type="body" sz="quarter" idx="13"/>
              </p:nvPr>
            </p:nvSpPr>
            <p:spPr>
              <a:xfrm>
                <a:off x="358776" y="1239837"/>
                <a:ext cx="7381576" cy="3563938"/>
              </a:xfrm>
            </p:spPr>
            <p:txBody>
              <a:bodyPr/>
              <a:lstStyle/>
              <a:p>
                <a:r>
                  <a:rPr lang="de-DE" b="1" dirty="0">
                    <a:solidFill>
                      <a:schemeClr val="accent1"/>
                    </a:solidFill>
                  </a:rPr>
                  <a:t>Satz (Erwartungswert und Varianz Bernoulli-verteilter Zufallsvariablen)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oMath>
                </a14:m>
                <a:r>
                  <a:rPr lang="de-DE" dirty="0"/>
                  <a:t> eine Zufallsvariable. Dann gilt für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⋅(1−</m:t>
                      </m:r>
                      <m:r>
                        <a:rPr lang="de-DE" b="0" i="1" smtClean="0">
                          <a:latin typeface="Cambria Math" panose="02040503050406030204" pitchFamily="18" charset="0"/>
                        </a:rPr>
                        <m:t>𝑝</m:t>
                      </m:r>
                      <m:r>
                        <a:rPr lang="de-DE" b="0" i="1" smtClean="0">
                          <a:latin typeface="Cambria Math" panose="02040503050406030204" pitchFamily="18" charset="0"/>
                        </a:rPr>
                        <m:t>)</m:t>
                      </m:r>
                    </m:oMath>
                  </m:oMathPara>
                </a14:m>
                <a:endParaRPr lang="de-DE"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Ergebnis eines fairen Münzwurfes auf </a:t>
                </a:r>
                <a14:m>
                  <m:oMath xmlns:m="http://schemas.openxmlformats.org/officeDocument/2006/math">
                    <m:r>
                      <a:rPr lang="de-DE" b="0" i="1" smtClean="0">
                        <a:latin typeface="Cambria Math" panose="02040503050406030204" pitchFamily="18" charset="0"/>
                      </a:rPr>
                      <m:t>{0, 1}</m:t>
                    </m:r>
                  </m:oMath>
                </a14:m>
                <a:r>
                  <a:rPr lang="de-DE" dirty="0"/>
                  <a:t> abbildet.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0.5</m:t>
                        </m:r>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=0.5</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=0.25</m:t>
                      </m:r>
                    </m:oMath>
                  </m:oMathPara>
                </a14:m>
                <a:endParaRPr lang="de-DE" sz="1200"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Würfeln einer </a:t>
                </a:r>
                <a14:m>
                  <m:oMath xmlns:m="http://schemas.openxmlformats.org/officeDocument/2006/math">
                    <m:r>
                      <a:rPr lang="de-DE" b="0" i="1" smtClean="0">
                        <a:latin typeface="Cambria Math" panose="02040503050406030204" pitchFamily="18" charset="0"/>
                      </a:rPr>
                      <m:t>6</m:t>
                    </m:r>
                  </m:oMath>
                </a14:m>
                <a:r>
                  <a:rPr lang="de-DE" dirty="0"/>
                  <a:t> mit einem fairen Würfel als Erfolg betrachtet.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36</m:t>
                          </m:r>
                        </m:den>
                      </m:f>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D2055BD5-D6AD-6894-85FA-D81EF1B0DA2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19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7314D85-E184-DE85-882B-DF07AE82C6B0}"/>
              </a:ext>
            </a:extLst>
          </p:cNvPr>
          <p:cNvSpPr>
            <a:spLocks noGrp="1"/>
          </p:cNvSpPr>
          <p:nvPr>
            <p:ph type="title"/>
          </p:nvPr>
        </p:nvSpPr>
        <p:spPr/>
        <p:txBody>
          <a:bodyPr/>
          <a:lstStyle/>
          <a:p>
            <a:r>
              <a:rPr lang="de-DE" dirty="0"/>
              <a:t>Bernoulli-Verteilung</a:t>
            </a:r>
          </a:p>
        </p:txBody>
      </p:sp>
    </p:spTree>
    <p:extLst>
      <p:ext uri="{BB962C8B-B14F-4D97-AF65-F5344CB8AC3E}">
        <p14:creationId xmlns:p14="http://schemas.microsoft.com/office/powerpoint/2010/main" val="392957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b="1"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074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90C6604-F5C3-1C7F-9495-1E7E094E41F6}"/>
                  </a:ext>
                </a:extLst>
              </p:cNvPr>
              <p:cNvSpPr>
                <a:spLocks noGrp="1"/>
              </p:cNvSpPr>
              <p:nvPr>
                <p:ph type="body" sz="quarter" idx="13"/>
              </p:nvPr>
            </p:nvSpPr>
            <p:spPr>
              <a:xfrm>
                <a:off x="358776" y="1239837"/>
                <a:ext cx="7381576" cy="3563938"/>
              </a:xfrm>
            </p:spPr>
            <p:txBody>
              <a:bodyPr/>
              <a:lstStyle/>
              <a:p>
                <a:r>
                  <a:rPr lang="de-DE" b="1" dirty="0"/>
                  <a:t>Konzept</a:t>
                </a:r>
                <a:r>
                  <a:rPr lang="de-DE" dirty="0"/>
                  <a:t>: Oft wird nicht nur ein Bernoulli-Experiment durchgeführt, sondern unabhängig mehrfach hintereinander, wobei man sich nur für die Anzahl der Erfolge über alle Experimente hinweg interessiert (unabhängig von Reihenfolge).</a:t>
                </a:r>
              </a:p>
              <a:p>
                <a:r>
                  <a:rPr lang="de-DE" b="1" dirty="0">
                    <a:solidFill>
                      <a:schemeClr val="accent1"/>
                    </a:solidFill>
                  </a:rPr>
                  <a:t>Definition (Binomialverteilung)</a:t>
                </a:r>
                <a:r>
                  <a:rPr lang="de-DE" dirty="0"/>
                  <a:t>. Für zwei Parameter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ℕ</m:t>
                        </m:r>
                      </m:e>
                      <m:sub>
                        <m:r>
                          <a:rPr lang="de-DE" b="0" i="1" smtClean="0">
                            <a:latin typeface="Cambria Math" panose="02040503050406030204" pitchFamily="18" charset="0"/>
                          </a:rPr>
                          <m:t>+</m:t>
                        </m:r>
                      </m:sub>
                    </m:sSub>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sowie die Ergebnismenge  </a:t>
                </a:r>
                <a14:m>
                  <m:oMath xmlns:m="http://schemas.openxmlformats.org/officeDocument/2006/math">
                    <m:r>
                      <m:rPr>
                        <m:sty m:val="p"/>
                      </m:rPr>
                      <a:rPr lang="en-US">
                        <a:latin typeface="Cambria Math" panose="02040503050406030204" pitchFamily="18" charset="0"/>
                      </a:rPr>
                      <m:t>Ω</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𝑛</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Binomialverteilung,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f>
                            <m:fPr>
                              <m:type m:val="noBar"/>
                              <m:ctrlPr>
                                <a:rPr lang="de-DE" b="0" i="1" smtClean="0">
                                  <a:latin typeface="Cambria Math" panose="02040503050406030204" pitchFamily="18" charset="0"/>
                                </a:rPr>
                              </m:ctrlPr>
                            </m:fPr>
                            <m:num>
                              <m:r>
                                <a:rPr lang="de-DE" b="0" i="1" smtClean="0">
                                  <a:latin typeface="Cambria Math" panose="02040503050406030204" pitchFamily="18" charset="0"/>
                                </a:rPr>
                                <m:t>𝑛</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𝑝</m:t>
                          </m:r>
                        </m:e>
                        <m:sup>
                          <m:r>
                            <a:rPr lang="en-US" b="0" i="1" smtClean="0">
                              <a:latin typeface="Cambria Math" panose="02040503050406030204" pitchFamily="18" charset="0"/>
                            </a:rPr>
                            <m:t>𝑘</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e>
                        <m:sup>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sup>
                      </m:sSup>
                    </m:oMath>
                  </m:oMathPara>
                </a14:m>
                <a:endParaRPr lang="de-DE" dirty="0"/>
              </a:p>
              <a:p>
                <a:endParaRPr lang="de-DE" b="1" dirty="0">
                  <a:solidFill>
                    <a:schemeClr val="accent2"/>
                  </a:solidFill>
                </a:endParaRPr>
              </a:p>
              <a:p>
                <a:r>
                  <a:rPr lang="de-DE" b="1" dirty="0">
                    <a:solidFill>
                      <a:schemeClr val="accent2"/>
                    </a:solidFill>
                  </a:rPr>
                  <a:t>Bemerkungen (Binomialverteilung)</a:t>
                </a:r>
                <a:endParaRPr lang="de-DE" dirty="0"/>
              </a:p>
              <a:p>
                <a:pPr lvl="1"/>
                <a:r>
                  <a:rPr lang="de-DE" sz="1200" dirty="0"/>
                  <a:t>Intuitiv gibt </a:t>
                </a:r>
                <a14:m>
                  <m:oMath xmlns:m="http://schemas.openxmlformats.org/officeDocument/2006/math">
                    <m:r>
                      <m:rPr>
                        <m:sty m:val="p"/>
                      </m:rPr>
                      <a:rPr lang="en-US" sz="1200">
                        <a:latin typeface="Cambria Math" panose="02040503050406030204" pitchFamily="18" charset="0"/>
                      </a:rPr>
                      <m:t>Bin</m:t>
                    </m:r>
                    <m:d>
                      <m:dPr>
                        <m:ctrlPr>
                          <a:rPr lang="en-US" sz="1200" i="1">
                            <a:latin typeface="Cambria Math" panose="02040503050406030204" pitchFamily="18" charset="0"/>
                          </a:rPr>
                        </m:ctrlPr>
                      </m:dPr>
                      <m:e>
                        <m:r>
                          <a:rPr lang="en-US" sz="1200" b="0" i="1" smtClean="0">
                            <a:latin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an, wie wahrscheinlich eine Erfolgsanzahl bei Durchführung von </a:t>
                </a:r>
                <a14:m>
                  <m:oMath xmlns:m="http://schemas.openxmlformats.org/officeDocument/2006/math">
                    <m:r>
                      <a:rPr lang="de-DE" sz="1200" b="0" i="1" smtClean="0">
                        <a:latin typeface="Cambria Math" panose="02040503050406030204" pitchFamily="18" charset="0"/>
                      </a:rPr>
                      <m:t>𝑛</m:t>
                    </m:r>
                  </m:oMath>
                </a14:m>
                <a:r>
                  <a:rPr lang="de-DE" sz="1200" dirty="0"/>
                  <a:t> unabhängigen Bernoulli-Versuchen mit Erfolgswahrscheinlichkeit </a:t>
                </a:r>
                <a14:m>
                  <m:oMath xmlns:m="http://schemas.openxmlformats.org/officeDocument/2006/math">
                    <m:r>
                      <a:rPr lang="de-DE" sz="1200" b="0" i="1" smtClean="0">
                        <a:latin typeface="Cambria Math" panose="02040503050406030204" pitchFamily="18" charset="0"/>
                      </a:rPr>
                      <m:t>𝑝</m:t>
                    </m:r>
                  </m:oMath>
                </a14:m>
                <a:r>
                  <a:rPr lang="de-DE" sz="1200" dirty="0"/>
                  <a:t> ist.</a:t>
                </a:r>
              </a:p>
              <a:p>
                <a:pPr lvl="1"/>
                <a:r>
                  <a:rPr lang="de-DE" sz="1200" dirty="0"/>
                  <a:t>Formal können wir eine Zufallsvariable </a:t>
                </a:r>
                <a14:m>
                  <m:oMath xmlns:m="http://schemas.openxmlformats.org/officeDocument/2006/math">
                    <m:r>
                      <a:rPr lang="de-DE"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𝑝</m:t>
                        </m:r>
                      </m:e>
                    </m:d>
                  </m:oMath>
                </a14:m>
                <a:r>
                  <a:rPr lang="de-DE" sz="1200" dirty="0"/>
                  <a:t> auch als die Summe von </a:t>
                </a:r>
                <a14:m>
                  <m:oMath xmlns:m="http://schemas.openxmlformats.org/officeDocument/2006/math">
                    <m:r>
                      <a:rPr lang="de-DE" sz="1200" b="0" i="1" smtClean="0">
                        <a:latin typeface="Cambria Math" panose="02040503050406030204" pitchFamily="18" charset="0"/>
                      </a:rPr>
                      <m:t>𝑛</m:t>
                    </m:r>
                  </m:oMath>
                </a14:m>
                <a:r>
                  <a:rPr lang="de-DE" sz="1200" dirty="0"/>
                  <a:t> Bernoulli-verteilten Zufallsvariablen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𝑛</m:t>
                        </m:r>
                      </m:sub>
                    </m:sSub>
                  </m:oMath>
                </a14:m>
                <a:r>
                  <a:rPr lang="de-DE" sz="1200" dirty="0"/>
                  <a:t> mit Erfolgswahrscheinlichkeit </a:t>
                </a:r>
                <a14:m>
                  <m:oMath xmlns:m="http://schemas.openxmlformats.org/officeDocument/2006/math">
                    <m:r>
                      <a:rPr lang="de-DE" sz="1200" i="1">
                        <a:latin typeface="Cambria Math" panose="02040503050406030204" pitchFamily="18" charset="0"/>
                      </a:rPr>
                      <m:t>𝑝</m:t>
                    </m:r>
                  </m:oMath>
                </a14:m>
                <a:r>
                  <a:rPr lang="de-DE" sz="1200" dirty="0"/>
                  <a:t> ansehen:</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nary>
                    </m:oMath>
                  </m:oMathPara>
                </a14:m>
                <a:endParaRPr lang="de-DE" sz="1200" dirty="0"/>
              </a:p>
            </p:txBody>
          </p:sp>
        </mc:Choice>
        <mc:Fallback xmlns="">
          <p:sp>
            <p:nvSpPr>
              <p:cNvPr id="2" name="Text Placeholder 1">
                <a:extLst>
                  <a:ext uri="{FF2B5EF4-FFF2-40B4-BE49-F238E27FC236}">
                    <a16:creationId xmlns:a16="http://schemas.microsoft.com/office/drawing/2014/main" id="{890C6604-F5C3-1C7F-9495-1E7E094E41F6}"/>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29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D1D600E-D587-A0E5-019C-2718979C0B00}"/>
              </a:ext>
            </a:extLst>
          </p:cNvPr>
          <p:cNvSpPr>
            <a:spLocks noGrp="1"/>
          </p:cNvSpPr>
          <p:nvPr>
            <p:ph type="title"/>
          </p:nvPr>
        </p:nvSpPr>
        <p:spPr/>
        <p:txBody>
          <a:bodyPr/>
          <a:lstStyle/>
          <a:p>
            <a:r>
              <a:rPr lang="de-DE" dirty="0"/>
              <a:t>Binomialverteilung</a:t>
            </a:r>
          </a:p>
        </p:txBody>
      </p:sp>
      <p:sp>
        <p:nvSpPr>
          <p:cNvPr id="4" name="Rounded Rectangle 3">
            <a:extLst>
              <a:ext uri="{FF2B5EF4-FFF2-40B4-BE49-F238E27FC236}">
                <a16:creationId xmlns:a16="http://schemas.microsoft.com/office/drawing/2014/main" id="{5C3870BA-5432-C746-D669-DCD0BF37D918}"/>
              </a:ext>
            </a:extLst>
          </p:cNvPr>
          <p:cNvSpPr/>
          <p:nvPr/>
        </p:nvSpPr>
        <p:spPr bwMode="gray">
          <a:xfrm>
            <a:off x="4176425" y="2733773"/>
            <a:ext cx="28803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0AC151D5-7BAB-9A2A-748C-E380F9817DAA}"/>
              </a:ext>
            </a:extLst>
          </p:cNvPr>
          <p:cNvCxnSpPr>
            <a:cxnSpLocks/>
          </p:cNvCxnSpPr>
          <p:nvPr/>
        </p:nvCxnSpPr>
        <p:spPr bwMode="gray">
          <a:xfrm flipH="1" flipV="1">
            <a:off x="4320441"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1B93C5-E6E1-E8EC-C11E-9917010863B0}"/>
                  </a:ext>
                </a:extLst>
              </p:cNvPr>
              <p:cNvSpPr txBox="1"/>
              <p:nvPr/>
            </p:nvSpPr>
            <p:spPr bwMode="gray">
              <a:xfrm>
                <a:off x="4934723"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Erfolgen </a:t>
                </a:r>
              </a:p>
            </p:txBody>
          </p:sp>
        </mc:Choice>
        <mc:Fallback xmlns="">
          <p:sp>
            <p:nvSpPr>
              <p:cNvPr id="6" name="TextBox 5">
                <a:extLst>
                  <a:ext uri="{FF2B5EF4-FFF2-40B4-BE49-F238E27FC236}">
                    <a16:creationId xmlns:a16="http://schemas.microsoft.com/office/drawing/2014/main" id="{5C1B93C5-E6E1-E8EC-C11E-9917010863B0}"/>
                  </a:ext>
                </a:extLst>
              </p:cNvPr>
              <p:cNvSpPr txBox="1">
                <a:spLocks noRot="1" noChangeAspect="1" noMove="1" noResize="1" noEditPoints="1" noAdjustHandles="1" noChangeArrowheads="1" noChangeShapeType="1" noTextEdit="1"/>
              </p:cNvSpPr>
              <p:nvPr/>
            </p:nvSpPr>
            <p:spPr bwMode="gray">
              <a:xfrm>
                <a:off x="4934723" y="3096032"/>
                <a:ext cx="3240360" cy="334270"/>
              </a:xfrm>
              <a:prstGeom prst="rect">
                <a:avLst/>
              </a:prstGeom>
              <a:blipFill>
                <a:blip r:embed="rId3"/>
                <a:stretch>
                  <a:fillRect r="-781"/>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72E1E47A-B1E3-D598-5AC2-71AF53838E6F}"/>
              </a:ext>
            </a:extLst>
          </p:cNvPr>
          <p:cNvSpPr/>
          <p:nvPr/>
        </p:nvSpPr>
        <p:spPr bwMode="gray">
          <a:xfrm>
            <a:off x="4555573" y="2733773"/>
            <a:ext cx="844987"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D2BEA49-0DAE-D216-08E0-7725623A2002}"/>
              </a:ext>
            </a:extLst>
          </p:cNvPr>
          <p:cNvCxnSpPr>
            <a:cxnSpLocks/>
            <a:endCxn id="9" idx="3"/>
          </p:cNvCxnSpPr>
          <p:nvPr/>
        </p:nvCxnSpPr>
        <p:spPr bwMode="gray">
          <a:xfrm flipH="1">
            <a:off x="5400560" y="2877790"/>
            <a:ext cx="28803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017C1-DBBD-C59E-764F-E037728E2829}"/>
                  </a:ext>
                </a:extLst>
              </p:cNvPr>
              <p:cNvSpPr txBox="1"/>
              <p:nvPr/>
            </p:nvSpPr>
            <p:spPr bwMode="gray">
              <a:xfrm>
                <a:off x="5724128" y="2733772"/>
                <a:ext cx="3240360" cy="28803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Fehlern </a:t>
                </a:r>
              </a:p>
            </p:txBody>
          </p:sp>
        </mc:Choice>
        <mc:Fallback xmlns="">
          <p:sp>
            <p:nvSpPr>
              <p:cNvPr id="11" name="TextBox 10">
                <a:extLst>
                  <a:ext uri="{FF2B5EF4-FFF2-40B4-BE49-F238E27FC236}">
                    <a16:creationId xmlns:a16="http://schemas.microsoft.com/office/drawing/2014/main" id="{1C6017C1-DBBD-C59E-764F-E037728E2829}"/>
                  </a:ext>
                </a:extLst>
              </p:cNvPr>
              <p:cNvSpPr txBox="1">
                <a:spLocks noRot="1" noChangeAspect="1" noMove="1" noResize="1" noEditPoints="1" noAdjustHandles="1" noChangeArrowheads="1" noChangeShapeType="1" noTextEdit="1"/>
              </p:cNvSpPr>
              <p:nvPr/>
            </p:nvSpPr>
            <p:spPr bwMode="gray">
              <a:xfrm>
                <a:off x="5724128" y="2733772"/>
                <a:ext cx="3240360" cy="288033"/>
              </a:xfrm>
              <a:prstGeom prst="rect">
                <a:avLst/>
              </a:prstGeom>
              <a:blipFill>
                <a:blip r:embed="rId4"/>
                <a:stretch>
                  <a:fillRect l="-2335" r="-3113" b="-8333"/>
                </a:stretch>
              </a:blipFill>
            </p:spPr>
            <p:txBody>
              <a:bodyPr/>
              <a:lstStyle/>
              <a:p>
                <a:r>
                  <a:rPr lang="de-DE">
                    <a:noFill/>
                  </a:rPr>
                  <a:t> </a:t>
                </a:r>
              </a:p>
            </p:txBody>
          </p:sp>
        </mc:Fallback>
      </mc:AlternateContent>
      <p:sp>
        <p:nvSpPr>
          <p:cNvPr id="15" name="Rounded Rectangle 14">
            <a:extLst>
              <a:ext uri="{FF2B5EF4-FFF2-40B4-BE49-F238E27FC236}">
                <a16:creationId xmlns:a16="http://schemas.microsoft.com/office/drawing/2014/main" id="{6EEC563B-9F39-15C8-F21C-63E7084F7FA5}"/>
              </a:ext>
            </a:extLst>
          </p:cNvPr>
          <p:cNvSpPr/>
          <p:nvPr/>
        </p:nvSpPr>
        <p:spPr bwMode="gray">
          <a:xfrm>
            <a:off x="3797277" y="2643758"/>
            <a:ext cx="288031" cy="45227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6" name="Straight Arrow Connector 15">
            <a:extLst>
              <a:ext uri="{FF2B5EF4-FFF2-40B4-BE49-F238E27FC236}">
                <a16:creationId xmlns:a16="http://schemas.microsoft.com/office/drawing/2014/main" id="{C0A330ED-183D-0CD7-66A8-5137504B683B}"/>
              </a:ext>
            </a:extLst>
          </p:cNvPr>
          <p:cNvCxnSpPr>
            <a:cxnSpLocks/>
          </p:cNvCxnSpPr>
          <p:nvPr/>
        </p:nvCxnSpPr>
        <p:spPr bwMode="gray">
          <a:xfrm>
            <a:off x="2520241" y="2733772"/>
            <a:ext cx="127703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ABF416-4DE4-09D3-2C6C-8170C63205C9}"/>
                  </a:ext>
                </a:extLst>
              </p:cNvPr>
              <p:cNvSpPr txBox="1"/>
              <p:nvPr/>
            </p:nvSpPr>
            <p:spPr bwMode="gray">
              <a:xfrm>
                <a:off x="197405" y="2689372"/>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Erfolge aus </a:t>
                </a:r>
                <a14:m>
                  <m:oMath xmlns:m="http://schemas.openxmlformats.org/officeDocument/2006/math">
                    <m:r>
                      <a:rPr lang="en-US" sz="1050" b="0" i="1" smtClean="0">
                        <a:solidFill>
                          <a:srgbClr val="C00000"/>
                        </a:solidFill>
                        <a:latin typeface="Cambria Math" panose="02040503050406030204" pitchFamily="18" charset="0"/>
                      </a:rPr>
                      <m:t>𝑛</m:t>
                    </m:r>
                  </m:oMath>
                </a14:m>
                <a:r>
                  <a:rPr lang="de-DE" sz="1050" dirty="0">
                    <a:solidFill>
                      <a:srgbClr val="C00000"/>
                    </a:solidFill>
                  </a:rPr>
                  <a:t> Versuchen ausgesucht werden können</a:t>
                </a:r>
              </a:p>
            </p:txBody>
          </p:sp>
        </mc:Choice>
        <mc:Fallback xmlns="">
          <p:sp>
            <p:nvSpPr>
              <p:cNvPr id="20" name="TextBox 19">
                <a:extLst>
                  <a:ext uri="{FF2B5EF4-FFF2-40B4-BE49-F238E27FC236}">
                    <a16:creationId xmlns:a16="http://schemas.microsoft.com/office/drawing/2014/main" id="{A4ABF416-4DE4-09D3-2C6C-8170C63205C9}"/>
                  </a:ext>
                </a:extLst>
              </p:cNvPr>
              <p:cNvSpPr txBox="1">
                <a:spLocks noRot="1" noChangeAspect="1" noMove="1" noResize="1" noEditPoints="1" noAdjustHandles="1" noChangeArrowheads="1" noChangeShapeType="1" noTextEdit="1"/>
              </p:cNvSpPr>
              <p:nvPr/>
            </p:nvSpPr>
            <p:spPr bwMode="gray">
              <a:xfrm>
                <a:off x="197405" y="2689372"/>
                <a:ext cx="2411760" cy="582296"/>
              </a:xfrm>
              <a:prstGeom prst="rect">
                <a:avLst/>
              </a:prstGeom>
              <a:blipFill>
                <a:blip r:embed="rId5"/>
                <a:stretch>
                  <a:fillRect l="-524" r="-2094" b="-6383"/>
                </a:stretch>
              </a:blipFill>
            </p:spPr>
            <p:txBody>
              <a:bodyPr/>
              <a:lstStyle/>
              <a:p>
                <a:r>
                  <a:rPr lang="de-DE">
                    <a:noFill/>
                  </a:rPr>
                  <a:t> </a:t>
                </a:r>
              </a:p>
            </p:txBody>
          </p:sp>
        </mc:Fallback>
      </mc:AlternateContent>
    </p:spTree>
    <p:extLst>
      <p:ext uri="{BB962C8B-B14F-4D97-AF65-F5344CB8AC3E}">
        <p14:creationId xmlns:p14="http://schemas.microsoft.com/office/powerpoint/2010/main" val="28604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22" presetClass="entr" presetSubtype="2"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dissolve">
                                      <p:cBhvr>
                                        <p:cTn id="53" dur="500"/>
                                        <p:tgtEl>
                                          <p:spTgt spid="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5" end="5"/>
                                            </p:txEl>
                                          </p:spTgt>
                                        </p:tgtEl>
                                        <p:attrNameLst>
                                          <p:attrName>style.visibility</p:attrName>
                                        </p:attrNameLst>
                                      </p:cBhvr>
                                      <p:to>
                                        <p:strVal val="visible"/>
                                      </p:to>
                                    </p:set>
                                    <p:animEffect transition="in" filter="dissolve">
                                      <p:cBhvr>
                                        <p:cTn id="58" dur="500"/>
                                        <p:tgtEl>
                                          <p:spTgt spid="2">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dissolve">
                                      <p:cBhvr>
                                        <p:cTn id="63" dur="500"/>
                                        <p:tgtEl>
                                          <p:spTgt spid="2">
                                            <p:txEl>
                                              <p:pRg st="6" end="6"/>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dissolve">
                                      <p:cBhvr>
                                        <p:cTn id="6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1" grpId="0"/>
      <p:bldP spid="1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70486CE-A345-0EC5-C0FF-660E5BAF74F3}"/>
                  </a:ext>
                </a:extLst>
              </p:cNvPr>
              <p:cNvSpPr>
                <a:spLocks noGrp="1"/>
              </p:cNvSpPr>
              <p:nvPr>
                <p:ph type="body" sz="quarter" idx="13"/>
              </p:nvPr>
            </p:nvSpPr>
            <p:spPr>
              <a:xfrm>
                <a:off x="358776" y="1239837"/>
                <a:ext cx="4717279" cy="3563938"/>
              </a:xfrm>
            </p:spPr>
            <p:txBody>
              <a:bodyPr/>
              <a:lstStyle/>
              <a:p>
                <a:r>
                  <a:rPr lang="de-DE" b="1" dirty="0">
                    <a:solidFill>
                      <a:schemeClr val="accent4"/>
                    </a:solidFill>
                  </a:rPr>
                  <a:t>Beispiel (Galton-Brett). </a:t>
                </a:r>
                <a:r>
                  <a:rPr lang="de-DE" dirty="0"/>
                  <a:t>Eine Kugel fällt durch ein Galton-Brett. Mit welcher Wahrscheinlichkeit landet sie im Behälter mit der Nummer </a:t>
                </a:r>
                <a14:m>
                  <m:oMath xmlns:m="http://schemas.openxmlformats.org/officeDocument/2006/math">
                    <m:r>
                      <a:rPr lang="de-DE" b="0" i="1" smtClean="0">
                        <a:latin typeface="Cambria Math" panose="02040503050406030204" pitchFamily="18" charset="0"/>
                      </a:rPr>
                      <m:t>1</m:t>
                    </m:r>
                  </m:oMath>
                </a14:m>
                <a:r>
                  <a:rPr lang="de-DE" dirty="0"/>
                  <a:t>?</a:t>
                </a:r>
              </a:p>
              <a:p>
                <a:pPr lvl="1"/>
                <a:r>
                  <a:rPr lang="de-DE" sz="1200" dirty="0"/>
                  <a:t>Die Wegfindung an jeder Kreuzung entspricht einem Bernoulli-Versuch mit Erfolgswahrscheinlichkeit </a:t>
                </a:r>
                <a14:m>
                  <m:oMath xmlns:m="http://schemas.openxmlformats.org/officeDocument/2006/math">
                    <m:r>
                      <a:rPr lang="de-DE" sz="1200" b="0" i="1" smtClean="0">
                        <a:latin typeface="Cambria Math" panose="02040503050406030204" pitchFamily="18" charset="0"/>
                      </a:rPr>
                      <m:t>𝑝</m:t>
                    </m:r>
                    <m:r>
                      <a:rPr lang="de-DE" sz="1200" b="0" i="1" smtClean="0">
                        <a:latin typeface="Cambria Math" panose="02040503050406030204" pitchFamily="18" charset="0"/>
                      </a:rPr>
                      <m:t>=0.5</m:t>
                    </m:r>
                  </m:oMath>
                </a14:m>
                <a:r>
                  <a:rPr lang="de-DE" sz="1200" dirty="0"/>
                  <a:t>.</a:t>
                </a:r>
              </a:p>
              <a:p>
                <a:pPr lvl="1"/>
                <a:r>
                  <a:rPr lang="de-DE" sz="1200" dirty="0"/>
                  <a:t>Wir können „nach rechts abbiegen“ als Erfolg betrachten.</a:t>
                </a:r>
              </a:p>
              <a:p>
                <a:pPr lvl="1"/>
                <a:r>
                  <a:rPr lang="de-DE" sz="1200" dirty="0"/>
                  <a:t>Die Nummern der Behälter zählen die Erfolge.</a:t>
                </a:r>
              </a:p>
              <a:p>
                <a:pPr lvl="1"/>
                <a:r>
                  <a:rPr lang="de-DE" sz="1200" dirty="0"/>
                  <a:t>Für genau einen Erfolg müssen wir </a:t>
                </a:r>
                <a:r>
                  <a:rPr lang="de-DE" sz="1200" dirty="0">
                    <a:solidFill>
                      <a:schemeClr val="accent2"/>
                    </a:solidFill>
                  </a:rPr>
                  <a:t>einmal rechts</a:t>
                </a:r>
                <a:r>
                  <a:rPr lang="de-DE" sz="1200" dirty="0"/>
                  <a:t> und </a:t>
                </a:r>
                <a:r>
                  <a:rPr lang="de-DE" sz="1200" dirty="0">
                    <a:solidFill>
                      <a:schemeClr val="accent3"/>
                    </a:solidFill>
                  </a:rPr>
                  <a:t>dreimal links </a:t>
                </a:r>
                <a:r>
                  <a:rPr lang="de-DE" sz="1200" dirty="0"/>
                  <a:t>abbiegen.</a:t>
                </a:r>
              </a:p>
              <a:p>
                <a:pPr lvl="1"/>
                <a:r>
                  <a:rPr lang="de-DE" sz="1200" dirty="0"/>
                  <a:t>Es gibt </a:t>
                </a:r>
                <a14:m>
                  <m:oMath xmlns:m="http://schemas.openxmlformats.org/officeDocument/2006/math">
                    <m:d>
                      <m:dPr>
                        <m:ctrlPr>
                          <a:rPr lang="de-DE" sz="1200" i="1" smtClean="0">
                            <a:latin typeface="Cambria Math" panose="02040503050406030204" pitchFamily="18" charset="0"/>
                          </a:rPr>
                        </m:ctrlPr>
                      </m:dPr>
                      <m:e>
                        <m:f>
                          <m:fPr>
                            <m:type m:val="noBar"/>
                            <m:ctrlPr>
                              <a:rPr lang="de-DE" sz="1200" i="1" smtClean="0">
                                <a:latin typeface="Cambria Math" panose="02040503050406030204" pitchFamily="18" charset="0"/>
                              </a:rPr>
                            </m:ctrlPr>
                          </m:fPr>
                          <m:num>
                            <m:r>
                              <a:rPr lang="de-DE" sz="1200" b="0" i="1" smtClean="0">
                                <a:latin typeface="Cambria Math" panose="02040503050406030204" pitchFamily="18" charset="0"/>
                              </a:rPr>
                              <m:t>4</m:t>
                            </m:r>
                          </m:num>
                          <m:den>
                            <m:r>
                              <a:rPr lang="de-DE" sz="1200" b="0" i="1" smtClean="0">
                                <a:latin typeface="Cambria Math" panose="02040503050406030204" pitchFamily="18" charset="0"/>
                              </a:rPr>
                              <m:t>1</m:t>
                            </m:r>
                          </m:den>
                        </m:f>
                      </m:e>
                    </m:d>
                  </m:oMath>
                </a14:m>
                <a:r>
                  <a:rPr lang="de-DE" sz="1200" dirty="0"/>
                  <a:t> Möglichkeiten die Kreuzungen zu wählen, an der wir rechts abbiegen und somit </a:t>
                </a:r>
                <a14:m>
                  <m:oMath xmlns:m="http://schemas.openxmlformats.org/officeDocument/2006/math">
                    <m:d>
                      <m:dPr>
                        <m:ctrlPr>
                          <a:rPr lang="de-DE" sz="1200" i="1" smtClean="0">
                            <a:solidFill>
                              <a:schemeClr val="accent1"/>
                            </a:solidFill>
                            <a:latin typeface="Cambria Math" panose="02040503050406030204" pitchFamily="18" charset="0"/>
                          </a:rPr>
                        </m:ctrlPr>
                      </m:dPr>
                      <m:e>
                        <m:f>
                          <m:fPr>
                            <m:type m:val="noBar"/>
                            <m:ctrlPr>
                              <a:rPr lang="de-DE" sz="1200" i="1">
                                <a:solidFill>
                                  <a:schemeClr val="accent1"/>
                                </a:solidFill>
                                <a:latin typeface="Cambria Math" panose="02040503050406030204" pitchFamily="18" charset="0"/>
                              </a:rPr>
                            </m:ctrlPr>
                          </m:fPr>
                          <m:num>
                            <m:r>
                              <a:rPr lang="de-DE" sz="1200" i="1">
                                <a:solidFill>
                                  <a:schemeClr val="accent1"/>
                                </a:solidFill>
                                <a:latin typeface="Cambria Math" panose="02040503050406030204" pitchFamily="18" charset="0"/>
                              </a:rPr>
                              <m:t>4</m:t>
                            </m:r>
                          </m:num>
                          <m:den>
                            <m:r>
                              <a:rPr lang="de-DE" sz="1200" i="1">
                                <a:solidFill>
                                  <a:schemeClr val="accent1"/>
                                </a:solidFill>
                                <a:latin typeface="Cambria Math" panose="02040503050406030204" pitchFamily="18" charset="0"/>
                              </a:rPr>
                              <m:t>1</m:t>
                            </m:r>
                          </m:den>
                        </m:f>
                      </m:e>
                    </m:d>
                  </m:oMath>
                </a14:m>
                <a:r>
                  <a:rPr lang="de-DE" sz="1200" dirty="0">
                    <a:solidFill>
                      <a:schemeClr val="accent1"/>
                    </a:solidFill>
                  </a:rPr>
                  <a:t> verschiedene Pfade</a:t>
                </a:r>
                <a:r>
                  <a:rPr lang="de-DE" sz="1200" dirty="0"/>
                  <a:t> zum Ziel.</a:t>
                </a:r>
              </a:p>
              <a:p>
                <a:r>
                  <a:rPr lang="de-DE" dirty="0"/>
                  <a:t>Folglich ergibt sich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de-DE" b="0"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;4,0.5</m:t>
                          </m:r>
                        </m:e>
                      </m:d>
                      <m:r>
                        <a:rPr lang="de-DE" b="0" i="1" smtClean="0">
                          <a:latin typeface="Cambria Math" panose="02040503050406030204" pitchFamily="18" charset="0"/>
                        </a:rPr>
                        <m:t>=</m:t>
                      </m:r>
                      <m:d>
                        <m:dPr>
                          <m:ctrlPr>
                            <a:rPr lang="de-DE" i="1" smtClean="0">
                              <a:solidFill>
                                <a:schemeClr val="accent1"/>
                              </a:solidFill>
                              <a:latin typeface="Cambria Math" panose="02040503050406030204" pitchFamily="18" charset="0"/>
                            </a:rPr>
                          </m:ctrlPr>
                        </m:dPr>
                        <m:e>
                          <m:f>
                            <m:fPr>
                              <m:type m:val="noBar"/>
                              <m:ctrlPr>
                                <a:rPr lang="de-DE" i="1">
                                  <a:solidFill>
                                    <a:schemeClr val="accent1"/>
                                  </a:solidFill>
                                  <a:latin typeface="Cambria Math" panose="02040503050406030204" pitchFamily="18" charset="0"/>
                                </a:rPr>
                              </m:ctrlPr>
                            </m:fPr>
                            <m:num>
                              <m:r>
                                <a:rPr lang="de-DE" i="1">
                                  <a:solidFill>
                                    <a:schemeClr val="accent1"/>
                                  </a:solidFill>
                                  <a:latin typeface="Cambria Math" panose="02040503050406030204" pitchFamily="18" charset="0"/>
                                </a:rPr>
                                <m:t>4</m:t>
                              </m:r>
                            </m:num>
                            <m:den>
                              <m:r>
                                <a:rPr lang="de-DE" i="1">
                                  <a:solidFill>
                                    <a:schemeClr val="accent1"/>
                                  </a:solidFill>
                                  <a:latin typeface="Cambria Math" panose="02040503050406030204" pitchFamily="18" charset="0"/>
                                </a:rPr>
                                <m:t>1</m:t>
                              </m:r>
                            </m:den>
                          </m:f>
                        </m:e>
                      </m:d>
                      <m:r>
                        <a:rPr lang="de-DE" b="0" i="1" smtClean="0">
                          <a:latin typeface="Cambria Math" panose="02040503050406030204" pitchFamily="18" charset="0"/>
                        </a:rPr>
                        <m:t>⋅</m:t>
                      </m:r>
                      <m:sSup>
                        <m:sSupPr>
                          <m:ctrlPr>
                            <a:rPr lang="de-DE" b="0" i="1" smtClean="0">
                              <a:solidFill>
                                <a:schemeClr val="accent2"/>
                              </a:solidFill>
                              <a:latin typeface="Cambria Math" panose="02040503050406030204" pitchFamily="18" charset="0"/>
                            </a:rPr>
                          </m:ctrlPr>
                        </m:sSupPr>
                        <m:e>
                          <m:r>
                            <a:rPr lang="de-DE" b="0" i="1" smtClean="0">
                              <a:solidFill>
                                <a:schemeClr val="accent2"/>
                              </a:solidFill>
                              <a:latin typeface="Cambria Math" panose="02040503050406030204" pitchFamily="18" charset="0"/>
                            </a:rPr>
                            <m:t>0.5</m:t>
                          </m:r>
                        </m:e>
                        <m:sup>
                          <m:r>
                            <a:rPr lang="de-DE" b="0" i="1" smtClean="0">
                              <a:solidFill>
                                <a:schemeClr val="accent2"/>
                              </a:solidFill>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solidFill>
                                <a:schemeClr val="accent3"/>
                              </a:solidFill>
                              <a:latin typeface="Cambria Math" panose="02040503050406030204" pitchFamily="18" charset="0"/>
                            </a:rPr>
                          </m:ctrlPr>
                        </m:sSupPr>
                        <m:e>
                          <m:r>
                            <a:rPr lang="de-DE" b="0" i="1" smtClean="0">
                              <a:solidFill>
                                <a:schemeClr val="accent3"/>
                              </a:solidFill>
                              <a:latin typeface="Cambria Math" panose="02040503050406030204" pitchFamily="18" charset="0"/>
                            </a:rPr>
                            <m:t>0.5</m:t>
                          </m:r>
                        </m:e>
                        <m:sup>
                          <m:r>
                            <a:rPr lang="de-DE" b="0" i="1" smtClean="0">
                              <a:solidFill>
                                <a:schemeClr val="accent3"/>
                              </a:solidFill>
                              <a:latin typeface="Cambria Math" panose="02040503050406030204" pitchFamily="18" charset="0"/>
                            </a:rPr>
                            <m:t>3</m:t>
                          </m:r>
                        </m:sup>
                      </m:sSup>
                      <m:r>
                        <a:rPr lang="de-DE" b="0" i="1" smtClean="0">
                          <a:latin typeface="Cambria Math" panose="02040503050406030204" pitchFamily="18" charset="0"/>
                        </a:rPr>
                        <m:t>=0.25</m:t>
                      </m:r>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470486CE-A345-0EC5-C0FF-660E5BAF74F3}"/>
                  </a:ext>
                </a:extLst>
              </p:cNvPr>
              <p:cNvSpPr>
                <a:spLocks noGrp="1" noRot="1" noChangeAspect="1" noMove="1" noResize="1" noEditPoints="1" noAdjustHandles="1" noChangeArrowheads="1" noChangeShapeType="1" noTextEdit="1"/>
              </p:cNvSpPr>
              <p:nvPr>
                <p:ph type="body" sz="quarter" idx="13"/>
              </p:nvPr>
            </p:nvSpPr>
            <p:spPr>
              <a:xfrm>
                <a:off x="358776" y="1239837"/>
                <a:ext cx="4717279" cy="3563938"/>
              </a:xfrm>
              <a:blipFill>
                <a:blip r:embed="rId2"/>
                <a:stretch>
                  <a:fillRect t="-355" r="-1075" b="-531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B1098A-337B-A01A-9BCF-5F5426E1368C}"/>
              </a:ext>
            </a:extLst>
          </p:cNvPr>
          <p:cNvSpPr>
            <a:spLocks noGrp="1"/>
          </p:cNvSpPr>
          <p:nvPr>
            <p:ph type="title"/>
          </p:nvPr>
        </p:nvSpPr>
        <p:spPr/>
        <p:txBody>
          <a:bodyPr/>
          <a:lstStyle/>
          <a:p>
            <a:r>
              <a:rPr lang="de-DE" dirty="0"/>
              <a:t>Binomialverteilung: Galton-Brett</a:t>
            </a:r>
          </a:p>
        </p:txBody>
      </p:sp>
      <p:sp>
        <p:nvSpPr>
          <p:cNvPr id="4" name="Ellipse 6">
            <a:extLst>
              <a:ext uri="{FF2B5EF4-FFF2-40B4-BE49-F238E27FC236}">
                <a16:creationId xmlns:a16="http://schemas.microsoft.com/office/drawing/2014/main" id="{DFB7BB05-002B-08DC-D3ED-EECB78692E13}"/>
              </a:ext>
            </a:extLst>
          </p:cNvPr>
          <p:cNvSpPr/>
          <p:nvPr/>
        </p:nvSpPr>
        <p:spPr bwMode="gray">
          <a:xfrm>
            <a:off x="6128556" y="2323842"/>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53EF2C2B-912A-0DB8-E307-7EDF6582A888}"/>
              </a:ext>
            </a:extLst>
          </p:cNvPr>
          <p:cNvSpPr/>
          <p:nvPr/>
        </p:nvSpPr>
        <p:spPr bwMode="gray">
          <a:xfrm>
            <a:off x="5947582"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626A2D6A-D039-2A4F-3357-1216477AB9F9}"/>
              </a:ext>
            </a:extLst>
          </p:cNvPr>
          <p:cNvSpPr/>
          <p:nvPr/>
        </p:nvSpPr>
        <p:spPr bwMode="gray">
          <a:xfrm>
            <a:off x="6128556"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25F47678-A725-2F87-9C5E-D9AD88558A82}"/>
              </a:ext>
            </a:extLst>
          </p:cNvPr>
          <p:cNvSpPr/>
          <p:nvPr/>
        </p:nvSpPr>
        <p:spPr bwMode="gray">
          <a:xfrm>
            <a:off x="6312434"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6D31C279-4271-7FEF-7A3B-7AF0FDD90617}"/>
              </a:ext>
            </a:extLst>
          </p:cNvPr>
          <p:cNvSpPr/>
          <p:nvPr/>
        </p:nvSpPr>
        <p:spPr bwMode="gray">
          <a:xfrm>
            <a:off x="5760132"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16173156-E8EB-E9A4-14F0-BBCBA7B84E81}"/>
              </a:ext>
            </a:extLst>
          </p:cNvPr>
          <p:cNvSpPr/>
          <p:nvPr/>
        </p:nvSpPr>
        <p:spPr bwMode="gray">
          <a:xfrm>
            <a:off x="6496980"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F061E0AD-F5AA-06FF-4F27-B190FFA2E0C9}"/>
              </a:ext>
            </a:extLst>
          </p:cNvPr>
          <p:cNvSpPr/>
          <p:nvPr/>
        </p:nvSpPr>
        <p:spPr bwMode="gray">
          <a:xfrm>
            <a:off x="5947582"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B1647ACA-7EC3-FC01-27C3-BD501F6B1C02}"/>
              </a:ext>
            </a:extLst>
          </p:cNvPr>
          <p:cNvSpPr/>
          <p:nvPr/>
        </p:nvSpPr>
        <p:spPr bwMode="gray">
          <a:xfrm>
            <a:off x="6312434"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22412673-3014-163B-6068-6C25A2506C8F}"/>
              </a:ext>
            </a:extLst>
          </p:cNvPr>
          <p:cNvSpPr/>
          <p:nvPr/>
        </p:nvSpPr>
        <p:spPr bwMode="gray">
          <a:xfrm>
            <a:off x="6677286"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57AB0341-A413-7952-4CEA-7782E751A605}"/>
              </a:ext>
            </a:extLst>
          </p:cNvPr>
          <p:cNvSpPr/>
          <p:nvPr/>
        </p:nvSpPr>
        <p:spPr bwMode="gray">
          <a:xfrm>
            <a:off x="5582730" y="3188529"/>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193F29DA-4CCF-ADD0-63DC-F8B70529A365}"/>
              </a:ext>
            </a:extLst>
          </p:cNvPr>
          <p:cNvSpPr/>
          <p:nvPr/>
        </p:nvSpPr>
        <p:spPr bwMode="gray">
          <a:xfrm>
            <a:off x="6203786" y="1820049"/>
            <a:ext cx="65564" cy="6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Gerader Verbinder 21">
            <a:extLst>
              <a:ext uri="{FF2B5EF4-FFF2-40B4-BE49-F238E27FC236}">
                <a16:creationId xmlns:a16="http://schemas.microsoft.com/office/drawing/2014/main" id="{DA2B981C-1A49-C501-7225-D78C8F9118F8}"/>
              </a:ext>
            </a:extLst>
          </p:cNvPr>
          <p:cNvCxnSpPr>
            <a:cxnSpLocks/>
            <a:stCxn id="13" idx="4"/>
          </p:cNvCxnSpPr>
          <p:nvPr/>
        </p:nvCxnSpPr>
        <p:spPr bwMode="gray">
          <a:xfrm>
            <a:off x="5690742" y="3404553"/>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25">
            <a:extLst>
              <a:ext uri="{FF2B5EF4-FFF2-40B4-BE49-F238E27FC236}">
                <a16:creationId xmlns:a16="http://schemas.microsoft.com/office/drawing/2014/main" id="{415E33DB-4453-D59A-6FB8-ECAE2BD42FFA}"/>
              </a:ext>
            </a:extLst>
          </p:cNvPr>
          <p:cNvCxnSpPr>
            <a:stCxn id="10" idx="4"/>
          </p:cNvCxnSpPr>
          <p:nvPr/>
        </p:nvCxnSpPr>
        <p:spPr bwMode="gray">
          <a:xfrm>
            <a:off x="6055594"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27">
            <a:extLst>
              <a:ext uri="{FF2B5EF4-FFF2-40B4-BE49-F238E27FC236}">
                <a16:creationId xmlns:a16="http://schemas.microsoft.com/office/drawing/2014/main" id="{5DE1C003-1F13-7D63-9717-566547D91865}"/>
              </a:ext>
            </a:extLst>
          </p:cNvPr>
          <p:cNvCxnSpPr>
            <a:stCxn id="11" idx="4"/>
          </p:cNvCxnSpPr>
          <p:nvPr/>
        </p:nvCxnSpPr>
        <p:spPr bwMode="gray">
          <a:xfrm>
            <a:off x="6420446"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29">
            <a:extLst>
              <a:ext uri="{FF2B5EF4-FFF2-40B4-BE49-F238E27FC236}">
                <a16:creationId xmlns:a16="http://schemas.microsoft.com/office/drawing/2014/main" id="{AC33FBF7-1E0D-ADAA-EF03-4E27306554DE}"/>
              </a:ext>
            </a:extLst>
          </p:cNvPr>
          <p:cNvCxnSpPr>
            <a:stCxn id="12" idx="4"/>
          </p:cNvCxnSpPr>
          <p:nvPr/>
        </p:nvCxnSpPr>
        <p:spPr bwMode="gray">
          <a:xfrm>
            <a:off x="6785298"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30">
            <a:extLst>
              <a:ext uri="{FF2B5EF4-FFF2-40B4-BE49-F238E27FC236}">
                <a16:creationId xmlns:a16="http://schemas.microsoft.com/office/drawing/2014/main" id="{FB61A678-4733-B118-37C8-252DDE194C97}"/>
              </a:ext>
            </a:extLst>
          </p:cNvPr>
          <p:cNvCxnSpPr>
            <a:cxnSpLocks/>
          </p:cNvCxnSpPr>
          <p:nvPr/>
        </p:nvCxnSpPr>
        <p:spPr bwMode="gray">
          <a:xfrm>
            <a:off x="5338936"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32">
            <a:extLst>
              <a:ext uri="{FF2B5EF4-FFF2-40B4-BE49-F238E27FC236}">
                <a16:creationId xmlns:a16="http://schemas.microsoft.com/office/drawing/2014/main" id="{2D473B12-3EB2-1AD8-2E13-FAB7970A6A86}"/>
              </a:ext>
            </a:extLst>
          </p:cNvPr>
          <p:cNvCxnSpPr>
            <a:cxnSpLocks/>
          </p:cNvCxnSpPr>
          <p:nvPr/>
        </p:nvCxnSpPr>
        <p:spPr bwMode="gray">
          <a:xfrm>
            <a:off x="5340326" y="3975906"/>
            <a:ext cx="1798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34">
            <a:extLst>
              <a:ext uri="{FF2B5EF4-FFF2-40B4-BE49-F238E27FC236}">
                <a16:creationId xmlns:a16="http://schemas.microsoft.com/office/drawing/2014/main" id="{ED2ED356-D3F0-3460-E416-43526574DFD1}"/>
              </a:ext>
            </a:extLst>
          </p:cNvPr>
          <p:cNvCxnSpPr>
            <a:cxnSpLocks/>
          </p:cNvCxnSpPr>
          <p:nvPr/>
        </p:nvCxnSpPr>
        <p:spPr bwMode="gray">
          <a:xfrm>
            <a:off x="7133808"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36">
                <a:extLst>
                  <a:ext uri="{FF2B5EF4-FFF2-40B4-BE49-F238E27FC236}">
                    <a16:creationId xmlns:a16="http://schemas.microsoft.com/office/drawing/2014/main" id="{3EC2E5FD-DEAB-7FFE-9251-C16BA7D09EF3}"/>
                  </a:ext>
                </a:extLst>
              </p:cNvPr>
              <p:cNvSpPr txBox="1"/>
              <p:nvPr/>
            </p:nvSpPr>
            <p:spPr bwMode="gray">
              <a:xfrm>
                <a:off x="5405751"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0</m:t>
                      </m:r>
                    </m:oMath>
                  </m:oMathPara>
                </a14:m>
                <a:endParaRPr lang="de-DE" sz="1200" dirty="0" err="1"/>
              </a:p>
            </p:txBody>
          </p:sp>
        </mc:Choice>
        <mc:Fallback xmlns="">
          <p:sp>
            <p:nvSpPr>
              <p:cNvPr id="22" name="Textfeld 36">
                <a:extLst>
                  <a:ext uri="{FF2B5EF4-FFF2-40B4-BE49-F238E27FC236}">
                    <a16:creationId xmlns:a16="http://schemas.microsoft.com/office/drawing/2014/main" id="{3EC2E5FD-DEAB-7FFE-9251-C16BA7D09EF3}"/>
                  </a:ext>
                </a:extLst>
              </p:cNvPr>
              <p:cNvSpPr txBox="1">
                <a:spLocks noRot="1" noChangeAspect="1" noMove="1" noResize="1" noEditPoints="1" noAdjustHandles="1" noChangeArrowheads="1" noChangeShapeType="1" noTextEdit="1"/>
              </p:cNvSpPr>
              <p:nvPr/>
            </p:nvSpPr>
            <p:spPr bwMode="gray">
              <a:xfrm>
                <a:off x="5405751" y="3981498"/>
                <a:ext cx="216024" cy="21087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37">
                <a:extLst>
                  <a:ext uri="{FF2B5EF4-FFF2-40B4-BE49-F238E27FC236}">
                    <a16:creationId xmlns:a16="http://schemas.microsoft.com/office/drawing/2014/main" id="{DA95324D-3E9E-207F-2B2A-AD5A5921516C}"/>
                  </a:ext>
                </a:extLst>
              </p:cNvPr>
              <p:cNvSpPr txBox="1"/>
              <p:nvPr/>
            </p:nvSpPr>
            <p:spPr bwMode="gray">
              <a:xfrm>
                <a:off x="5766608" y="3973529"/>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1</m:t>
                      </m:r>
                    </m:oMath>
                  </m:oMathPara>
                </a14:m>
                <a:endParaRPr lang="de-DE" sz="1200" dirty="0" err="1"/>
              </a:p>
            </p:txBody>
          </p:sp>
        </mc:Choice>
        <mc:Fallback xmlns="">
          <p:sp>
            <p:nvSpPr>
              <p:cNvPr id="23" name="Textfeld 37">
                <a:extLst>
                  <a:ext uri="{FF2B5EF4-FFF2-40B4-BE49-F238E27FC236}">
                    <a16:creationId xmlns:a16="http://schemas.microsoft.com/office/drawing/2014/main" id="{DA95324D-3E9E-207F-2B2A-AD5A5921516C}"/>
                  </a:ext>
                </a:extLst>
              </p:cNvPr>
              <p:cNvSpPr txBox="1">
                <a:spLocks noRot="1" noChangeAspect="1" noMove="1" noResize="1" noEditPoints="1" noAdjustHandles="1" noChangeArrowheads="1" noChangeShapeType="1" noTextEdit="1"/>
              </p:cNvSpPr>
              <p:nvPr/>
            </p:nvSpPr>
            <p:spPr bwMode="gray">
              <a:xfrm>
                <a:off x="5766608" y="3973529"/>
                <a:ext cx="216024" cy="21087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38">
                <a:extLst>
                  <a:ext uri="{FF2B5EF4-FFF2-40B4-BE49-F238E27FC236}">
                    <a16:creationId xmlns:a16="http://schemas.microsoft.com/office/drawing/2014/main" id="{B93862C8-2BF7-BC7F-5552-A7FA9835E145}"/>
                  </a:ext>
                </a:extLst>
              </p:cNvPr>
              <p:cNvSpPr txBox="1"/>
              <p:nvPr/>
            </p:nvSpPr>
            <p:spPr bwMode="gray">
              <a:xfrm>
                <a:off x="6135962"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2</m:t>
                      </m:r>
                    </m:oMath>
                  </m:oMathPara>
                </a14:m>
                <a:endParaRPr lang="de-DE" sz="1200" dirty="0" err="1"/>
              </a:p>
            </p:txBody>
          </p:sp>
        </mc:Choice>
        <mc:Fallback xmlns="">
          <p:sp>
            <p:nvSpPr>
              <p:cNvPr id="24" name="Textfeld 38">
                <a:extLst>
                  <a:ext uri="{FF2B5EF4-FFF2-40B4-BE49-F238E27FC236}">
                    <a16:creationId xmlns:a16="http://schemas.microsoft.com/office/drawing/2014/main" id="{B93862C8-2BF7-BC7F-5552-A7FA9835E145}"/>
                  </a:ext>
                </a:extLst>
              </p:cNvPr>
              <p:cNvSpPr txBox="1">
                <a:spLocks noRot="1" noChangeAspect="1" noMove="1" noResize="1" noEditPoints="1" noAdjustHandles="1" noChangeArrowheads="1" noChangeShapeType="1" noTextEdit="1"/>
              </p:cNvSpPr>
              <p:nvPr/>
            </p:nvSpPr>
            <p:spPr bwMode="gray">
              <a:xfrm>
                <a:off x="6135962" y="3981498"/>
                <a:ext cx="216024" cy="21087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39">
                <a:extLst>
                  <a:ext uri="{FF2B5EF4-FFF2-40B4-BE49-F238E27FC236}">
                    <a16:creationId xmlns:a16="http://schemas.microsoft.com/office/drawing/2014/main" id="{98AA07E8-EF68-B09E-D81A-3C8CA8C8B097}"/>
                  </a:ext>
                </a:extLst>
              </p:cNvPr>
              <p:cNvSpPr txBox="1"/>
              <p:nvPr/>
            </p:nvSpPr>
            <p:spPr bwMode="gray">
              <a:xfrm>
                <a:off x="6489800" y="397352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3</m:t>
                      </m:r>
                    </m:oMath>
                  </m:oMathPara>
                </a14:m>
                <a:endParaRPr lang="de-DE" sz="1200" dirty="0" err="1"/>
              </a:p>
            </p:txBody>
          </p:sp>
        </mc:Choice>
        <mc:Fallback xmlns="">
          <p:sp>
            <p:nvSpPr>
              <p:cNvPr id="25" name="Textfeld 39">
                <a:extLst>
                  <a:ext uri="{FF2B5EF4-FFF2-40B4-BE49-F238E27FC236}">
                    <a16:creationId xmlns:a16="http://schemas.microsoft.com/office/drawing/2014/main" id="{98AA07E8-EF68-B09E-D81A-3C8CA8C8B097}"/>
                  </a:ext>
                </a:extLst>
              </p:cNvPr>
              <p:cNvSpPr txBox="1">
                <a:spLocks noRot="1" noChangeAspect="1" noMove="1" noResize="1" noEditPoints="1" noAdjustHandles="1" noChangeArrowheads="1" noChangeShapeType="1" noTextEdit="1"/>
              </p:cNvSpPr>
              <p:nvPr/>
            </p:nvSpPr>
            <p:spPr bwMode="gray">
              <a:xfrm>
                <a:off x="6489800" y="3973528"/>
                <a:ext cx="216024" cy="210873"/>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40">
                <a:extLst>
                  <a:ext uri="{FF2B5EF4-FFF2-40B4-BE49-F238E27FC236}">
                    <a16:creationId xmlns:a16="http://schemas.microsoft.com/office/drawing/2014/main" id="{C290ACC1-54F5-E97D-BFD4-E417389C50DB}"/>
                  </a:ext>
                </a:extLst>
              </p:cNvPr>
              <p:cNvSpPr txBox="1"/>
              <p:nvPr/>
            </p:nvSpPr>
            <p:spPr bwMode="gray">
              <a:xfrm>
                <a:off x="6851581" y="3973527"/>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4</m:t>
                      </m:r>
                    </m:oMath>
                  </m:oMathPara>
                </a14:m>
                <a:endParaRPr lang="de-DE" sz="1200" dirty="0" err="1"/>
              </a:p>
            </p:txBody>
          </p:sp>
        </mc:Choice>
        <mc:Fallback xmlns="">
          <p:sp>
            <p:nvSpPr>
              <p:cNvPr id="26" name="Textfeld 40">
                <a:extLst>
                  <a:ext uri="{FF2B5EF4-FFF2-40B4-BE49-F238E27FC236}">
                    <a16:creationId xmlns:a16="http://schemas.microsoft.com/office/drawing/2014/main" id="{C290ACC1-54F5-E97D-BFD4-E417389C50DB}"/>
                  </a:ext>
                </a:extLst>
              </p:cNvPr>
              <p:cNvSpPr txBox="1">
                <a:spLocks noRot="1" noChangeAspect="1" noMove="1" noResize="1" noEditPoints="1" noAdjustHandles="1" noChangeArrowheads="1" noChangeShapeType="1" noTextEdit="1"/>
              </p:cNvSpPr>
              <p:nvPr/>
            </p:nvSpPr>
            <p:spPr bwMode="gray">
              <a:xfrm>
                <a:off x="6851581" y="3973527"/>
                <a:ext cx="216024" cy="210873"/>
              </a:xfrm>
              <a:prstGeom prst="rect">
                <a:avLst/>
              </a:prstGeom>
              <a:blipFill>
                <a:blip r:embed="rId7"/>
                <a:stretch>
                  <a:fillRect/>
                </a:stretch>
              </a:blipFill>
            </p:spPr>
            <p:txBody>
              <a:bodyPr/>
              <a:lstStyle/>
              <a:p>
                <a:r>
                  <a:rPr lang="de-DE">
                    <a:noFill/>
                  </a:rPr>
                  <a:t> </a:t>
                </a:r>
              </a:p>
            </p:txBody>
          </p:sp>
        </mc:Fallback>
      </mc:AlternateContent>
      <p:cxnSp>
        <p:nvCxnSpPr>
          <p:cNvPr id="27" name="Verbinder: gekrümmt 54">
            <a:extLst>
              <a:ext uri="{FF2B5EF4-FFF2-40B4-BE49-F238E27FC236}">
                <a16:creationId xmlns:a16="http://schemas.microsoft.com/office/drawing/2014/main" id="{6933432A-CD70-94B3-548B-2C27BC7107D8}"/>
              </a:ext>
            </a:extLst>
          </p:cNvPr>
          <p:cNvCxnSpPr>
            <a:stCxn id="4" idx="0"/>
            <a:endCxn id="5" idx="0"/>
          </p:cNvCxnSpPr>
          <p:nvPr/>
        </p:nvCxnSpPr>
        <p:spPr bwMode="gray">
          <a:xfrm rot="16200000" flipH="1" flipV="1">
            <a:off x="6001034" y="237840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59">
            <a:extLst>
              <a:ext uri="{FF2B5EF4-FFF2-40B4-BE49-F238E27FC236}">
                <a16:creationId xmlns:a16="http://schemas.microsoft.com/office/drawing/2014/main" id="{78C06B97-06E4-80FC-30D3-2B36C28CEFF6}"/>
              </a:ext>
            </a:extLst>
          </p:cNvPr>
          <p:cNvCxnSpPr/>
          <p:nvPr/>
        </p:nvCxnSpPr>
        <p:spPr bwMode="gray">
          <a:xfrm rot="16200000" flipH="1" flipV="1">
            <a:off x="5816488" y="2668494"/>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krümmt 60">
            <a:extLst>
              <a:ext uri="{FF2B5EF4-FFF2-40B4-BE49-F238E27FC236}">
                <a16:creationId xmlns:a16="http://schemas.microsoft.com/office/drawing/2014/main" id="{CC280E6E-197D-D037-9E95-A2D79B68D0B5}"/>
              </a:ext>
            </a:extLst>
          </p:cNvPr>
          <p:cNvCxnSpPr/>
          <p:nvPr/>
        </p:nvCxnSpPr>
        <p:spPr bwMode="gray">
          <a:xfrm rot="16200000" flipH="1" flipV="1">
            <a:off x="5815572" y="324868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krümmt 61">
            <a:extLst>
              <a:ext uri="{FF2B5EF4-FFF2-40B4-BE49-F238E27FC236}">
                <a16:creationId xmlns:a16="http://schemas.microsoft.com/office/drawing/2014/main" id="{F138307A-DFAD-89F5-7F86-A7F4E5ECAF9E}"/>
              </a:ext>
            </a:extLst>
          </p:cNvPr>
          <p:cNvCxnSpPr>
            <a:cxnSpLocks/>
          </p:cNvCxnSpPr>
          <p:nvPr/>
        </p:nvCxnSpPr>
        <p:spPr bwMode="gray">
          <a:xfrm rot="5400000" flipV="1">
            <a:off x="5816489" y="2958588"/>
            <a:ext cx="290093" cy="180974"/>
          </a:xfrm>
          <a:prstGeom prst="curvedConnector3">
            <a:avLst>
              <a:gd name="adj1" fmla="val -1926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67">
            <a:extLst>
              <a:ext uri="{FF2B5EF4-FFF2-40B4-BE49-F238E27FC236}">
                <a16:creationId xmlns:a16="http://schemas.microsoft.com/office/drawing/2014/main" id="{C019D944-6C63-9100-EEE3-02A7EECF3B8A}"/>
              </a:ext>
            </a:extLst>
          </p:cNvPr>
          <p:cNvCxnSpPr>
            <a:cxnSpLocks/>
          </p:cNvCxnSpPr>
          <p:nvPr/>
        </p:nvCxnSpPr>
        <p:spPr bwMode="gray">
          <a:xfrm>
            <a:off x="6236568" y="1959682"/>
            <a:ext cx="0" cy="364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B162B1A-218C-D5FC-FB85-7661215B5EC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4E3403B-690F-6999-7F0C-7BBEF76A5F10}"/>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pic>
        <p:nvPicPr>
          <p:cNvPr id="1028" name="Picture 4">
            <a:hlinkClick r:id="rId9"/>
            <a:extLst>
              <a:ext uri="{FF2B5EF4-FFF2-40B4-BE49-F238E27FC236}">
                <a16:creationId xmlns:a16="http://schemas.microsoft.com/office/drawing/2014/main" id="{CF337FA7-286E-8C06-D77B-F4A98378F74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80324" y="2633606"/>
            <a:ext cx="667201" cy="100080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CE0631-4F8C-C96F-A0AA-5940BE9D2FA6}"/>
              </a:ext>
            </a:extLst>
          </p:cNvPr>
          <p:cNvSpPr txBox="1"/>
          <p:nvPr/>
        </p:nvSpPr>
        <p:spPr bwMode="gray">
          <a:xfrm>
            <a:off x="7457213" y="3634973"/>
            <a:ext cx="1512168" cy="215444"/>
          </a:xfrm>
          <a:prstGeom prst="rect">
            <a:avLst/>
          </a:prstGeom>
          <a:noFill/>
        </p:spPr>
        <p:txBody>
          <a:bodyPr wrap="square">
            <a:spAutoFit/>
          </a:bodyPr>
          <a:lstStyle/>
          <a:p>
            <a:pPr algn="ctr"/>
            <a:r>
              <a:rPr lang="en-GB" sz="800" b="1" dirty="0">
                <a:solidFill>
                  <a:srgbClr val="333539"/>
                </a:solidFill>
              </a:rPr>
              <a:t>Galton-Brett</a:t>
            </a:r>
            <a:endParaRPr lang="en-GB" sz="800" b="1" dirty="0">
              <a:solidFill>
                <a:srgbClr val="333539"/>
              </a:solidFill>
              <a:effectLst/>
            </a:endParaRPr>
          </a:p>
        </p:txBody>
      </p:sp>
    </p:spTree>
    <p:extLst>
      <p:ext uri="{BB962C8B-B14F-4D97-AF65-F5344CB8AC3E}">
        <p14:creationId xmlns:p14="http://schemas.microsoft.com/office/powerpoint/2010/main" val="3535553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dissolve">
                                      <p:cBhvr>
                                        <p:cTn id="69" dur="500"/>
                                        <p:tgtEl>
                                          <p:spTgt spid="11"/>
                                        </p:tgtEl>
                                      </p:cBhvr>
                                    </p:animEffect>
                                  </p:childTnLst>
                                </p:cTn>
                              </p:par>
                              <p:par>
                                <p:cTn id="70" presetID="9"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ssolve">
                                      <p:cBhvr>
                                        <p:cTn id="75" dur="500"/>
                                        <p:tgtEl>
                                          <p:spTgt spid="1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dissolve">
                                      <p:cBhvr>
                                        <p:cTn id="78" dur="500"/>
                                        <p:tgtEl>
                                          <p:spTgt spid="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dissolve">
                                      <p:cBhvr>
                                        <p:cTn id="84" dur="500"/>
                                        <p:tgtEl>
                                          <p:spTgt spid="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dissolve">
                                      <p:cBhvr>
                                        <p:cTn id="90" dur="500"/>
                                        <p:tgtEl>
                                          <p:spTgt spid="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dissolve">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dissolve">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1" end="1"/>
                                            </p:txEl>
                                          </p:spTgt>
                                        </p:tgtEl>
                                        <p:attrNameLst>
                                          <p:attrName>style.visibility</p:attrName>
                                        </p:attrNameLst>
                                      </p:cBhvr>
                                      <p:to>
                                        <p:strVal val="visible"/>
                                      </p:to>
                                    </p:set>
                                    <p:animEffect transition="in" filter="dissolve">
                                      <p:cBhvr>
                                        <p:cTn id="103" dur="500"/>
                                        <p:tgtEl>
                                          <p:spTgt spid="2">
                                            <p:txEl>
                                              <p:pRg st="1" end="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2">
                                            <p:txEl>
                                              <p:pRg st="2" end="2"/>
                                            </p:txEl>
                                          </p:spTgt>
                                        </p:tgtEl>
                                        <p:attrNameLst>
                                          <p:attrName>style.visibility</p:attrName>
                                        </p:attrNameLst>
                                      </p:cBhvr>
                                      <p:to>
                                        <p:strVal val="visible"/>
                                      </p:to>
                                    </p:set>
                                    <p:animEffect transition="in" filter="dissolve">
                                      <p:cBhvr>
                                        <p:cTn id="108" dur="5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Effect transition="in" filter="dissolve">
                                      <p:cBhvr>
                                        <p:cTn id="113" dur="500"/>
                                        <p:tgtEl>
                                          <p:spTgt spid="2">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2">
                                            <p:txEl>
                                              <p:pRg st="4" end="4"/>
                                            </p:txEl>
                                          </p:spTgt>
                                        </p:tgtEl>
                                        <p:attrNameLst>
                                          <p:attrName>style.visibility</p:attrName>
                                        </p:attrNameLst>
                                      </p:cBhvr>
                                      <p:to>
                                        <p:strVal val="visible"/>
                                      </p:to>
                                    </p:set>
                                    <p:animEffect transition="in" filter="dissolve">
                                      <p:cBhvr>
                                        <p:cTn id="118" dur="500"/>
                                        <p:tgtEl>
                                          <p:spTgt spid="2">
                                            <p:txEl>
                                              <p:pRg st="4" end="4"/>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up)">
                                      <p:cBhvr>
                                        <p:cTn id="123" dur="500"/>
                                        <p:tgtEl>
                                          <p:spTgt spid="31"/>
                                        </p:tgtEl>
                                      </p:cBhvr>
                                    </p:animEffect>
                                  </p:childTnLst>
                                </p:cTn>
                              </p:par>
                            </p:childTnLst>
                          </p:cTn>
                        </p:par>
                        <p:par>
                          <p:cTn id="124" fill="hold">
                            <p:stCondLst>
                              <p:cond delay="500"/>
                            </p:stCondLst>
                            <p:childTnLst>
                              <p:par>
                                <p:cTn id="125" presetID="22" presetClass="entr" presetSubtype="1" fill="hold"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up)">
                                      <p:cBhvr>
                                        <p:cTn id="127" dur="500"/>
                                        <p:tgtEl>
                                          <p:spTgt spid="27"/>
                                        </p:tgtEl>
                                      </p:cBhvr>
                                    </p:animEffect>
                                  </p:childTnLst>
                                </p:cTn>
                              </p:par>
                            </p:childTnLst>
                          </p:cTn>
                        </p:par>
                        <p:par>
                          <p:cTn id="128" fill="hold">
                            <p:stCondLst>
                              <p:cond delay="1000"/>
                            </p:stCondLst>
                            <p:childTnLst>
                              <p:par>
                                <p:cTn id="129" presetID="22" presetClass="entr" presetSubtype="1"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up)">
                                      <p:cBhvr>
                                        <p:cTn id="131" dur="500"/>
                                        <p:tgtEl>
                                          <p:spTgt spid="28"/>
                                        </p:tgtEl>
                                      </p:cBhvr>
                                    </p:animEffect>
                                  </p:childTnLst>
                                </p:cTn>
                              </p:par>
                            </p:childTnLst>
                          </p:cTn>
                        </p:par>
                        <p:par>
                          <p:cTn id="132" fill="hold">
                            <p:stCondLst>
                              <p:cond delay="1500"/>
                            </p:stCondLst>
                            <p:childTnLst>
                              <p:par>
                                <p:cTn id="133" presetID="22" presetClass="entr" presetSubtype="1" fill="hold"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up)">
                                      <p:cBhvr>
                                        <p:cTn id="135" dur="500"/>
                                        <p:tgtEl>
                                          <p:spTgt spid="30"/>
                                        </p:tgtEl>
                                      </p:cBhvr>
                                    </p:animEffect>
                                  </p:childTnLst>
                                </p:cTn>
                              </p:par>
                            </p:childTnLst>
                          </p:cTn>
                        </p:par>
                        <p:par>
                          <p:cTn id="136" fill="hold">
                            <p:stCondLst>
                              <p:cond delay="2000"/>
                            </p:stCondLst>
                            <p:childTnLst>
                              <p:par>
                                <p:cTn id="137" presetID="22" presetClass="entr" presetSubtype="1" fill="hold"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up)">
                                      <p:cBhvr>
                                        <p:cTn id="139" dur="500"/>
                                        <p:tgtEl>
                                          <p:spTgt spid="29"/>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2">
                                            <p:txEl>
                                              <p:pRg st="5" end="5"/>
                                            </p:txEl>
                                          </p:spTgt>
                                        </p:tgtEl>
                                        <p:attrNameLst>
                                          <p:attrName>style.visibility</p:attrName>
                                        </p:attrNameLst>
                                      </p:cBhvr>
                                      <p:to>
                                        <p:strVal val="visible"/>
                                      </p:to>
                                    </p:set>
                                    <p:animEffect transition="in" filter="dissolve">
                                      <p:cBhvr>
                                        <p:cTn id="144" dur="500"/>
                                        <p:tgtEl>
                                          <p:spTgt spid="2">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par>
                                <p:cTn id="150" presetID="9" presetClass="entr" presetSubtype="0" fill="hold" nodeType="withEffect">
                                  <p:stCondLst>
                                    <p:cond delay="0"/>
                                  </p:stCondLst>
                                  <p:childTnLst>
                                    <p:set>
                                      <p:cBhvr>
                                        <p:cTn id="151" dur="1" fill="hold">
                                          <p:stCondLst>
                                            <p:cond delay="0"/>
                                          </p:stCondLst>
                                        </p:cTn>
                                        <p:tgtEl>
                                          <p:spTgt spid="2">
                                            <p:txEl>
                                              <p:pRg st="7" end="7"/>
                                            </p:txEl>
                                          </p:spTgt>
                                        </p:tgtEl>
                                        <p:attrNameLst>
                                          <p:attrName>style.visibility</p:attrName>
                                        </p:attrNameLst>
                                      </p:cBhvr>
                                      <p:to>
                                        <p:strVal val="visible"/>
                                      </p:to>
                                    </p:set>
                                    <p:animEffect transition="in" filter="dissolve">
                                      <p:cBhvr>
                                        <p:cTn id="1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3" grpId="0"/>
      <p:bldP spid="24" grpId="0"/>
      <p:bldP spid="25" grpId="0"/>
      <p:bldP spid="26"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E29D0555-CF8B-745A-C99D-C56CB0EB8E51}"/>
              </a:ext>
            </a:extLst>
          </p:cNvPr>
          <p:cNvGrpSpPr/>
          <p:nvPr/>
        </p:nvGrpSpPr>
        <p:grpSpPr>
          <a:xfrm>
            <a:off x="6077462" y="1779662"/>
            <a:ext cx="2959034" cy="1944216"/>
            <a:chOff x="6077462" y="1779662"/>
            <a:chExt cx="2959034" cy="1944216"/>
          </a:xfrm>
        </p:grpSpPr>
        <p:sp>
          <p:nvSpPr>
            <p:cNvPr id="245" name="Freeform 244">
              <a:extLst>
                <a:ext uri="{FF2B5EF4-FFF2-40B4-BE49-F238E27FC236}">
                  <a16:creationId xmlns:a16="http://schemas.microsoft.com/office/drawing/2014/main" id="{949B42FD-F538-BB04-F840-A3B26FD8026C}"/>
                </a:ext>
              </a:extLst>
            </p:cNvPr>
            <p:cNvSpPr/>
            <p:nvPr/>
          </p:nvSpPr>
          <p:spPr>
            <a:xfrm>
              <a:off x="6077462"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246" name="Freeform 245">
              <a:extLst>
                <a:ext uri="{FF2B5EF4-FFF2-40B4-BE49-F238E27FC236}">
                  <a16:creationId xmlns:a16="http://schemas.microsoft.com/office/drawing/2014/main" id="{DC02D0FB-5271-E5CC-838E-BC3E656DA85E}"/>
                </a:ext>
              </a:extLst>
            </p:cNvPr>
            <p:cNvSpPr/>
            <p:nvPr/>
          </p:nvSpPr>
          <p:spPr>
            <a:xfrm>
              <a:off x="6503566"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247" name="Freeform 246">
              <a:extLst>
                <a:ext uri="{FF2B5EF4-FFF2-40B4-BE49-F238E27FC236}">
                  <a16:creationId xmlns:a16="http://schemas.microsoft.com/office/drawing/2014/main" id="{E90586EA-A20A-2F01-A2E4-E56284C5AF39}"/>
                </a:ext>
              </a:extLst>
            </p:cNvPr>
            <p:cNvSpPr/>
            <p:nvPr/>
          </p:nvSpPr>
          <p:spPr>
            <a:xfrm>
              <a:off x="6721251"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8" name="Freeform 247">
              <a:extLst>
                <a:ext uri="{FF2B5EF4-FFF2-40B4-BE49-F238E27FC236}">
                  <a16:creationId xmlns:a16="http://schemas.microsoft.com/office/drawing/2014/main" id="{CFDE7187-72B2-FA04-6075-3853B0D4B9F4}"/>
                </a:ext>
              </a:extLst>
            </p:cNvPr>
            <p:cNvSpPr/>
            <p:nvPr/>
          </p:nvSpPr>
          <p:spPr>
            <a:xfrm>
              <a:off x="7231079"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9" name="Freeform 248">
              <a:extLst>
                <a:ext uri="{FF2B5EF4-FFF2-40B4-BE49-F238E27FC236}">
                  <a16:creationId xmlns:a16="http://schemas.microsoft.com/office/drawing/2014/main" id="{382495B5-1FFD-C45F-CE19-B78F0063FB5F}"/>
                </a:ext>
              </a:extLst>
            </p:cNvPr>
            <p:cNvSpPr/>
            <p:nvPr/>
          </p:nvSpPr>
          <p:spPr>
            <a:xfrm>
              <a:off x="7740907"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0" name="Freeform 249">
              <a:extLst>
                <a:ext uri="{FF2B5EF4-FFF2-40B4-BE49-F238E27FC236}">
                  <a16:creationId xmlns:a16="http://schemas.microsoft.com/office/drawing/2014/main" id="{416C78AC-F16C-91B4-DF28-FE031A7773AA}"/>
                </a:ext>
              </a:extLst>
            </p:cNvPr>
            <p:cNvSpPr/>
            <p:nvPr/>
          </p:nvSpPr>
          <p:spPr>
            <a:xfrm>
              <a:off x="825073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1" name="Freeform 250">
              <a:extLst>
                <a:ext uri="{FF2B5EF4-FFF2-40B4-BE49-F238E27FC236}">
                  <a16:creationId xmlns:a16="http://schemas.microsoft.com/office/drawing/2014/main" id="{1AF3E04D-1725-EAD6-EFF1-90731B6C8747}"/>
                </a:ext>
              </a:extLst>
            </p:cNvPr>
            <p:cNvSpPr/>
            <p:nvPr/>
          </p:nvSpPr>
          <p:spPr>
            <a:xfrm>
              <a:off x="8760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2" name="Freeform 251">
              <a:extLst>
                <a:ext uri="{FF2B5EF4-FFF2-40B4-BE49-F238E27FC236}">
                  <a16:creationId xmlns:a16="http://schemas.microsoft.com/office/drawing/2014/main" id="{E75C549D-9A47-E57D-55A5-A956307862BA}"/>
                </a:ext>
              </a:extLst>
            </p:cNvPr>
            <p:cNvSpPr/>
            <p:nvPr/>
          </p:nvSpPr>
          <p:spPr>
            <a:xfrm>
              <a:off x="6503566"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253" name="Freeform 252">
              <a:extLst>
                <a:ext uri="{FF2B5EF4-FFF2-40B4-BE49-F238E27FC236}">
                  <a16:creationId xmlns:a16="http://schemas.microsoft.com/office/drawing/2014/main" id="{468E9B70-7AA5-5FDE-F136-3D7DC1A14846}"/>
                </a:ext>
              </a:extLst>
            </p:cNvPr>
            <p:cNvSpPr/>
            <p:nvPr/>
          </p:nvSpPr>
          <p:spPr>
            <a:xfrm>
              <a:off x="6721251"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4" name="Freeform 253">
              <a:extLst>
                <a:ext uri="{FF2B5EF4-FFF2-40B4-BE49-F238E27FC236}">
                  <a16:creationId xmlns:a16="http://schemas.microsoft.com/office/drawing/2014/main" id="{83267362-BE2D-28A0-7A18-102ECD030ACF}"/>
                </a:ext>
              </a:extLst>
            </p:cNvPr>
            <p:cNvSpPr/>
            <p:nvPr/>
          </p:nvSpPr>
          <p:spPr>
            <a:xfrm>
              <a:off x="7231079"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5" name="Freeform 254">
              <a:extLst>
                <a:ext uri="{FF2B5EF4-FFF2-40B4-BE49-F238E27FC236}">
                  <a16:creationId xmlns:a16="http://schemas.microsoft.com/office/drawing/2014/main" id="{B039ED2A-4E5D-8CD4-DBD2-A8B165A94D64}"/>
                </a:ext>
              </a:extLst>
            </p:cNvPr>
            <p:cNvSpPr/>
            <p:nvPr/>
          </p:nvSpPr>
          <p:spPr>
            <a:xfrm>
              <a:off x="7740907"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6" name="Freeform 255">
              <a:extLst>
                <a:ext uri="{FF2B5EF4-FFF2-40B4-BE49-F238E27FC236}">
                  <a16:creationId xmlns:a16="http://schemas.microsoft.com/office/drawing/2014/main" id="{A14B081E-676D-7206-E3C0-53C36873ED56}"/>
                </a:ext>
              </a:extLst>
            </p:cNvPr>
            <p:cNvSpPr/>
            <p:nvPr/>
          </p:nvSpPr>
          <p:spPr>
            <a:xfrm>
              <a:off x="825073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7" name="Freeform 256">
              <a:extLst>
                <a:ext uri="{FF2B5EF4-FFF2-40B4-BE49-F238E27FC236}">
                  <a16:creationId xmlns:a16="http://schemas.microsoft.com/office/drawing/2014/main" id="{C6A6EBD4-2142-343B-3103-5B2932367F71}"/>
                </a:ext>
              </a:extLst>
            </p:cNvPr>
            <p:cNvSpPr/>
            <p:nvPr/>
          </p:nvSpPr>
          <p:spPr>
            <a:xfrm>
              <a:off x="876056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8" name="Freeform 257">
              <a:extLst>
                <a:ext uri="{FF2B5EF4-FFF2-40B4-BE49-F238E27FC236}">
                  <a16:creationId xmlns:a16="http://schemas.microsoft.com/office/drawing/2014/main" id="{F09F3772-514B-2A48-64A1-B39183266075}"/>
                </a:ext>
              </a:extLst>
            </p:cNvPr>
            <p:cNvSpPr/>
            <p:nvPr/>
          </p:nvSpPr>
          <p:spPr>
            <a:xfrm>
              <a:off x="6646683"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9" name="Freeform 258">
              <a:extLst>
                <a:ext uri="{FF2B5EF4-FFF2-40B4-BE49-F238E27FC236}">
                  <a16:creationId xmlns:a16="http://schemas.microsoft.com/office/drawing/2014/main" id="{82391DF1-E372-F1D9-67E3-AAC1830A5494}"/>
                </a:ext>
              </a:extLst>
            </p:cNvPr>
            <p:cNvSpPr/>
            <p:nvPr/>
          </p:nvSpPr>
          <p:spPr>
            <a:xfrm>
              <a:off x="6715957"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0" name="Freeform 259">
              <a:extLst>
                <a:ext uri="{FF2B5EF4-FFF2-40B4-BE49-F238E27FC236}">
                  <a16:creationId xmlns:a16="http://schemas.microsoft.com/office/drawing/2014/main" id="{D6E433C8-9B71-2495-8D75-DCB248F75D7C}"/>
                </a:ext>
              </a:extLst>
            </p:cNvPr>
            <p:cNvSpPr/>
            <p:nvPr/>
          </p:nvSpPr>
          <p:spPr>
            <a:xfrm>
              <a:off x="6744275"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61" name="Freeform 260">
              <a:extLst>
                <a:ext uri="{FF2B5EF4-FFF2-40B4-BE49-F238E27FC236}">
                  <a16:creationId xmlns:a16="http://schemas.microsoft.com/office/drawing/2014/main" id="{6E6DE0D3-9079-6B5A-BBAC-A5A7D79DAFDA}"/>
                </a:ext>
              </a:extLst>
            </p:cNvPr>
            <p:cNvSpPr/>
            <p:nvPr/>
          </p:nvSpPr>
          <p:spPr>
            <a:xfrm>
              <a:off x="7157960"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62" name="Freeform 261">
              <a:extLst>
                <a:ext uri="{FF2B5EF4-FFF2-40B4-BE49-F238E27FC236}">
                  <a16:creationId xmlns:a16="http://schemas.microsoft.com/office/drawing/2014/main" id="{EAC56723-4D28-006D-74FB-B15DD997A7BF}"/>
                </a:ext>
              </a:extLst>
            </p:cNvPr>
            <p:cNvSpPr/>
            <p:nvPr/>
          </p:nvSpPr>
          <p:spPr>
            <a:xfrm>
              <a:off x="722648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3" name="Freeform 262">
              <a:extLst>
                <a:ext uri="{FF2B5EF4-FFF2-40B4-BE49-F238E27FC236}">
                  <a16:creationId xmlns:a16="http://schemas.microsoft.com/office/drawing/2014/main" id="{B91114C5-2A87-3A4F-FEA9-1269B19736F5}"/>
                </a:ext>
              </a:extLst>
            </p:cNvPr>
            <p:cNvSpPr/>
            <p:nvPr/>
          </p:nvSpPr>
          <p:spPr>
            <a:xfrm>
              <a:off x="7255951"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64" name="Freeform 263">
              <a:extLst>
                <a:ext uri="{FF2B5EF4-FFF2-40B4-BE49-F238E27FC236}">
                  <a16:creationId xmlns:a16="http://schemas.microsoft.com/office/drawing/2014/main" id="{FBEF14C9-365F-6A87-DDEF-31BF2D1CE6B2}"/>
                </a:ext>
              </a:extLst>
            </p:cNvPr>
            <p:cNvSpPr/>
            <p:nvPr/>
          </p:nvSpPr>
          <p:spPr>
            <a:xfrm>
              <a:off x="7666919"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65" name="Freeform 264">
              <a:extLst>
                <a:ext uri="{FF2B5EF4-FFF2-40B4-BE49-F238E27FC236}">
                  <a16:creationId xmlns:a16="http://schemas.microsoft.com/office/drawing/2014/main" id="{3930ADF2-4297-315B-FEE0-D578CC59EEEB}"/>
                </a:ext>
              </a:extLst>
            </p:cNvPr>
            <p:cNvSpPr/>
            <p:nvPr/>
          </p:nvSpPr>
          <p:spPr>
            <a:xfrm>
              <a:off x="7735038"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6" name="Freeform 265">
              <a:extLst>
                <a:ext uri="{FF2B5EF4-FFF2-40B4-BE49-F238E27FC236}">
                  <a16:creationId xmlns:a16="http://schemas.microsoft.com/office/drawing/2014/main" id="{B8812D73-5D39-4DDF-71ED-58A10F537C17}"/>
                </a:ext>
              </a:extLst>
            </p:cNvPr>
            <p:cNvSpPr/>
            <p:nvPr/>
          </p:nvSpPr>
          <p:spPr>
            <a:xfrm>
              <a:off x="7763359"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67" name="Freeform 266">
              <a:extLst>
                <a:ext uri="{FF2B5EF4-FFF2-40B4-BE49-F238E27FC236}">
                  <a16:creationId xmlns:a16="http://schemas.microsoft.com/office/drawing/2014/main" id="{11453BEE-2115-404B-7E4C-3457A0458FED}"/>
                </a:ext>
              </a:extLst>
            </p:cNvPr>
            <p:cNvSpPr/>
            <p:nvPr/>
          </p:nvSpPr>
          <p:spPr>
            <a:xfrm>
              <a:off x="8178067"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268" name="Freeform 267">
              <a:extLst>
                <a:ext uri="{FF2B5EF4-FFF2-40B4-BE49-F238E27FC236}">
                  <a16:creationId xmlns:a16="http://schemas.microsoft.com/office/drawing/2014/main" id="{F04571E3-D712-2C7D-3CD5-8AB55C448964}"/>
                </a:ext>
              </a:extLst>
            </p:cNvPr>
            <p:cNvSpPr/>
            <p:nvPr/>
          </p:nvSpPr>
          <p:spPr>
            <a:xfrm>
              <a:off x="8245694"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9" name="Freeform 268">
              <a:extLst>
                <a:ext uri="{FF2B5EF4-FFF2-40B4-BE49-F238E27FC236}">
                  <a16:creationId xmlns:a16="http://schemas.microsoft.com/office/drawing/2014/main" id="{4DFCFAAD-A899-B73B-16D7-6CA950A6C125}"/>
                </a:ext>
              </a:extLst>
            </p:cNvPr>
            <p:cNvSpPr/>
            <p:nvPr/>
          </p:nvSpPr>
          <p:spPr>
            <a:xfrm>
              <a:off x="8275161"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70" name="Freeform 269">
              <a:extLst>
                <a:ext uri="{FF2B5EF4-FFF2-40B4-BE49-F238E27FC236}">
                  <a16:creationId xmlns:a16="http://schemas.microsoft.com/office/drawing/2014/main" id="{CD7613A9-104B-F90A-227E-9FFAF1FDFA9D}"/>
                </a:ext>
              </a:extLst>
            </p:cNvPr>
            <p:cNvSpPr/>
            <p:nvPr/>
          </p:nvSpPr>
          <p:spPr>
            <a:xfrm>
              <a:off x="8655705"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271" name="Freeform 270">
              <a:extLst>
                <a:ext uri="{FF2B5EF4-FFF2-40B4-BE49-F238E27FC236}">
                  <a16:creationId xmlns:a16="http://schemas.microsoft.com/office/drawing/2014/main" id="{24359EBA-747B-67A5-E28B-C7B5E0C4D268}"/>
                </a:ext>
              </a:extLst>
            </p:cNvPr>
            <p:cNvSpPr/>
            <p:nvPr/>
          </p:nvSpPr>
          <p:spPr>
            <a:xfrm>
              <a:off x="8716291"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72" name="Freeform 271">
              <a:extLst>
                <a:ext uri="{FF2B5EF4-FFF2-40B4-BE49-F238E27FC236}">
                  <a16:creationId xmlns:a16="http://schemas.microsoft.com/office/drawing/2014/main" id="{B542DBFB-E843-5C62-9DCF-784592402F77}"/>
                </a:ext>
              </a:extLst>
            </p:cNvPr>
            <p:cNvSpPr/>
            <p:nvPr/>
          </p:nvSpPr>
          <p:spPr>
            <a:xfrm>
              <a:off x="8785557"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73" name="Freeform 272">
              <a:extLst>
                <a:ext uri="{FF2B5EF4-FFF2-40B4-BE49-F238E27FC236}">
                  <a16:creationId xmlns:a16="http://schemas.microsoft.com/office/drawing/2014/main" id="{555F720F-E73A-415D-CE67-0499E8126868}"/>
                </a:ext>
              </a:extLst>
            </p:cNvPr>
            <p:cNvSpPr/>
            <p:nvPr/>
          </p:nvSpPr>
          <p:spPr>
            <a:xfrm>
              <a:off x="8813877"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274" name="Freeform 273">
              <a:extLst>
                <a:ext uri="{FF2B5EF4-FFF2-40B4-BE49-F238E27FC236}">
                  <a16:creationId xmlns:a16="http://schemas.microsoft.com/office/drawing/2014/main" id="{136BD2F6-5300-6627-4504-77B7870806B3}"/>
                </a:ext>
              </a:extLst>
            </p:cNvPr>
            <p:cNvSpPr/>
            <p:nvPr/>
          </p:nvSpPr>
          <p:spPr>
            <a:xfrm>
              <a:off x="7710392"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275" name="Freeform 274">
              <a:extLst>
                <a:ext uri="{FF2B5EF4-FFF2-40B4-BE49-F238E27FC236}">
                  <a16:creationId xmlns:a16="http://schemas.microsoft.com/office/drawing/2014/main" id="{5E2F7ACD-2A51-5D7C-852D-A1A20C1D6D91}"/>
                </a:ext>
              </a:extLst>
            </p:cNvPr>
            <p:cNvSpPr/>
            <p:nvPr/>
          </p:nvSpPr>
          <p:spPr>
            <a:xfrm>
              <a:off x="6503566"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6" name="Freeform 275">
              <a:extLst>
                <a:ext uri="{FF2B5EF4-FFF2-40B4-BE49-F238E27FC236}">
                  <a16:creationId xmlns:a16="http://schemas.microsoft.com/office/drawing/2014/main" id="{2E2F40F7-40A4-7DD9-A93B-33060C181DDD}"/>
                </a:ext>
              </a:extLst>
            </p:cNvPr>
            <p:cNvSpPr/>
            <p:nvPr/>
          </p:nvSpPr>
          <p:spPr>
            <a:xfrm>
              <a:off x="6503566" y="312023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7" name="Freeform 276">
              <a:extLst>
                <a:ext uri="{FF2B5EF4-FFF2-40B4-BE49-F238E27FC236}">
                  <a16:creationId xmlns:a16="http://schemas.microsoft.com/office/drawing/2014/main" id="{C2F11AE0-CDEE-22D4-AA31-7852ABF6E37A}"/>
                </a:ext>
              </a:extLst>
            </p:cNvPr>
            <p:cNvSpPr/>
            <p:nvPr/>
          </p:nvSpPr>
          <p:spPr>
            <a:xfrm>
              <a:off x="6503566" y="283487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8" name="Freeform 277">
              <a:extLst>
                <a:ext uri="{FF2B5EF4-FFF2-40B4-BE49-F238E27FC236}">
                  <a16:creationId xmlns:a16="http://schemas.microsoft.com/office/drawing/2014/main" id="{163374F0-4CBD-F652-D4AF-A567AC2E764E}"/>
                </a:ext>
              </a:extLst>
            </p:cNvPr>
            <p:cNvSpPr/>
            <p:nvPr/>
          </p:nvSpPr>
          <p:spPr>
            <a:xfrm>
              <a:off x="6503566" y="254951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9" name="Freeform 278">
              <a:extLst>
                <a:ext uri="{FF2B5EF4-FFF2-40B4-BE49-F238E27FC236}">
                  <a16:creationId xmlns:a16="http://schemas.microsoft.com/office/drawing/2014/main" id="{108F9C8A-44A9-4377-1480-7B126A343A9F}"/>
                </a:ext>
              </a:extLst>
            </p:cNvPr>
            <p:cNvSpPr/>
            <p:nvPr/>
          </p:nvSpPr>
          <p:spPr>
            <a:xfrm>
              <a:off x="6503566" y="22641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0" name="Freeform 279">
              <a:extLst>
                <a:ext uri="{FF2B5EF4-FFF2-40B4-BE49-F238E27FC236}">
                  <a16:creationId xmlns:a16="http://schemas.microsoft.com/office/drawing/2014/main" id="{C2005FC7-9FBF-7BBE-9F7B-A65B12F164AF}"/>
                </a:ext>
              </a:extLst>
            </p:cNvPr>
            <p:cNvSpPr/>
            <p:nvPr/>
          </p:nvSpPr>
          <p:spPr>
            <a:xfrm>
              <a:off x="6503566" y="197879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1" name="Freeform 280">
              <a:extLst>
                <a:ext uri="{FF2B5EF4-FFF2-40B4-BE49-F238E27FC236}">
                  <a16:creationId xmlns:a16="http://schemas.microsoft.com/office/drawing/2014/main" id="{D38AAE14-90F6-62F4-C66D-25076F567B2D}"/>
                </a:ext>
              </a:extLst>
            </p:cNvPr>
            <p:cNvSpPr/>
            <p:nvPr/>
          </p:nvSpPr>
          <p:spPr>
            <a:xfrm>
              <a:off x="6503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282" name="Freeform 281">
              <a:extLst>
                <a:ext uri="{FF2B5EF4-FFF2-40B4-BE49-F238E27FC236}">
                  <a16:creationId xmlns:a16="http://schemas.microsoft.com/office/drawing/2014/main" id="{09BE49B6-0BA5-0844-07FF-0D1647B99790}"/>
                </a:ext>
              </a:extLst>
            </p:cNvPr>
            <p:cNvSpPr/>
            <p:nvPr/>
          </p:nvSpPr>
          <p:spPr>
            <a:xfrm>
              <a:off x="6503566"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3" name="Freeform 282">
              <a:extLst>
                <a:ext uri="{FF2B5EF4-FFF2-40B4-BE49-F238E27FC236}">
                  <a16:creationId xmlns:a16="http://schemas.microsoft.com/office/drawing/2014/main" id="{D928BDF6-4715-077A-8717-34E1EC645103}"/>
                </a:ext>
              </a:extLst>
            </p:cNvPr>
            <p:cNvSpPr/>
            <p:nvPr/>
          </p:nvSpPr>
          <p:spPr>
            <a:xfrm>
              <a:off x="6503566" y="312023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4" name="Freeform 283">
              <a:extLst>
                <a:ext uri="{FF2B5EF4-FFF2-40B4-BE49-F238E27FC236}">
                  <a16:creationId xmlns:a16="http://schemas.microsoft.com/office/drawing/2014/main" id="{7ED8A43F-130B-7E28-DBC4-BAF8BBC7CA90}"/>
                </a:ext>
              </a:extLst>
            </p:cNvPr>
            <p:cNvSpPr/>
            <p:nvPr/>
          </p:nvSpPr>
          <p:spPr>
            <a:xfrm>
              <a:off x="6503566" y="283487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5" name="Freeform 284">
              <a:extLst>
                <a:ext uri="{FF2B5EF4-FFF2-40B4-BE49-F238E27FC236}">
                  <a16:creationId xmlns:a16="http://schemas.microsoft.com/office/drawing/2014/main" id="{3820A4CB-9B0E-D24C-6F83-641889F8B8C9}"/>
                </a:ext>
              </a:extLst>
            </p:cNvPr>
            <p:cNvSpPr/>
            <p:nvPr/>
          </p:nvSpPr>
          <p:spPr>
            <a:xfrm>
              <a:off x="6503566" y="254951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6" name="Freeform 285">
              <a:extLst>
                <a:ext uri="{FF2B5EF4-FFF2-40B4-BE49-F238E27FC236}">
                  <a16:creationId xmlns:a16="http://schemas.microsoft.com/office/drawing/2014/main" id="{10388695-4AF5-A478-096A-B0CBD5477255}"/>
                </a:ext>
              </a:extLst>
            </p:cNvPr>
            <p:cNvSpPr/>
            <p:nvPr/>
          </p:nvSpPr>
          <p:spPr>
            <a:xfrm>
              <a:off x="6503566" y="22641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7" name="Freeform 286">
              <a:extLst>
                <a:ext uri="{FF2B5EF4-FFF2-40B4-BE49-F238E27FC236}">
                  <a16:creationId xmlns:a16="http://schemas.microsoft.com/office/drawing/2014/main" id="{599DBA0A-F979-5574-54F0-5F8F2401F6D0}"/>
                </a:ext>
              </a:extLst>
            </p:cNvPr>
            <p:cNvSpPr/>
            <p:nvPr/>
          </p:nvSpPr>
          <p:spPr>
            <a:xfrm>
              <a:off x="6503566" y="197879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8" name="Freeform 287">
              <a:extLst>
                <a:ext uri="{FF2B5EF4-FFF2-40B4-BE49-F238E27FC236}">
                  <a16:creationId xmlns:a16="http://schemas.microsoft.com/office/drawing/2014/main" id="{A4EB4432-B1C1-76E7-12F6-B66FC7DEE308}"/>
                </a:ext>
              </a:extLst>
            </p:cNvPr>
            <p:cNvSpPr/>
            <p:nvPr/>
          </p:nvSpPr>
          <p:spPr>
            <a:xfrm>
              <a:off x="624496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89" name="Freeform 288">
              <a:extLst>
                <a:ext uri="{FF2B5EF4-FFF2-40B4-BE49-F238E27FC236}">
                  <a16:creationId xmlns:a16="http://schemas.microsoft.com/office/drawing/2014/main" id="{3E581DBE-1A8D-C025-232C-B8CD32171561}"/>
                </a:ext>
              </a:extLst>
            </p:cNvPr>
            <p:cNvSpPr/>
            <p:nvPr/>
          </p:nvSpPr>
          <p:spPr>
            <a:xfrm>
              <a:off x="6314241"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0" name="Freeform 289">
              <a:extLst>
                <a:ext uri="{FF2B5EF4-FFF2-40B4-BE49-F238E27FC236}">
                  <a16:creationId xmlns:a16="http://schemas.microsoft.com/office/drawing/2014/main" id="{E0A6F7D4-6319-8BB3-5977-E25B54DA7788}"/>
                </a:ext>
              </a:extLst>
            </p:cNvPr>
            <p:cNvSpPr/>
            <p:nvPr/>
          </p:nvSpPr>
          <p:spPr>
            <a:xfrm>
              <a:off x="6342560"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1" name="Freeform 290">
              <a:extLst>
                <a:ext uri="{FF2B5EF4-FFF2-40B4-BE49-F238E27FC236}">
                  <a16:creationId xmlns:a16="http://schemas.microsoft.com/office/drawing/2014/main" id="{33A1BDE3-C245-96DF-B067-20EBB2FDB09B}"/>
                </a:ext>
              </a:extLst>
            </p:cNvPr>
            <p:cNvSpPr/>
            <p:nvPr/>
          </p:nvSpPr>
          <p:spPr>
            <a:xfrm>
              <a:off x="6407638"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2" name="Freeform 291">
              <a:extLst>
                <a:ext uri="{FF2B5EF4-FFF2-40B4-BE49-F238E27FC236}">
                  <a16:creationId xmlns:a16="http://schemas.microsoft.com/office/drawing/2014/main" id="{DA45ED28-71B3-6215-85E1-D40F277BEEFD}"/>
                </a:ext>
              </a:extLst>
            </p:cNvPr>
            <p:cNvSpPr/>
            <p:nvPr/>
          </p:nvSpPr>
          <p:spPr>
            <a:xfrm>
              <a:off x="6247115" y="3082153"/>
              <a:ext cx="51542" cy="76249"/>
            </a:xfrm>
            <a:custGeom>
              <a:avLst/>
              <a:gdLst>
                <a:gd name="connsiteX0" fmla="*/ 25772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55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55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45"/>
                    <a:pt x="10138" y="38155"/>
                  </a:cubicBezTo>
                  <a:cubicBezTo>
                    <a:pt x="10138" y="48229"/>
                    <a:pt x="11437" y="55787"/>
                    <a:pt x="14034" y="60842"/>
                  </a:cubicBezTo>
                  <a:cubicBezTo>
                    <a:pt x="16664" y="65860"/>
                    <a:pt x="20578" y="68376"/>
                    <a:pt x="25772" y="68376"/>
                  </a:cubicBezTo>
                  <a:cubicBezTo>
                    <a:pt x="31000" y="68376"/>
                    <a:pt x="34912" y="65860"/>
                    <a:pt x="37508" y="60842"/>
                  </a:cubicBezTo>
                  <a:cubicBezTo>
                    <a:pt x="40139" y="55787"/>
                    <a:pt x="41455" y="48229"/>
                    <a:pt x="41455" y="38155"/>
                  </a:cubicBezTo>
                  <a:cubicBezTo>
                    <a:pt x="41455" y="28045"/>
                    <a:pt x="40139" y="20475"/>
                    <a:pt x="37508" y="15456"/>
                  </a:cubicBezTo>
                  <a:cubicBezTo>
                    <a:pt x="34912" y="10401"/>
                    <a:pt x="31000" y="7874"/>
                    <a:pt x="25772" y="7874"/>
                  </a:cubicBezTo>
                  <a:moveTo>
                    <a:pt x="25772" y="0"/>
                  </a:moveTo>
                  <a:cubicBezTo>
                    <a:pt x="34129" y="0"/>
                    <a:pt x="40505" y="3269"/>
                    <a:pt x="44901" y="9794"/>
                  </a:cubicBezTo>
                  <a:cubicBezTo>
                    <a:pt x="49328" y="16295"/>
                    <a:pt x="51543" y="25749"/>
                    <a:pt x="51543" y="38155"/>
                  </a:cubicBezTo>
                  <a:cubicBezTo>
                    <a:pt x="51543" y="50525"/>
                    <a:pt x="49328" y="59979"/>
                    <a:pt x="44901" y="66504"/>
                  </a:cubicBezTo>
                  <a:cubicBezTo>
                    <a:pt x="40505" y="73005"/>
                    <a:pt x="34129" y="76250"/>
                    <a:pt x="25772"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3" name="Freeform 292">
              <a:extLst>
                <a:ext uri="{FF2B5EF4-FFF2-40B4-BE49-F238E27FC236}">
                  <a16:creationId xmlns:a16="http://schemas.microsoft.com/office/drawing/2014/main" id="{91816E61-9D05-8367-CB31-AB309273E9C8}"/>
                </a:ext>
              </a:extLst>
            </p:cNvPr>
            <p:cNvSpPr/>
            <p:nvPr/>
          </p:nvSpPr>
          <p:spPr>
            <a:xfrm>
              <a:off x="6316389" y="3144478"/>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4" name="Freeform 293">
              <a:extLst>
                <a:ext uri="{FF2B5EF4-FFF2-40B4-BE49-F238E27FC236}">
                  <a16:creationId xmlns:a16="http://schemas.microsoft.com/office/drawing/2014/main" id="{0D77BB46-D22A-E938-8AAE-70E75A169164}"/>
                </a:ext>
              </a:extLst>
            </p:cNvPr>
            <p:cNvSpPr/>
            <p:nvPr/>
          </p:nvSpPr>
          <p:spPr>
            <a:xfrm>
              <a:off x="6344708" y="3082153"/>
              <a:ext cx="51542" cy="76249"/>
            </a:xfrm>
            <a:custGeom>
              <a:avLst/>
              <a:gdLst>
                <a:gd name="connsiteX0" fmla="*/ 25771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55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55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45"/>
                    <a:pt x="10138" y="38155"/>
                  </a:cubicBezTo>
                  <a:cubicBezTo>
                    <a:pt x="10138" y="48229"/>
                    <a:pt x="11437" y="55787"/>
                    <a:pt x="14034" y="60842"/>
                  </a:cubicBezTo>
                  <a:cubicBezTo>
                    <a:pt x="16664" y="65860"/>
                    <a:pt x="20576" y="68376"/>
                    <a:pt x="25771" y="68376"/>
                  </a:cubicBezTo>
                  <a:cubicBezTo>
                    <a:pt x="30998" y="68376"/>
                    <a:pt x="34910" y="65860"/>
                    <a:pt x="37508" y="60842"/>
                  </a:cubicBezTo>
                  <a:cubicBezTo>
                    <a:pt x="40138" y="55787"/>
                    <a:pt x="41454" y="48229"/>
                    <a:pt x="41454" y="38155"/>
                  </a:cubicBezTo>
                  <a:cubicBezTo>
                    <a:pt x="41454" y="28045"/>
                    <a:pt x="40138" y="20475"/>
                    <a:pt x="37508" y="15456"/>
                  </a:cubicBezTo>
                  <a:cubicBezTo>
                    <a:pt x="34910" y="10401"/>
                    <a:pt x="30998" y="7874"/>
                    <a:pt x="25771" y="7874"/>
                  </a:cubicBezTo>
                  <a:moveTo>
                    <a:pt x="25771" y="0"/>
                  </a:moveTo>
                  <a:cubicBezTo>
                    <a:pt x="34129" y="0"/>
                    <a:pt x="40504" y="3269"/>
                    <a:pt x="44900" y="9794"/>
                  </a:cubicBezTo>
                  <a:cubicBezTo>
                    <a:pt x="49328" y="16295"/>
                    <a:pt x="51543" y="25749"/>
                    <a:pt x="51543" y="38155"/>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5" name="Freeform 294">
              <a:extLst>
                <a:ext uri="{FF2B5EF4-FFF2-40B4-BE49-F238E27FC236}">
                  <a16:creationId xmlns:a16="http://schemas.microsoft.com/office/drawing/2014/main" id="{E6DF812D-5124-641A-2BCE-FD12D680C5C9}"/>
                </a:ext>
              </a:extLst>
            </p:cNvPr>
            <p:cNvSpPr/>
            <p:nvPr/>
          </p:nvSpPr>
          <p:spPr>
            <a:xfrm>
              <a:off x="6410935" y="3083490"/>
              <a:ext cx="48245" cy="74913"/>
            </a:xfrm>
            <a:custGeom>
              <a:avLst/>
              <a:gdLst>
                <a:gd name="connsiteX0" fmla="*/ 3146 w 48245"/>
                <a:gd name="connsiteY0" fmla="*/ 0 h 74913"/>
                <a:gd name="connsiteX1" fmla="*/ 42752 w 48245"/>
                <a:gd name="connsiteY1" fmla="*/ 0 h 74913"/>
                <a:gd name="connsiteX2" fmla="*/ 42752 w 48245"/>
                <a:gd name="connsiteY2" fmla="*/ 8360 h 74913"/>
                <a:gd name="connsiteX3" fmla="*/ 12386 w 48245"/>
                <a:gd name="connsiteY3" fmla="*/ 8360 h 74913"/>
                <a:gd name="connsiteX4" fmla="*/ 12386 w 48245"/>
                <a:gd name="connsiteY4" fmla="*/ 26381 h 74913"/>
                <a:gd name="connsiteX5" fmla="*/ 16781 w 48245"/>
                <a:gd name="connsiteY5" fmla="*/ 25299 h 74913"/>
                <a:gd name="connsiteX6" fmla="*/ 21177 w 48245"/>
                <a:gd name="connsiteY6" fmla="*/ 24898 h 74913"/>
                <a:gd name="connsiteX7" fmla="*/ 40954 w 48245"/>
                <a:gd name="connsiteY7" fmla="*/ 31642 h 74913"/>
                <a:gd name="connsiteX8" fmla="*/ 48246 w 48245"/>
                <a:gd name="connsiteY8" fmla="*/ 49906 h 74913"/>
                <a:gd name="connsiteX9" fmla="*/ 40755 w 48245"/>
                <a:gd name="connsiteY9" fmla="*/ 68364 h 74913"/>
                <a:gd name="connsiteX10" fmla="*/ 19628 w 48245"/>
                <a:gd name="connsiteY10" fmla="*/ 74913 h 74913"/>
                <a:gd name="connsiteX11" fmla="*/ 10039 w 48245"/>
                <a:gd name="connsiteY11" fmla="*/ 74123 h 74913"/>
                <a:gd name="connsiteX12" fmla="*/ 0 w 48245"/>
                <a:gd name="connsiteY12" fmla="*/ 71766 h 74913"/>
                <a:gd name="connsiteX13" fmla="*/ 0 w 48245"/>
                <a:gd name="connsiteY13" fmla="*/ 61765 h 74913"/>
                <a:gd name="connsiteX14" fmla="*/ 9289 w 48245"/>
                <a:gd name="connsiteY14" fmla="*/ 65362 h 74913"/>
                <a:gd name="connsiteX15" fmla="*/ 19429 w 48245"/>
                <a:gd name="connsiteY15" fmla="*/ 66541 h 74913"/>
                <a:gd name="connsiteX16" fmla="*/ 33113 w 48245"/>
                <a:gd name="connsiteY16" fmla="*/ 62069 h 74913"/>
                <a:gd name="connsiteX17" fmla="*/ 38158 w 48245"/>
                <a:gd name="connsiteY17" fmla="*/ 49906 h 74913"/>
                <a:gd name="connsiteX18" fmla="*/ 33113 w 48245"/>
                <a:gd name="connsiteY18" fmla="*/ 37754 h 74913"/>
                <a:gd name="connsiteX19" fmla="*/ 19429 w 48245"/>
                <a:gd name="connsiteY19" fmla="*/ 33270 h 74913"/>
                <a:gd name="connsiteX20" fmla="*/ 11337 w 48245"/>
                <a:gd name="connsiteY20" fmla="*/ 34157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60"/>
                  </a:lnTo>
                  <a:lnTo>
                    <a:pt x="12386" y="8360"/>
                  </a:lnTo>
                  <a:lnTo>
                    <a:pt x="12386" y="26381"/>
                  </a:lnTo>
                  <a:cubicBezTo>
                    <a:pt x="13851" y="25882"/>
                    <a:pt x="15316" y="25530"/>
                    <a:pt x="16781" y="25299"/>
                  </a:cubicBezTo>
                  <a:cubicBezTo>
                    <a:pt x="18246" y="25032"/>
                    <a:pt x="19711" y="24898"/>
                    <a:pt x="21177" y="24898"/>
                  </a:cubicBezTo>
                  <a:cubicBezTo>
                    <a:pt x="29500" y="24898"/>
                    <a:pt x="36093" y="27146"/>
                    <a:pt x="40954" y="31642"/>
                  </a:cubicBezTo>
                  <a:cubicBezTo>
                    <a:pt x="45816" y="36138"/>
                    <a:pt x="48246" y="42226"/>
                    <a:pt x="48246" y="49906"/>
                  </a:cubicBezTo>
                  <a:cubicBezTo>
                    <a:pt x="48246" y="57816"/>
                    <a:pt x="45749" y="63965"/>
                    <a:pt x="40755" y="68364"/>
                  </a:cubicBezTo>
                  <a:cubicBezTo>
                    <a:pt x="35760" y="72726"/>
                    <a:pt x="28719" y="74913"/>
                    <a:pt x="19628" y="74913"/>
                  </a:cubicBezTo>
                  <a:cubicBezTo>
                    <a:pt x="16498" y="74913"/>
                    <a:pt x="13302" y="74646"/>
                    <a:pt x="10039" y="74123"/>
                  </a:cubicBezTo>
                  <a:cubicBezTo>
                    <a:pt x="6809" y="73601"/>
                    <a:pt x="3463" y="72811"/>
                    <a:pt x="0" y="71766"/>
                  </a:cubicBezTo>
                  <a:lnTo>
                    <a:pt x="0" y="61765"/>
                  </a:lnTo>
                  <a:cubicBezTo>
                    <a:pt x="2997" y="63382"/>
                    <a:pt x="6093" y="64572"/>
                    <a:pt x="9289" y="65362"/>
                  </a:cubicBezTo>
                  <a:cubicBezTo>
                    <a:pt x="12486" y="66152"/>
                    <a:pt x="15865" y="66541"/>
                    <a:pt x="19429" y="66541"/>
                  </a:cubicBezTo>
                  <a:cubicBezTo>
                    <a:pt x="25189" y="66541"/>
                    <a:pt x="29751" y="65046"/>
                    <a:pt x="33113" y="62069"/>
                  </a:cubicBezTo>
                  <a:cubicBezTo>
                    <a:pt x="36476" y="59080"/>
                    <a:pt x="38158" y="55021"/>
                    <a:pt x="38158" y="49906"/>
                  </a:cubicBezTo>
                  <a:cubicBezTo>
                    <a:pt x="38158" y="44790"/>
                    <a:pt x="36476" y="40731"/>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96" name="Freeform 295">
              <a:extLst>
                <a:ext uri="{FF2B5EF4-FFF2-40B4-BE49-F238E27FC236}">
                  <a16:creationId xmlns:a16="http://schemas.microsoft.com/office/drawing/2014/main" id="{9599D1BE-AB56-C590-A957-21E90AF32822}"/>
                </a:ext>
              </a:extLst>
            </p:cNvPr>
            <p:cNvSpPr/>
            <p:nvPr/>
          </p:nvSpPr>
          <p:spPr>
            <a:xfrm>
              <a:off x="6244967"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7" name="Freeform 296">
              <a:extLst>
                <a:ext uri="{FF2B5EF4-FFF2-40B4-BE49-F238E27FC236}">
                  <a16:creationId xmlns:a16="http://schemas.microsoft.com/office/drawing/2014/main" id="{DA16F650-7788-7D3A-76FB-1442A668B219}"/>
                </a:ext>
              </a:extLst>
            </p:cNvPr>
            <p:cNvSpPr/>
            <p:nvPr/>
          </p:nvSpPr>
          <p:spPr>
            <a:xfrm>
              <a:off x="6314241" y="2859115"/>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298" name="Freeform 297">
              <a:extLst>
                <a:ext uri="{FF2B5EF4-FFF2-40B4-BE49-F238E27FC236}">
                  <a16:creationId xmlns:a16="http://schemas.microsoft.com/office/drawing/2014/main" id="{09518C54-94A0-E564-CC83-6781AD358DAF}"/>
                </a:ext>
              </a:extLst>
            </p:cNvPr>
            <p:cNvSpPr/>
            <p:nvPr/>
          </p:nvSpPr>
          <p:spPr>
            <a:xfrm>
              <a:off x="6347055" y="2798126"/>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299" name="Freeform 298">
              <a:extLst>
                <a:ext uri="{FF2B5EF4-FFF2-40B4-BE49-F238E27FC236}">
                  <a16:creationId xmlns:a16="http://schemas.microsoft.com/office/drawing/2014/main" id="{382ECA6B-9613-0442-A831-72AA9E1F0480}"/>
                </a:ext>
              </a:extLst>
            </p:cNvPr>
            <p:cNvSpPr/>
            <p:nvPr/>
          </p:nvSpPr>
          <p:spPr>
            <a:xfrm>
              <a:off x="6407638"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0" name="Freeform 299">
              <a:extLst>
                <a:ext uri="{FF2B5EF4-FFF2-40B4-BE49-F238E27FC236}">
                  <a16:creationId xmlns:a16="http://schemas.microsoft.com/office/drawing/2014/main" id="{0034EE02-2268-845C-E8E9-23DC05D5F9FB}"/>
                </a:ext>
              </a:extLst>
            </p:cNvPr>
            <p:cNvSpPr/>
            <p:nvPr/>
          </p:nvSpPr>
          <p:spPr>
            <a:xfrm>
              <a:off x="6247115" y="2511438"/>
              <a:ext cx="51542" cy="76247"/>
            </a:xfrm>
            <a:custGeom>
              <a:avLst/>
              <a:gdLst>
                <a:gd name="connsiteX0" fmla="*/ 25772 w 51542"/>
                <a:gd name="connsiteY0" fmla="*/ 7875 h 76247"/>
                <a:gd name="connsiteX1" fmla="*/ 14034 w 51542"/>
                <a:gd name="connsiteY1" fmla="*/ 15456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6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6"/>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6"/>
                  </a:cubicBezTo>
                  <a:cubicBezTo>
                    <a:pt x="34912" y="10403"/>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2"/>
                  </a:cubicBezTo>
                  <a:cubicBezTo>
                    <a:pt x="40505" y="72999"/>
                    <a:pt x="34129" y="76247"/>
                    <a:pt x="25772" y="76247"/>
                  </a:cubicBezTo>
                  <a:cubicBezTo>
                    <a:pt x="17414" y="76247"/>
                    <a:pt x="11021" y="72999"/>
                    <a:pt x="6592" y="66502"/>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1" name="Freeform 300">
              <a:extLst>
                <a:ext uri="{FF2B5EF4-FFF2-40B4-BE49-F238E27FC236}">
                  <a16:creationId xmlns:a16="http://schemas.microsoft.com/office/drawing/2014/main" id="{47A25E00-F2CE-4B99-915D-BB18F0D2D47D}"/>
                </a:ext>
              </a:extLst>
            </p:cNvPr>
            <p:cNvSpPr/>
            <p:nvPr/>
          </p:nvSpPr>
          <p:spPr>
            <a:xfrm>
              <a:off x="6316389" y="2573755"/>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02" name="Freeform 301">
              <a:extLst>
                <a:ext uri="{FF2B5EF4-FFF2-40B4-BE49-F238E27FC236}">
                  <a16:creationId xmlns:a16="http://schemas.microsoft.com/office/drawing/2014/main" id="{1216D8ED-B563-ABAB-4D3D-0F36EE5D57F2}"/>
                </a:ext>
              </a:extLst>
            </p:cNvPr>
            <p:cNvSpPr/>
            <p:nvPr/>
          </p:nvSpPr>
          <p:spPr>
            <a:xfrm>
              <a:off x="6349203" y="2512767"/>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303" name="Freeform 302">
              <a:extLst>
                <a:ext uri="{FF2B5EF4-FFF2-40B4-BE49-F238E27FC236}">
                  <a16:creationId xmlns:a16="http://schemas.microsoft.com/office/drawing/2014/main" id="{4D8C7740-71E8-6936-6015-6B4D3A64EE8E}"/>
                </a:ext>
              </a:extLst>
            </p:cNvPr>
            <p:cNvSpPr/>
            <p:nvPr/>
          </p:nvSpPr>
          <p:spPr>
            <a:xfrm>
              <a:off x="6410935" y="2512767"/>
              <a:ext cx="48245" cy="74917"/>
            </a:xfrm>
            <a:custGeom>
              <a:avLst/>
              <a:gdLst>
                <a:gd name="connsiteX0" fmla="*/ 3146 w 48245"/>
                <a:gd name="connsiteY0" fmla="*/ 0 h 74917"/>
                <a:gd name="connsiteX1" fmla="*/ 42752 w 48245"/>
                <a:gd name="connsiteY1" fmla="*/ 0 h 74917"/>
                <a:gd name="connsiteX2" fmla="*/ 42752 w 48245"/>
                <a:gd name="connsiteY2" fmla="*/ 8367 h 74917"/>
                <a:gd name="connsiteX3" fmla="*/ 12386 w 48245"/>
                <a:gd name="connsiteY3" fmla="*/ 8367 h 74917"/>
                <a:gd name="connsiteX4" fmla="*/ 12386 w 48245"/>
                <a:gd name="connsiteY4" fmla="*/ 26383 h 74917"/>
                <a:gd name="connsiteX5" fmla="*/ 16781 w 48245"/>
                <a:gd name="connsiteY5" fmla="*/ 25300 h 74917"/>
                <a:gd name="connsiteX6" fmla="*/ 21177 w 48245"/>
                <a:gd name="connsiteY6" fmla="*/ 24907 h 74917"/>
                <a:gd name="connsiteX7" fmla="*/ 40954 w 48245"/>
                <a:gd name="connsiteY7" fmla="*/ 31651 h 74917"/>
                <a:gd name="connsiteX8" fmla="*/ 48246 w 48245"/>
                <a:gd name="connsiteY8" fmla="*/ 49913 h 74917"/>
                <a:gd name="connsiteX9" fmla="*/ 40755 w 48245"/>
                <a:gd name="connsiteY9" fmla="*/ 68372 h 74917"/>
                <a:gd name="connsiteX10" fmla="*/ 19628 w 48245"/>
                <a:gd name="connsiteY10" fmla="*/ 74918 h 74917"/>
                <a:gd name="connsiteX11" fmla="*/ 10039 w 48245"/>
                <a:gd name="connsiteY11" fmla="*/ 74131 h 74917"/>
                <a:gd name="connsiteX12" fmla="*/ 0 w 48245"/>
                <a:gd name="connsiteY12" fmla="*/ 71768 h 74917"/>
                <a:gd name="connsiteX13" fmla="*/ 0 w 48245"/>
                <a:gd name="connsiteY13" fmla="*/ 61775 h 74917"/>
                <a:gd name="connsiteX14" fmla="*/ 9289 w 48245"/>
                <a:gd name="connsiteY14" fmla="*/ 65369 h 74917"/>
                <a:gd name="connsiteX15" fmla="*/ 19429 w 48245"/>
                <a:gd name="connsiteY15" fmla="*/ 66551 h 74917"/>
                <a:gd name="connsiteX16" fmla="*/ 33113 w 48245"/>
                <a:gd name="connsiteY16" fmla="*/ 62072 h 74917"/>
                <a:gd name="connsiteX17" fmla="*/ 38158 w 48245"/>
                <a:gd name="connsiteY17" fmla="*/ 49913 h 74917"/>
                <a:gd name="connsiteX18" fmla="*/ 33113 w 48245"/>
                <a:gd name="connsiteY18" fmla="*/ 37754 h 74917"/>
                <a:gd name="connsiteX19" fmla="*/ 19429 w 48245"/>
                <a:gd name="connsiteY19" fmla="*/ 33275 h 74917"/>
                <a:gd name="connsiteX20" fmla="*/ 11337 w 48245"/>
                <a:gd name="connsiteY20" fmla="*/ 34161 h 74917"/>
                <a:gd name="connsiteX21" fmla="*/ 3146 w 48245"/>
                <a:gd name="connsiteY21" fmla="*/ 36917 h 74917"/>
                <a:gd name="connsiteX22" fmla="*/ 3146 w 48245"/>
                <a:gd name="connsiteY22" fmla="*/ 0 h 7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7">
                  <a:moveTo>
                    <a:pt x="3146" y="0"/>
                  </a:moveTo>
                  <a:lnTo>
                    <a:pt x="42752" y="0"/>
                  </a:lnTo>
                  <a:lnTo>
                    <a:pt x="42752" y="8367"/>
                  </a:lnTo>
                  <a:lnTo>
                    <a:pt x="12386" y="8367"/>
                  </a:lnTo>
                  <a:lnTo>
                    <a:pt x="12386" y="26383"/>
                  </a:lnTo>
                  <a:cubicBezTo>
                    <a:pt x="13851" y="25891"/>
                    <a:pt x="15316" y="25530"/>
                    <a:pt x="16781" y="25300"/>
                  </a:cubicBezTo>
                  <a:cubicBezTo>
                    <a:pt x="18246" y="25038"/>
                    <a:pt x="19711" y="24907"/>
                    <a:pt x="21177" y="24907"/>
                  </a:cubicBezTo>
                  <a:cubicBezTo>
                    <a:pt x="29500" y="24907"/>
                    <a:pt x="36093" y="27155"/>
                    <a:pt x="40954" y="31651"/>
                  </a:cubicBezTo>
                  <a:cubicBezTo>
                    <a:pt x="45816" y="36147"/>
                    <a:pt x="48246" y="42234"/>
                    <a:pt x="48246" y="49913"/>
                  </a:cubicBezTo>
                  <a:cubicBezTo>
                    <a:pt x="48246" y="57821"/>
                    <a:pt x="45749" y="63974"/>
                    <a:pt x="40755" y="68372"/>
                  </a:cubicBezTo>
                  <a:cubicBezTo>
                    <a:pt x="35760" y="72736"/>
                    <a:pt x="28719" y="74918"/>
                    <a:pt x="19628" y="74918"/>
                  </a:cubicBezTo>
                  <a:cubicBezTo>
                    <a:pt x="16498" y="74918"/>
                    <a:pt x="13302" y="74655"/>
                    <a:pt x="10039" y="74131"/>
                  </a:cubicBezTo>
                  <a:cubicBezTo>
                    <a:pt x="6809" y="73606"/>
                    <a:pt x="3463" y="72818"/>
                    <a:pt x="0" y="71768"/>
                  </a:cubicBezTo>
                  <a:lnTo>
                    <a:pt x="0" y="61775"/>
                  </a:lnTo>
                  <a:cubicBezTo>
                    <a:pt x="2997" y="63383"/>
                    <a:pt x="6093" y="64581"/>
                    <a:pt x="9289" y="65369"/>
                  </a:cubicBezTo>
                  <a:cubicBezTo>
                    <a:pt x="12486" y="66157"/>
                    <a:pt x="15865" y="66551"/>
                    <a:pt x="19429" y="66551"/>
                  </a:cubicBezTo>
                  <a:cubicBezTo>
                    <a:pt x="25189" y="66551"/>
                    <a:pt x="29751" y="65057"/>
                    <a:pt x="33113" y="62072"/>
                  </a:cubicBezTo>
                  <a:cubicBezTo>
                    <a:pt x="36476" y="59085"/>
                    <a:pt x="38158" y="55032"/>
                    <a:pt x="38158" y="49913"/>
                  </a:cubicBezTo>
                  <a:cubicBezTo>
                    <a:pt x="38158" y="44794"/>
                    <a:pt x="36476" y="40740"/>
                    <a:pt x="33113" y="37754"/>
                  </a:cubicBezTo>
                  <a:cubicBezTo>
                    <a:pt x="29751" y="34769"/>
                    <a:pt x="25189" y="33275"/>
                    <a:pt x="19429" y="33275"/>
                  </a:cubicBezTo>
                  <a:cubicBezTo>
                    <a:pt x="16731" y="33275"/>
                    <a:pt x="14033" y="33571"/>
                    <a:pt x="11337" y="34161"/>
                  </a:cubicBezTo>
                  <a:cubicBezTo>
                    <a:pt x="8674" y="34752"/>
                    <a:pt x="5944" y="35670"/>
                    <a:pt x="3146" y="36917"/>
                  </a:cubicBezTo>
                  <a:lnTo>
                    <a:pt x="3146" y="0"/>
                  </a:lnTo>
                  <a:close/>
                </a:path>
              </a:pathLst>
            </a:custGeom>
            <a:solidFill>
              <a:srgbClr val="000000"/>
            </a:solidFill>
            <a:ln w="1230" cap="flat">
              <a:noFill/>
              <a:prstDash val="solid"/>
              <a:miter/>
            </a:ln>
          </p:spPr>
          <p:txBody>
            <a:bodyPr rtlCol="0" anchor="ctr"/>
            <a:lstStyle/>
            <a:p>
              <a:endParaRPr lang="de-DE"/>
            </a:p>
          </p:txBody>
        </p:sp>
        <p:sp>
          <p:nvSpPr>
            <p:cNvPr id="304" name="Freeform 303">
              <a:extLst>
                <a:ext uri="{FF2B5EF4-FFF2-40B4-BE49-F238E27FC236}">
                  <a16:creationId xmlns:a16="http://schemas.microsoft.com/office/drawing/2014/main" id="{67D1A558-EB95-ABE2-CED5-46FA76421C48}"/>
                </a:ext>
              </a:extLst>
            </p:cNvPr>
            <p:cNvSpPr/>
            <p:nvPr/>
          </p:nvSpPr>
          <p:spPr>
            <a:xfrm>
              <a:off x="6244967"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5" name="Freeform 304">
              <a:extLst>
                <a:ext uri="{FF2B5EF4-FFF2-40B4-BE49-F238E27FC236}">
                  <a16:creationId xmlns:a16="http://schemas.microsoft.com/office/drawing/2014/main" id="{6D2FD4A6-BFC1-B3FB-7CCA-FE6B514B0B03}"/>
                </a:ext>
              </a:extLst>
            </p:cNvPr>
            <p:cNvSpPr/>
            <p:nvPr/>
          </p:nvSpPr>
          <p:spPr>
            <a:xfrm>
              <a:off x="6314241" y="22883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06" name="Freeform 305">
              <a:extLst>
                <a:ext uri="{FF2B5EF4-FFF2-40B4-BE49-F238E27FC236}">
                  <a16:creationId xmlns:a16="http://schemas.microsoft.com/office/drawing/2014/main" id="{ADFDCCF7-22F1-504B-F1AC-2E45DF0A28DB}"/>
                </a:ext>
              </a:extLst>
            </p:cNvPr>
            <p:cNvSpPr/>
            <p:nvPr/>
          </p:nvSpPr>
          <p:spPr>
            <a:xfrm>
              <a:off x="6343309" y="2226079"/>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50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70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4"/>
                    <a:pt x="35412" y="14521"/>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09"/>
                    <a:pt x="18647" y="0"/>
                    <a:pt x="21576" y="0"/>
                  </a:cubicBezTo>
                  <a:cubicBezTo>
                    <a:pt x="29301" y="0"/>
                    <a:pt x="35462" y="1903"/>
                    <a:pt x="40057" y="5710"/>
                  </a:cubicBezTo>
                  <a:cubicBezTo>
                    <a:pt x="44652" y="9517"/>
                    <a:pt x="46949" y="14603"/>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07" name="Freeform 306">
              <a:extLst>
                <a:ext uri="{FF2B5EF4-FFF2-40B4-BE49-F238E27FC236}">
                  <a16:creationId xmlns:a16="http://schemas.microsoft.com/office/drawing/2014/main" id="{7925A749-9A65-182B-9C74-8B0B77DC941B}"/>
                </a:ext>
              </a:extLst>
            </p:cNvPr>
            <p:cNvSpPr/>
            <p:nvPr/>
          </p:nvSpPr>
          <p:spPr>
            <a:xfrm>
              <a:off x="6407638"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8" name="Freeform 307">
              <a:extLst>
                <a:ext uri="{FF2B5EF4-FFF2-40B4-BE49-F238E27FC236}">
                  <a16:creationId xmlns:a16="http://schemas.microsoft.com/office/drawing/2014/main" id="{296A2C7D-B7CB-7DC1-E0B9-D1DF41E2D095}"/>
                </a:ext>
              </a:extLst>
            </p:cNvPr>
            <p:cNvSpPr/>
            <p:nvPr/>
          </p:nvSpPr>
          <p:spPr>
            <a:xfrm>
              <a:off x="6247115" y="194072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3"/>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9" name="Freeform 308">
              <a:extLst>
                <a:ext uri="{FF2B5EF4-FFF2-40B4-BE49-F238E27FC236}">
                  <a16:creationId xmlns:a16="http://schemas.microsoft.com/office/drawing/2014/main" id="{CB80FAB1-2241-A53D-E382-3B59925B50E2}"/>
                </a:ext>
              </a:extLst>
            </p:cNvPr>
            <p:cNvSpPr/>
            <p:nvPr/>
          </p:nvSpPr>
          <p:spPr>
            <a:xfrm>
              <a:off x="6316389" y="2003037"/>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10" name="Freeform 309">
              <a:extLst>
                <a:ext uri="{FF2B5EF4-FFF2-40B4-BE49-F238E27FC236}">
                  <a16:creationId xmlns:a16="http://schemas.microsoft.com/office/drawing/2014/main" id="{C3402F4A-CA1B-BFFD-67B1-A990AD990A97}"/>
                </a:ext>
              </a:extLst>
            </p:cNvPr>
            <p:cNvSpPr/>
            <p:nvPr/>
          </p:nvSpPr>
          <p:spPr>
            <a:xfrm>
              <a:off x="6345456" y="194072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0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499 w 47348"/>
                <a:gd name="connsiteY12" fmla="*/ 14915 h 74819"/>
                <a:gd name="connsiteX13" fmla="*/ 499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2 h 74819"/>
                <a:gd name="connsiteX19" fmla="*/ 38957 w 47348"/>
                <a:gd name="connsiteY19" fmla="*/ 39132 h 74819"/>
                <a:gd name="connsiteX20" fmla="*/ 31016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0"/>
                  </a:cubicBezTo>
                  <a:cubicBezTo>
                    <a:pt x="31348"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5" y="12716"/>
                    <a:pt x="499" y="14915"/>
                  </a:cubicBezTo>
                  <a:lnTo>
                    <a:pt x="499" y="4873"/>
                  </a:lnTo>
                  <a:cubicBezTo>
                    <a:pt x="4562" y="3265"/>
                    <a:pt x="8358" y="2050"/>
                    <a:pt x="11888" y="1230"/>
                  </a:cubicBezTo>
                  <a:cubicBezTo>
                    <a:pt x="15417" y="409"/>
                    <a:pt x="18646" y="0"/>
                    <a:pt x="21576" y="0"/>
                  </a:cubicBezTo>
                  <a:cubicBezTo>
                    <a:pt x="29301" y="0"/>
                    <a:pt x="35462" y="1903"/>
                    <a:pt x="40057" y="5710"/>
                  </a:cubicBezTo>
                  <a:cubicBezTo>
                    <a:pt x="44652" y="9517"/>
                    <a:pt x="46949" y="14602"/>
                    <a:pt x="46949" y="20968"/>
                  </a:cubicBezTo>
                  <a:cubicBezTo>
                    <a:pt x="46949" y="23988"/>
                    <a:pt x="46366" y="26859"/>
                    <a:pt x="45200" y="29582"/>
                  </a:cubicBezTo>
                  <a:cubicBezTo>
                    <a:pt x="44069" y="32274"/>
                    <a:pt x="41987" y="35456"/>
                    <a:pt x="38957" y="39132"/>
                  </a:cubicBezTo>
                  <a:cubicBezTo>
                    <a:pt x="38125" y="40084"/>
                    <a:pt x="35478" y="42841"/>
                    <a:pt x="31016" y="47402"/>
                  </a:cubicBezTo>
                  <a:cubicBezTo>
                    <a:pt x="26554"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11" name="Freeform 310">
              <a:extLst>
                <a:ext uri="{FF2B5EF4-FFF2-40B4-BE49-F238E27FC236}">
                  <a16:creationId xmlns:a16="http://schemas.microsoft.com/office/drawing/2014/main" id="{785E2814-5979-752B-408A-D5580DD9DE2F}"/>
                </a:ext>
              </a:extLst>
            </p:cNvPr>
            <p:cNvSpPr/>
            <p:nvPr/>
          </p:nvSpPr>
          <p:spPr>
            <a:xfrm>
              <a:off x="6410935" y="194204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312" name="Freeform 311">
              <a:extLst>
                <a:ext uri="{FF2B5EF4-FFF2-40B4-BE49-F238E27FC236}">
                  <a16:creationId xmlns:a16="http://schemas.microsoft.com/office/drawing/2014/main" id="{99FFE5E2-66EC-9F12-AC3B-3AC19BD096B4}"/>
                </a:ext>
              </a:extLst>
            </p:cNvPr>
            <p:cNvSpPr/>
            <p:nvPr/>
          </p:nvSpPr>
          <p:spPr>
            <a:xfrm>
              <a:off x="6126472"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313" name="Freeform 312">
              <a:extLst>
                <a:ext uri="{FF2B5EF4-FFF2-40B4-BE49-F238E27FC236}">
                  <a16:creationId xmlns:a16="http://schemas.microsoft.com/office/drawing/2014/main" id="{D241354E-0E2D-C149-052E-52716EF2ED5D}"/>
                </a:ext>
              </a:extLst>
            </p:cNvPr>
            <p:cNvSpPr/>
            <p:nvPr/>
          </p:nvSpPr>
          <p:spPr>
            <a:xfrm>
              <a:off x="6090028"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314" name="Freeform 313">
              <a:extLst>
                <a:ext uri="{FF2B5EF4-FFF2-40B4-BE49-F238E27FC236}">
                  <a16:creationId xmlns:a16="http://schemas.microsoft.com/office/drawing/2014/main" id="{C2845A44-122B-11D7-BF02-E37899920E27}"/>
                </a:ext>
              </a:extLst>
            </p:cNvPr>
            <p:cNvSpPr/>
            <p:nvPr/>
          </p:nvSpPr>
          <p:spPr>
            <a:xfrm>
              <a:off x="6096670"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315" name="Freeform 314">
              <a:extLst>
                <a:ext uri="{FF2B5EF4-FFF2-40B4-BE49-F238E27FC236}">
                  <a16:creationId xmlns:a16="http://schemas.microsoft.com/office/drawing/2014/main" id="{2F1252AA-EC6E-820F-76EA-0549ED5682AE}"/>
                </a:ext>
              </a:extLst>
            </p:cNvPr>
            <p:cNvSpPr/>
            <p:nvPr/>
          </p:nvSpPr>
          <p:spPr>
            <a:xfrm>
              <a:off x="6090028"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9C665A91-4C3C-A046-6540-8C656FBD6B3F}"/>
                </a:ext>
              </a:extLst>
            </p:cNvPr>
            <p:cNvSpPr/>
            <p:nvPr/>
          </p:nvSpPr>
          <p:spPr>
            <a:xfrm>
              <a:off x="6718785" y="32419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38B45C87-7E17-A3D1-31EF-6F0390C87EA6}"/>
                </a:ext>
              </a:extLst>
            </p:cNvPr>
            <p:cNvSpPr/>
            <p:nvPr/>
          </p:nvSpPr>
          <p:spPr>
            <a:xfrm>
              <a:off x="6922716" y="27122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F152DC4F-6164-1148-37A5-B6C2BBCB280F}"/>
                </a:ext>
              </a:extLst>
            </p:cNvPr>
            <p:cNvSpPr/>
            <p:nvPr/>
          </p:nvSpPr>
          <p:spPr>
            <a:xfrm>
              <a:off x="7126647" y="2070679"/>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F8B1D863-BBF1-8E9D-EC94-903807EE15DE}"/>
                </a:ext>
              </a:extLst>
            </p:cNvPr>
            <p:cNvSpPr/>
            <p:nvPr/>
          </p:nvSpPr>
          <p:spPr>
            <a:xfrm>
              <a:off x="733057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B1372A5B-F9B3-A3D7-A60B-F6EE6057F5CC}"/>
                </a:ext>
              </a:extLst>
            </p:cNvPr>
            <p:cNvSpPr/>
            <p:nvPr/>
          </p:nvSpPr>
          <p:spPr>
            <a:xfrm>
              <a:off x="7534515" y="226103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3ED28C00-3A1E-B152-E120-4CFF002A454C}"/>
                </a:ext>
              </a:extLst>
            </p:cNvPr>
            <p:cNvSpPr/>
            <p:nvPr/>
          </p:nvSpPr>
          <p:spPr>
            <a:xfrm>
              <a:off x="7738441" y="2815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D8007C9-EFE8-F650-357C-C7B170FC4739}"/>
                </a:ext>
              </a:extLst>
            </p:cNvPr>
            <p:cNvSpPr/>
            <p:nvPr/>
          </p:nvSpPr>
          <p:spPr>
            <a:xfrm>
              <a:off x="7942368" y="3193387"/>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36FE822C-0905-73EA-B656-786BA9D05D58}"/>
                </a:ext>
              </a:extLst>
            </p:cNvPr>
            <p:cNvSpPr/>
            <p:nvPr/>
          </p:nvSpPr>
          <p:spPr>
            <a:xfrm>
              <a:off x="8146307" y="3351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49FEACCD-9A55-A68F-A18C-D50478FB677D}"/>
                </a:ext>
              </a:extLst>
            </p:cNvPr>
            <p:cNvSpPr/>
            <p:nvPr/>
          </p:nvSpPr>
          <p:spPr>
            <a:xfrm>
              <a:off x="8350234" y="33949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35AC62E0-8105-CF59-F49C-9C0AD6927511}"/>
                </a:ext>
              </a:extLst>
            </p:cNvPr>
            <p:cNvSpPr/>
            <p:nvPr/>
          </p:nvSpPr>
          <p:spPr>
            <a:xfrm>
              <a:off x="8554161" y="340237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854061A3-4794-2574-BEC4-BD5F67DA41C9}"/>
                </a:ext>
              </a:extLst>
            </p:cNvPr>
            <p:cNvSpPr/>
            <p:nvPr/>
          </p:nvSpPr>
          <p:spPr>
            <a:xfrm>
              <a:off x="8758100" y="340313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232" name="Group 231">
            <a:extLst>
              <a:ext uri="{FF2B5EF4-FFF2-40B4-BE49-F238E27FC236}">
                <a16:creationId xmlns:a16="http://schemas.microsoft.com/office/drawing/2014/main" id="{6E793E22-0115-D2E2-6F18-25B9D1A6B27D}"/>
              </a:ext>
            </a:extLst>
          </p:cNvPr>
          <p:cNvGrpSpPr/>
          <p:nvPr/>
        </p:nvGrpSpPr>
        <p:grpSpPr>
          <a:xfrm>
            <a:off x="3204981" y="1779662"/>
            <a:ext cx="2959034" cy="1944216"/>
            <a:chOff x="3204981" y="1779662"/>
            <a:chExt cx="2959034" cy="1944216"/>
          </a:xfrm>
        </p:grpSpPr>
        <p:sp>
          <p:nvSpPr>
            <p:cNvPr id="128" name="Freeform 127">
              <a:extLst>
                <a:ext uri="{FF2B5EF4-FFF2-40B4-BE49-F238E27FC236}">
                  <a16:creationId xmlns:a16="http://schemas.microsoft.com/office/drawing/2014/main" id="{A241BADC-FD2A-E789-BA73-25187C068102}"/>
                </a:ext>
              </a:extLst>
            </p:cNvPr>
            <p:cNvSpPr/>
            <p:nvPr/>
          </p:nvSpPr>
          <p:spPr>
            <a:xfrm>
              <a:off x="3204981"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9" name="Freeform 128">
              <a:extLst>
                <a:ext uri="{FF2B5EF4-FFF2-40B4-BE49-F238E27FC236}">
                  <a16:creationId xmlns:a16="http://schemas.microsoft.com/office/drawing/2014/main" id="{2B9A4961-922B-CDD1-CD9E-533430100CD9}"/>
                </a:ext>
              </a:extLst>
            </p:cNvPr>
            <p:cNvSpPr/>
            <p:nvPr/>
          </p:nvSpPr>
          <p:spPr>
            <a:xfrm>
              <a:off x="3631085"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0" name="Freeform 129">
              <a:extLst>
                <a:ext uri="{FF2B5EF4-FFF2-40B4-BE49-F238E27FC236}">
                  <a16:creationId xmlns:a16="http://schemas.microsoft.com/office/drawing/2014/main" id="{9012B6FA-8167-9D03-F3C1-5FD6354DBBBB}"/>
                </a:ext>
              </a:extLst>
            </p:cNvPr>
            <p:cNvSpPr/>
            <p:nvPr/>
          </p:nvSpPr>
          <p:spPr>
            <a:xfrm>
              <a:off x="3848770"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1" name="Freeform 130">
              <a:extLst>
                <a:ext uri="{FF2B5EF4-FFF2-40B4-BE49-F238E27FC236}">
                  <a16:creationId xmlns:a16="http://schemas.microsoft.com/office/drawing/2014/main" id="{0F7B0A4B-91A5-5559-40E9-1DE292E11CF3}"/>
                </a:ext>
              </a:extLst>
            </p:cNvPr>
            <p:cNvSpPr/>
            <p:nvPr/>
          </p:nvSpPr>
          <p:spPr>
            <a:xfrm>
              <a:off x="435859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2" name="Freeform 131">
              <a:extLst>
                <a:ext uri="{FF2B5EF4-FFF2-40B4-BE49-F238E27FC236}">
                  <a16:creationId xmlns:a16="http://schemas.microsoft.com/office/drawing/2014/main" id="{7CE468E3-9832-E7BF-A530-B306C7FD5E9E}"/>
                </a:ext>
              </a:extLst>
            </p:cNvPr>
            <p:cNvSpPr/>
            <p:nvPr/>
          </p:nvSpPr>
          <p:spPr>
            <a:xfrm>
              <a:off x="486842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3" name="Freeform 132">
              <a:extLst>
                <a:ext uri="{FF2B5EF4-FFF2-40B4-BE49-F238E27FC236}">
                  <a16:creationId xmlns:a16="http://schemas.microsoft.com/office/drawing/2014/main" id="{80A6D050-4576-DB10-52BC-768A42E9524D}"/>
                </a:ext>
              </a:extLst>
            </p:cNvPr>
            <p:cNvSpPr/>
            <p:nvPr/>
          </p:nvSpPr>
          <p:spPr>
            <a:xfrm>
              <a:off x="537825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4" name="Freeform 133">
              <a:extLst>
                <a:ext uri="{FF2B5EF4-FFF2-40B4-BE49-F238E27FC236}">
                  <a16:creationId xmlns:a16="http://schemas.microsoft.com/office/drawing/2014/main" id="{E5F51A5B-C3D5-1575-2A0F-D64BC8D7700B}"/>
                </a:ext>
              </a:extLst>
            </p:cNvPr>
            <p:cNvSpPr/>
            <p:nvPr/>
          </p:nvSpPr>
          <p:spPr>
            <a:xfrm>
              <a:off x="5888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5" name="Freeform 134">
              <a:extLst>
                <a:ext uri="{FF2B5EF4-FFF2-40B4-BE49-F238E27FC236}">
                  <a16:creationId xmlns:a16="http://schemas.microsoft.com/office/drawing/2014/main" id="{43B6887D-74ED-1357-7C43-756C528FAE80}"/>
                </a:ext>
              </a:extLst>
            </p:cNvPr>
            <p:cNvSpPr/>
            <p:nvPr/>
          </p:nvSpPr>
          <p:spPr>
            <a:xfrm>
              <a:off x="3631085"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36" name="Freeform 135">
              <a:extLst>
                <a:ext uri="{FF2B5EF4-FFF2-40B4-BE49-F238E27FC236}">
                  <a16:creationId xmlns:a16="http://schemas.microsoft.com/office/drawing/2014/main" id="{965B130C-8BFC-0159-ED47-FE136A861863}"/>
                </a:ext>
              </a:extLst>
            </p:cNvPr>
            <p:cNvSpPr/>
            <p:nvPr/>
          </p:nvSpPr>
          <p:spPr>
            <a:xfrm>
              <a:off x="3848770"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7" name="Freeform 136">
              <a:extLst>
                <a:ext uri="{FF2B5EF4-FFF2-40B4-BE49-F238E27FC236}">
                  <a16:creationId xmlns:a16="http://schemas.microsoft.com/office/drawing/2014/main" id="{B73BA4EF-1C45-5275-BE66-DA60B4305ACB}"/>
                </a:ext>
              </a:extLst>
            </p:cNvPr>
            <p:cNvSpPr/>
            <p:nvPr/>
          </p:nvSpPr>
          <p:spPr>
            <a:xfrm>
              <a:off x="435859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8" name="Freeform 137">
              <a:extLst>
                <a:ext uri="{FF2B5EF4-FFF2-40B4-BE49-F238E27FC236}">
                  <a16:creationId xmlns:a16="http://schemas.microsoft.com/office/drawing/2014/main" id="{976B93D9-3127-1193-16FE-7D6D995C5D02}"/>
                </a:ext>
              </a:extLst>
            </p:cNvPr>
            <p:cNvSpPr/>
            <p:nvPr/>
          </p:nvSpPr>
          <p:spPr>
            <a:xfrm>
              <a:off x="486842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9" name="Freeform 138">
              <a:extLst>
                <a:ext uri="{FF2B5EF4-FFF2-40B4-BE49-F238E27FC236}">
                  <a16:creationId xmlns:a16="http://schemas.microsoft.com/office/drawing/2014/main" id="{BF3CEFBF-17FC-233B-AA57-98260EBEAC9E}"/>
                </a:ext>
              </a:extLst>
            </p:cNvPr>
            <p:cNvSpPr/>
            <p:nvPr/>
          </p:nvSpPr>
          <p:spPr>
            <a:xfrm>
              <a:off x="537825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0" name="Freeform 139">
              <a:extLst>
                <a:ext uri="{FF2B5EF4-FFF2-40B4-BE49-F238E27FC236}">
                  <a16:creationId xmlns:a16="http://schemas.microsoft.com/office/drawing/2014/main" id="{528A7765-44F6-7046-DE13-71882A70DFC7}"/>
                </a:ext>
              </a:extLst>
            </p:cNvPr>
            <p:cNvSpPr/>
            <p:nvPr/>
          </p:nvSpPr>
          <p:spPr>
            <a:xfrm>
              <a:off x="588808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1" name="Freeform 140">
              <a:extLst>
                <a:ext uri="{FF2B5EF4-FFF2-40B4-BE49-F238E27FC236}">
                  <a16:creationId xmlns:a16="http://schemas.microsoft.com/office/drawing/2014/main" id="{99C1B21C-77AA-722D-6205-B9B8A6A00DAF}"/>
                </a:ext>
              </a:extLst>
            </p:cNvPr>
            <p:cNvSpPr/>
            <p:nvPr/>
          </p:nvSpPr>
          <p:spPr>
            <a:xfrm>
              <a:off x="3774202"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42" name="Freeform 141">
              <a:extLst>
                <a:ext uri="{FF2B5EF4-FFF2-40B4-BE49-F238E27FC236}">
                  <a16:creationId xmlns:a16="http://schemas.microsoft.com/office/drawing/2014/main" id="{9CD83E3B-7EB2-55E5-0C28-98A22CDCBFB3}"/>
                </a:ext>
              </a:extLst>
            </p:cNvPr>
            <p:cNvSpPr/>
            <p:nvPr/>
          </p:nvSpPr>
          <p:spPr>
            <a:xfrm>
              <a:off x="3843476"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3" name="Freeform 142">
              <a:extLst>
                <a:ext uri="{FF2B5EF4-FFF2-40B4-BE49-F238E27FC236}">
                  <a16:creationId xmlns:a16="http://schemas.microsoft.com/office/drawing/2014/main" id="{CB660D79-3AD3-4F33-8FF5-957A11411ECB}"/>
                </a:ext>
              </a:extLst>
            </p:cNvPr>
            <p:cNvSpPr/>
            <p:nvPr/>
          </p:nvSpPr>
          <p:spPr>
            <a:xfrm>
              <a:off x="3871794"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44" name="Freeform 143">
              <a:extLst>
                <a:ext uri="{FF2B5EF4-FFF2-40B4-BE49-F238E27FC236}">
                  <a16:creationId xmlns:a16="http://schemas.microsoft.com/office/drawing/2014/main" id="{9776CFDD-3A13-98D0-7C83-4672169F6551}"/>
                </a:ext>
              </a:extLst>
            </p:cNvPr>
            <p:cNvSpPr/>
            <p:nvPr/>
          </p:nvSpPr>
          <p:spPr>
            <a:xfrm>
              <a:off x="4285479"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145" name="Freeform 144">
              <a:extLst>
                <a:ext uri="{FF2B5EF4-FFF2-40B4-BE49-F238E27FC236}">
                  <a16:creationId xmlns:a16="http://schemas.microsoft.com/office/drawing/2014/main" id="{F4E75417-55E0-A913-38C8-C03D4DB6D473}"/>
                </a:ext>
              </a:extLst>
            </p:cNvPr>
            <p:cNvSpPr/>
            <p:nvPr/>
          </p:nvSpPr>
          <p:spPr>
            <a:xfrm>
              <a:off x="4354003"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6" name="Freeform 145">
              <a:extLst>
                <a:ext uri="{FF2B5EF4-FFF2-40B4-BE49-F238E27FC236}">
                  <a16:creationId xmlns:a16="http://schemas.microsoft.com/office/drawing/2014/main" id="{13CF1567-5BA6-DB98-B053-670FF405F00E}"/>
                </a:ext>
              </a:extLst>
            </p:cNvPr>
            <p:cNvSpPr/>
            <p:nvPr/>
          </p:nvSpPr>
          <p:spPr>
            <a:xfrm>
              <a:off x="4383470"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47" name="Freeform 146">
              <a:extLst>
                <a:ext uri="{FF2B5EF4-FFF2-40B4-BE49-F238E27FC236}">
                  <a16:creationId xmlns:a16="http://schemas.microsoft.com/office/drawing/2014/main" id="{A8511C37-32D6-B63A-C1BB-6905EFC19E14}"/>
                </a:ext>
              </a:extLst>
            </p:cNvPr>
            <p:cNvSpPr/>
            <p:nvPr/>
          </p:nvSpPr>
          <p:spPr>
            <a:xfrm>
              <a:off x="479443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48" name="Freeform 147">
              <a:extLst>
                <a:ext uri="{FF2B5EF4-FFF2-40B4-BE49-F238E27FC236}">
                  <a16:creationId xmlns:a16="http://schemas.microsoft.com/office/drawing/2014/main" id="{BCAD6343-CBD7-7DC6-9544-C5AAB105EF9A}"/>
                </a:ext>
              </a:extLst>
            </p:cNvPr>
            <p:cNvSpPr/>
            <p:nvPr/>
          </p:nvSpPr>
          <p:spPr>
            <a:xfrm>
              <a:off x="4862557"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9" name="Freeform 148">
              <a:extLst>
                <a:ext uri="{FF2B5EF4-FFF2-40B4-BE49-F238E27FC236}">
                  <a16:creationId xmlns:a16="http://schemas.microsoft.com/office/drawing/2014/main" id="{0B361455-69AC-3A61-9F2C-A5651F81B499}"/>
                </a:ext>
              </a:extLst>
            </p:cNvPr>
            <p:cNvSpPr/>
            <p:nvPr/>
          </p:nvSpPr>
          <p:spPr>
            <a:xfrm>
              <a:off x="489087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0" name="Freeform 149">
              <a:extLst>
                <a:ext uri="{FF2B5EF4-FFF2-40B4-BE49-F238E27FC236}">
                  <a16:creationId xmlns:a16="http://schemas.microsoft.com/office/drawing/2014/main" id="{4964F176-A658-2CEE-5649-8B580C9BD26D}"/>
                </a:ext>
              </a:extLst>
            </p:cNvPr>
            <p:cNvSpPr/>
            <p:nvPr/>
          </p:nvSpPr>
          <p:spPr>
            <a:xfrm>
              <a:off x="5305586"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151" name="Freeform 150">
              <a:extLst>
                <a:ext uri="{FF2B5EF4-FFF2-40B4-BE49-F238E27FC236}">
                  <a16:creationId xmlns:a16="http://schemas.microsoft.com/office/drawing/2014/main" id="{035266A5-9A10-025E-78A2-383741039D85}"/>
                </a:ext>
              </a:extLst>
            </p:cNvPr>
            <p:cNvSpPr/>
            <p:nvPr/>
          </p:nvSpPr>
          <p:spPr>
            <a:xfrm>
              <a:off x="5373213"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2" name="Freeform 151">
              <a:extLst>
                <a:ext uri="{FF2B5EF4-FFF2-40B4-BE49-F238E27FC236}">
                  <a16:creationId xmlns:a16="http://schemas.microsoft.com/office/drawing/2014/main" id="{273E612F-B785-D7C5-EA67-8418E1223A7C}"/>
                </a:ext>
              </a:extLst>
            </p:cNvPr>
            <p:cNvSpPr/>
            <p:nvPr/>
          </p:nvSpPr>
          <p:spPr>
            <a:xfrm>
              <a:off x="5402680"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53" name="Freeform 152">
              <a:extLst>
                <a:ext uri="{FF2B5EF4-FFF2-40B4-BE49-F238E27FC236}">
                  <a16:creationId xmlns:a16="http://schemas.microsoft.com/office/drawing/2014/main" id="{41361A01-CC22-B1F7-0450-651ABBFA1E9C}"/>
                </a:ext>
              </a:extLst>
            </p:cNvPr>
            <p:cNvSpPr/>
            <p:nvPr/>
          </p:nvSpPr>
          <p:spPr>
            <a:xfrm>
              <a:off x="5783224"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154" name="Freeform 153">
              <a:extLst>
                <a:ext uri="{FF2B5EF4-FFF2-40B4-BE49-F238E27FC236}">
                  <a16:creationId xmlns:a16="http://schemas.microsoft.com/office/drawing/2014/main" id="{742B6093-ECE9-D864-18BC-63CAFF7FD5B1}"/>
                </a:ext>
              </a:extLst>
            </p:cNvPr>
            <p:cNvSpPr/>
            <p:nvPr/>
          </p:nvSpPr>
          <p:spPr>
            <a:xfrm>
              <a:off x="5843810"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5" name="Freeform 154">
              <a:extLst>
                <a:ext uri="{FF2B5EF4-FFF2-40B4-BE49-F238E27FC236}">
                  <a16:creationId xmlns:a16="http://schemas.microsoft.com/office/drawing/2014/main" id="{11131911-6EE6-297B-3F48-B302E6BD63AE}"/>
                </a:ext>
              </a:extLst>
            </p:cNvPr>
            <p:cNvSpPr/>
            <p:nvPr/>
          </p:nvSpPr>
          <p:spPr>
            <a:xfrm>
              <a:off x="5913076"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6" name="Freeform 155">
              <a:extLst>
                <a:ext uri="{FF2B5EF4-FFF2-40B4-BE49-F238E27FC236}">
                  <a16:creationId xmlns:a16="http://schemas.microsoft.com/office/drawing/2014/main" id="{581CFC9F-FEF7-ED5D-4082-CF54B501E4E1}"/>
                </a:ext>
              </a:extLst>
            </p:cNvPr>
            <p:cNvSpPr/>
            <p:nvPr/>
          </p:nvSpPr>
          <p:spPr>
            <a:xfrm>
              <a:off x="5941396"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157" name="Freeform 156">
              <a:extLst>
                <a:ext uri="{FF2B5EF4-FFF2-40B4-BE49-F238E27FC236}">
                  <a16:creationId xmlns:a16="http://schemas.microsoft.com/office/drawing/2014/main" id="{E505EAA8-852C-377E-A317-78684756C589}"/>
                </a:ext>
              </a:extLst>
            </p:cNvPr>
            <p:cNvSpPr/>
            <p:nvPr/>
          </p:nvSpPr>
          <p:spPr>
            <a:xfrm>
              <a:off x="4837911"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158" name="Freeform 157">
              <a:extLst>
                <a:ext uri="{FF2B5EF4-FFF2-40B4-BE49-F238E27FC236}">
                  <a16:creationId xmlns:a16="http://schemas.microsoft.com/office/drawing/2014/main" id="{B7666445-4BA6-CE0E-B04B-8E1F85570F35}"/>
                </a:ext>
              </a:extLst>
            </p:cNvPr>
            <p:cNvSpPr/>
            <p:nvPr/>
          </p:nvSpPr>
          <p:spPr>
            <a:xfrm>
              <a:off x="3631085"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59" name="Freeform 158">
              <a:extLst>
                <a:ext uri="{FF2B5EF4-FFF2-40B4-BE49-F238E27FC236}">
                  <a16:creationId xmlns:a16="http://schemas.microsoft.com/office/drawing/2014/main" id="{71586A9B-856E-B9FA-7B4F-47CE4C9EA6AA}"/>
                </a:ext>
              </a:extLst>
            </p:cNvPr>
            <p:cNvSpPr/>
            <p:nvPr/>
          </p:nvSpPr>
          <p:spPr>
            <a:xfrm>
              <a:off x="3631085" y="309618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0" name="Freeform 159">
              <a:extLst>
                <a:ext uri="{FF2B5EF4-FFF2-40B4-BE49-F238E27FC236}">
                  <a16:creationId xmlns:a16="http://schemas.microsoft.com/office/drawing/2014/main" id="{082BCF51-CB8A-9A80-1647-F45AF9A5D254}"/>
                </a:ext>
              </a:extLst>
            </p:cNvPr>
            <p:cNvSpPr/>
            <p:nvPr/>
          </p:nvSpPr>
          <p:spPr>
            <a:xfrm>
              <a:off x="3631085" y="2786787"/>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1" name="Freeform 160">
              <a:extLst>
                <a:ext uri="{FF2B5EF4-FFF2-40B4-BE49-F238E27FC236}">
                  <a16:creationId xmlns:a16="http://schemas.microsoft.com/office/drawing/2014/main" id="{367D23B8-48D2-85C3-73D9-A293517682EF}"/>
                </a:ext>
              </a:extLst>
            </p:cNvPr>
            <p:cNvSpPr/>
            <p:nvPr/>
          </p:nvSpPr>
          <p:spPr>
            <a:xfrm>
              <a:off x="3631085" y="24773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2" name="Freeform 161">
              <a:extLst>
                <a:ext uri="{FF2B5EF4-FFF2-40B4-BE49-F238E27FC236}">
                  <a16:creationId xmlns:a16="http://schemas.microsoft.com/office/drawing/2014/main" id="{7E17504A-4815-6E06-AF9F-73540A1590FD}"/>
                </a:ext>
              </a:extLst>
            </p:cNvPr>
            <p:cNvSpPr/>
            <p:nvPr/>
          </p:nvSpPr>
          <p:spPr>
            <a:xfrm>
              <a:off x="3631085" y="216798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3" name="Freeform 162">
              <a:extLst>
                <a:ext uri="{FF2B5EF4-FFF2-40B4-BE49-F238E27FC236}">
                  <a16:creationId xmlns:a16="http://schemas.microsoft.com/office/drawing/2014/main" id="{54B7434E-486C-AA5D-45EC-A0A0DA65F732}"/>
                </a:ext>
              </a:extLst>
            </p:cNvPr>
            <p:cNvSpPr/>
            <p:nvPr/>
          </p:nvSpPr>
          <p:spPr>
            <a:xfrm>
              <a:off x="3631085" y="185858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4" name="Freeform 163">
              <a:extLst>
                <a:ext uri="{FF2B5EF4-FFF2-40B4-BE49-F238E27FC236}">
                  <a16:creationId xmlns:a16="http://schemas.microsoft.com/office/drawing/2014/main" id="{68523D5D-D3B1-531F-5489-29C07125D43D}"/>
                </a:ext>
              </a:extLst>
            </p:cNvPr>
            <p:cNvSpPr/>
            <p:nvPr/>
          </p:nvSpPr>
          <p:spPr>
            <a:xfrm>
              <a:off x="3631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165" name="Freeform 164">
              <a:extLst>
                <a:ext uri="{FF2B5EF4-FFF2-40B4-BE49-F238E27FC236}">
                  <a16:creationId xmlns:a16="http://schemas.microsoft.com/office/drawing/2014/main" id="{917EF2FD-EC69-B954-82AE-75B42D06D860}"/>
                </a:ext>
              </a:extLst>
            </p:cNvPr>
            <p:cNvSpPr/>
            <p:nvPr/>
          </p:nvSpPr>
          <p:spPr>
            <a:xfrm>
              <a:off x="3631085"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6" name="Freeform 165">
              <a:extLst>
                <a:ext uri="{FF2B5EF4-FFF2-40B4-BE49-F238E27FC236}">
                  <a16:creationId xmlns:a16="http://schemas.microsoft.com/office/drawing/2014/main" id="{75F00135-5796-2E79-5E05-4AF6DBCA5B22}"/>
                </a:ext>
              </a:extLst>
            </p:cNvPr>
            <p:cNvSpPr/>
            <p:nvPr/>
          </p:nvSpPr>
          <p:spPr>
            <a:xfrm>
              <a:off x="3631085" y="309618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7" name="Freeform 166">
              <a:extLst>
                <a:ext uri="{FF2B5EF4-FFF2-40B4-BE49-F238E27FC236}">
                  <a16:creationId xmlns:a16="http://schemas.microsoft.com/office/drawing/2014/main" id="{63850249-E384-DD38-1A23-C63CB2D7CF7F}"/>
                </a:ext>
              </a:extLst>
            </p:cNvPr>
            <p:cNvSpPr/>
            <p:nvPr/>
          </p:nvSpPr>
          <p:spPr>
            <a:xfrm>
              <a:off x="3631085" y="2786787"/>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8" name="Freeform 167">
              <a:extLst>
                <a:ext uri="{FF2B5EF4-FFF2-40B4-BE49-F238E27FC236}">
                  <a16:creationId xmlns:a16="http://schemas.microsoft.com/office/drawing/2014/main" id="{AE7E48AD-51F0-C21E-52CD-F8798EB3353B}"/>
                </a:ext>
              </a:extLst>
            </p:cNvPr>
            <p:cNvSpPr/>
            <p:nvPr/>
          </p:nvSpPr>
          <p:spPr>
            <a:xfrm>
              <a:off x="3631085" y="24773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9" name="Freeform 168">
              <a:extLst>
                <a:ext uri="{FF2B5EF4-FFF2-40B4-BE49-F238E27FC236}">
                  <a16:creationId xmlns:a16="http://schemas.microsoft.com/office/drawing/2014/main" id="{7FE6E6A0-0B86-1BE6-005C-B8C7FEFA327C}"/>
                </a:ext>
              </a:extLst>
            </p:cNvPr>
            <p:cNvSpPr/>
            <p:nvPr/>
          </p:nvSpPr>
          <p:spPr>
            <a:xfrm>
              <a:off x="3631085" y="216798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0" name="Freeform 169">
              <a:extLst>
                <a:ext uri="{FF2B5EF4-FFF2-40B4-BE49-F238E27FC236}">
                  <a16:creationId xmlns:a16="http://schemas.microsoft.com/office/drawing/2014/main" id="{2E12FB91-4DD9-4A93-B024-7375E61099D8}"/>
                </a:ext>
              </a:extLst>
            </p:cNvPr>
            <p:cNvSpPr/>
            <p:nvPr/>
          </p:nvSpPr>
          <p:spPr>
            <a:xfrm>
              <a:off x="3631085" y="185858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1" name="Freeform 170">
              <a:extLst>
                <a:ext uri="{FF2B5EF4-FFF2-40B4-BE49-F238E27FC236}">
                  <a16:creationId xmlns:a16="http://schemas.microsoft.com/office/drawing/2014/main" id="{60B81041-A946-F58D-7AC6-9DA1D81CF65C}"/>
                </a:ext>
              </a:extLst>
            </p:cNvPr>
            <p:cNvSpPr/>
            <p:nvPr/>
          </p:nvSpPr>
          <p:spPr>
            <a:xfrm>
              <a:off x="3372486"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2" name="Freeform 171">
              <a:extLst>
                <a:ext uri="{FF2B5EF4-FFF2-40B4-BE49-F238E27FC236}">
                  <a16:creationId xmlns:a16="http://schemas.microsoft.com/office/drawing/2014/main" id="{7A28A824-530B-D1B5-C096-4462A247F319}"/>
                </a:ext>
              </a:extLst>
            </p:cNvPr>
            <p:cNvSpPr/>
            <p:nvPr/>
          </p:nvSpPr>
          <p:spPr>
            <a:xfrm>
              <a:off x="3441760"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3" name="Freeform 172">
              <a:extLst>
                <a:ext uri="{FF2B5EF4-FFF2-40B4-BE49-F238E27FC236}">
                  <a16:creationId xmlns:a16="http://schemas.microsoft.com/office/drawing/2014/main" id="{D49AB8C6-873B-D3BA-CF96-733C27A0E424}"/>
                </a:ext>
              </a:extLst>
            </p:cNvPr>
            <p:cNvSpPr/>
            <p:nvPr/>
          </p:nvSpPr>
          <p:spPr>
            <a:xfrm>
              <a:off x="3470079"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4" name="Freeform 173">
              <a:extLst>
                <a:ext uri="{FF2B5EF4-FFF2-40B4-BE49-F238E27FC236}">
                  <a16:creationId xmlns:a16="http://schemas.microsoft.com/office/drawing/2014/main" id="{35EC481A-687C-28F6-75FF-F95104DC44DF}"/>
                </a:ext>
              </a:extLst>
            </p:cNvPr>
            <p:cNvSpPr/>
            <p:nvPr/>
          </p:nvSpPr>
          <p:spPr>
            <a:xfrm>
              <a:off x="353515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5" name="Freeform 174">
              <a:extLst>
                <a:ext uri="{FF2B5EF4-FFF2-40B4-BE49-F238E27FC236}">
                  <a16:creationId xmlns:a16="http://schemas.microsoft.com/office/drawing/2014/main" id="{823C0314-3720-C2F9-4ACC-FCEB8DCE0B64}"/>
                </a:ext>
              </a:extLst>
            </p:cNvPr>
            <p:cNvSpPr/>
            <p:nvPr/>
          </p:nvSpPr>
          <p:spPr>
            <a:xfrm>
              <a:off x="3374634" y="3058118"/>
              <a:ext cx="51542" cy="76237"/>
            </a:xfrm>
            <a:custGeom>
              <a:avLst/>
              <a:gdLst>
                <a:gd name="connsiteX0" fmla="*/ 25772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2 w 51542"/>
                <a:gd name="connsiteY4" fmla="*/ 68364 h 76237"/>
                <a:gd name="connsiteX5" fmla="*/ 37508 w 51542"/>
                <a:gd name="connsiteY5" fmla="*/ 60842 h 76237"/>
                <a:gd name="connsiteX6" fmla="*/ 41455 w 51542"/>
                <a:gd name="connsiteY6" fmla="*/ 38143 h 76237"/>
                <a:gd name="connsiteX7" fmla="*/ 37508 w 51542"/>
                <a:gd name="connsiteY7" fmla="*/ 15456 h 76237"/>
                <a:gd name="connsiteX8" fmla="*/ 25772 w 51542"/>
                <a:gd name="connsiteY8" fmla="*/ 7874 h 76237"/>
                <a:gd name="connsiteX9" fmla="*/ 25772 w 51542"/>
                <a:gd name="connsiteY9" fmla="*/ 0 h 76237"/>
                <a:gd name="connsiteX10" fmla="*/ 44901 w 51542"/>
                <a:gd name="connsiteY10" fmla="*/ 9794 h 76237"/>
                <a:gd name="connsiteX11" fmla="*/ 51543 w 51542"/>
                <a:gd name="connsiteY11" fmla="*/ 38143 h 76237"/>
                <a:gd name="connsiteX12" fmla="*/ 44901 w 51542"/>
                <a:gd name="connsiteY12" fmla="*/ 66492 h 76237"/>
                <a:gd name="connsiteX13" fmla="*/ 25772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2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2" y="7874"/>
                  </a:moveTo>
                  <a:cubicBezTo>
                    <a:pt x="20578" y="7874"/>
                    <a:pt x="16664" y="10402"/>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2"/>
                    <a:pt x="31000" y="7874"/>
                    <a:pt x="25772" y="7874"/>
                  </a:cubicBezTo>
                  <a:moveTo>
                    <a:pt x="25772" y="0"/>
                  </a:moveTo>
                  <a:cubicBezTo>
                    <a:pt x="34129" y="0"/>
                    <a:pt x="40505" y="3269"/>
                    <a:pt x="44901" y="9794"/>
                  </a:cubicBezTo>
                  <a:cubicBezTo>
                    <a:pt x="49328" y="16295"/>
                    <a:pt x="51543" y="25737"/>
                    <a:pt x="51543" y="38143"/>
                  </a:cubicBezTo>
                  <a:cubicBezTo>
                    <a:pt x="51543" y="50513"/>
                    <a:pt x="49328" y="59967"/>
                    <a:pt x="44901" y="66492"/>
                  </a:cubicBezTo>
                  <a:cubicBezTo>
                    <a:pt x="40505" y="72993"/>
                    <a:pt x="34129" y="76238"/>
                    <a:pt x="25772"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6" name="Freeform 175">
              <a:extLst>
                <a:ext uri="{FF2B5EF4-FFF2-40B4-BE49-F238E27FC236}">
                  <a16:creationId xmlns:a16="http://schemas.microsoft.com/office/drawing/2014/main" id="{775C6E9F-28C2-27C1-198A-FF9E2A8CF8BE}"/>
                </a:ext>
              </a:extLst>
            </p:cNvPr>
            <p:cNvSpPr/>
            <p:nvPr/>
          </p:nvSpPr>
          <p:spPr>
            <a:xfrm>
              <a:off x="3443908" y="3120430"/>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7" name="Freeform 176">
              <a:extLst>
                <a:ext uri="{FF2B5EF4-FFF2-40B4-BE49-F238E27FC236}">
                  <a16:creationId xmlns:a16="http://schemas.microsoft.com/office/drawing/2014/main" id="{0B323235-B8A0-EC29-D85A-279032BFDFEA}"/>
                </a:ext>
              </a:extLst>
            </p:cNvPr>
            <p:cNvSpPr/>
            <p:nvPr/>
          </p:nvSpPr>
          <p:spPr>
            <a:xfrm>
              <a:off x="3472227" y="3058118"/>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2"/>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8" name="Freeform 177">
              <a:extLst>
                <a:ext uri="{FF2B5EF4-FFF2-40B4-BE49-F238E27FC236}">
                  <a16:creationId xmlns:a16="http://schemas.microsoft.com/office/drawing/2014/main" id="{782C5D50-BB49-879B-7CB1-60C8AD433E21}"/>
                </a:ext>
              </a:extLst>
            </p:cNvPr>
            <p:cNvSpPr/>
            <p:nvPr/>
          </p:nvSpPr>
          <p:spPr>
            <a:xfrm>
              <a:off x="3538454" y="3059442"/>
              <a:ext cx="48245" cy="74913"/>
            </a:xfrm>
            <a:custGeom>
              <a:avLst/>
              <a:gdLst>
                <a:gd name="connsiteX0" fmla="*/ 3146 w 48245"/>
                <a:gd name="connsiteY0" fmla="*/ 0 h 74913"/>
                <a:gd name="connsiteX1" fmla="*/ 42752 w 48245"/>
                <a:gd name="connsiteY1" fmla="*/ 0 h 74913"/>
                <a:gd name="connsiteX2" fmla="*/ 42752 w 48245"/>
                <a:gd name="connsiteY2" fmla="*/ 8372 h 74913"/>
                <a:gd name="connsiteX3" fmla="*/ 12386 w 48245"/>
                <a:gd name="connsiteY3" fmla="*/ 8372 h 74913"/>
                <a:gd name="connsiteX4" fmla="*/ 12386 w 48245"/>
                <a:gd name="connsiteY4" fmla="*/ 26381 h 74913"/>
                <a:gd name="connsiteX5" fmla="*/ 16781 w 48245"/>
                <a:gd name="connsiteY5" fmla="*/ 25299 h 74913"/>
                <a:gd name="connsiteX6" fmla="*/ 21177 w 48245"/>
                <a:gd name="connsiteY6" fmla="*/ 24910 h 74913"/>
                <a:gd name="connsiteX7" fmla="*/ 40954 w 48245"/>
                <a:gd name="connsiteY7" fmla="*/ 31654 h 74913"/>
                <a:gd name="connsiteX8" fmla="*/ 48246 w 48245"/>
                <a:gd name="connsiteY8" fmla="*/ 49918 h 74913"/>
                <a:gd name="connsiteX9" fmla="*/ 40755 w 48245"/>
                <a:gd name="connsiteY9" fmla="*/ 68376 h 74913"/>
                <a:gd name="connsiteX10" fmla="*/ 19628 w 48245"/>
                <a:gd name="connsiteY10" fmla="*/ 74913 h 74913"/>
                <a:gd name="connsiteX11" fmla="*/ 10039 w 48245"/>
                <a:gd name="connsiteY11" fmla="*/ 74135 h 74913"/>
                <a:gd name="connsiteX12" fmla="*/ 0 w 48245"/>
                <a:gd name="connsiteY12" fmla="*/ 71766 h 74913"/>
                <a:gd name="connsiteX13" fmla="*/ 0 w 48245"/>
                <a:gd name="connsiteY13" fmla="*/ 61778 h 74913"/>
                <a:gd name="connsiteX14" fmla="*/ 9289 w 48245"/>
                <a:gd name="connsiteY14" fmla="*/ 65374 h 74913"/>
                <a:gd name="connsiteX15" fmla="*/ 19429 w 48245"/>
                <a:gd name="connsiteY15" fmla="*/ 66553 h 74913"/>
                <a:gd name="connsiteX16" fmla="*/ 33113 w 48245"/>
                <a:gd name="connsiteY16" fmla="*/ 62069 h 74913"/>
                <a:gd name="connsiteX17" fmla="*/ 38158 w 48245"/>
                <a:gd name="connsiteY17" fmla="*/ 49918 h 74913"/>
                <a:gd name="connsiteX18" fmla="*/ 33113 w 48245"/>
                <a:gd name="connsiteY18" fmla="*/ 37754 h 74913"/>
                <a:gd name="connsiteX19" fmla="*/ 19429 w 48245"/>
                <a:gd name="connsiteY19" fmla="*/ 33270 h 74913"/>
                <a:gd name="connsiteX20" fmla="*/ 11337 w 48245"/>
                <a:gd name="connsiteY20" fmla="*/ 34158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13"/>
                    <a:pt x="19628" y="74913"/>
                  </a:cubicBezTo>
                  <a:cubicBezTo>
                    <a:pt x="16498" y="74913"/>
                    <a:pt x="13302" y="74658"/>
                    <a:pt x="10039" y="74135"/>
                  </a:cubicBezTo>
                  <a:cubicBezTo>
                    <a:pt x="6809" y="73613"/>
                    <a:pt x="3463" y="72823"/>
                    <a:pt x="0" y="71766"/>
                  </a:cubicBezTo>
                  <a:lnTo>
                    <a:pt x="0" y="61778"/>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8"/>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79" name="Freeform 178">
              <a:extLst>
                <a:ext uri="{FF2B5EF4-FFF2-40B4-BE49-F238E27FC236}">
                  <a16:creationId xmlns:a16="http://schemas.microsoft.com/office/drawing/2014/main" id="{7FDF99EA-55F1-6393-5CF2-B396174C3088}"/>
                </a:ext>
              </a:extLst>
            </p:cNvPr>
            <p:cNvSpPr/>
            <p:nvPr/>
          </p:nvSpPr>
          <p:spPr>
            <a:xfrm>
              <a:off x="3372486"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0" name="Freeform 179">
              <a:extLst>
                <a:ext uri="{FF2B5EF4-FFF2-40B4-BE49-F238E27FC236}">
                  <a16:creationId xmlns:a16="http://schemas.microsoft.com/office/drawing/2014/main" id="{CFF79AF4-21EF-4B57-130F-DC01E802BCD5}"/>
                </a:ext>
              </a:extLst>
            </p:cNvPr>
            <p:cNvSpPr/>
            <p:nvPr/>
          </p:nvSpPr>
          <p:spPr>
            <a:xfrm>
              <a:off x="3441760" y="2811030"/>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1" name="Freeform 180">
              <a:extLst>
                <a:ext uri="{FF2B5EF4-FFF2-40B4-BE49-F238E27FC236}">
                  <a16:creationId xmlns:a16="http://schemas.microsoft.com/office/drawing/2014/main" id="{95505E3B-923D-581D-812F-948352A5BB33}"/>
                </a:ext>
              </a:extLst>
            </p:cNvPr>
            <p:cNvSpPr/>
            <p:nvPr/>
          </p:nvSpPr>
          <p:spPr>
            <a:xfrm>
              <a:off x="3474574" y="2750041"/>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2" name="Freeform 181">
              <a:extLst>
                <a:ext uri="{FF2B5EF4-FFF2-40B4-BE49-F238E27FC236}">
                  <a16:creationId xmlns:a16="http://schemas.microsoft.com/office/drawing/2014/main" id="{0EC3223D-DEE8-4B9B-CC9B-6D135530AAFD}"/>
                </a:ext>
              </a:extLst>
            </p:cNvPr>
            <p:cNvSpPr/>
            <p:nvPr/>
          </p:nvSpPr>
          <p:spPr>
            <a:xfrm>
              <a:off x="3535157"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3" name="Freeform 182">
              <a:extLst>
                <a:ext uri="{FF2B5EF4-FFF2-40B4-BE49-F238E27FC236}">
                  <a16:creationId xmlns:a16="http://schemas.microsoft.com/office/drawing/2014/main" id="{CC19FCC2-862E-1456-1628-2D930D8CA12F}"/>
                </a:ext>
              </a:extLst>
            </p:cNvPr>
            <p:cNvSpPr/>
            <p:nvPr/>
          </p:nvSpPr>
          <p:spPr>
            <a:xfrm>
              <a:off x="3374634" y="2439311"/>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4" name="Freeform 183">
              <a:extLst>
                <a:ext uri="{FF2B5EF4-FFF2-40B4-BE49-F238E27FC236}">
                  <a16:creationId xmlns:a16="http://schemas.microsoft.com/office/drawing/2014/main" id="{3A876C37-F856-C7C9-8FF7-32C24ADD8DC8}"/>
                </a:ext>
              </a:extLst>
            </p:cNvPr>
            <p:cNvSpPr/>
            <p:nvPr/>
          </p:nvSpPr>
          <p:spPr>
            <a:xfrm>
              <a:off x="3443908" y="2501628"/>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5" name="Freeform 184">
              <a:extLst>
                <a:ext uri="{FF2B5EF4-FFF2-40B4-BE49-F238E27FC236}">
                  <a16:creationId xmlns:a16="http://schemas.microsoft.com/office/drawing/2014/main" id="{2FEBC3A2-A375-0569-353F-6A8EC7163B9D}"/>
                </a:ext>
              </a:extLst>
            </p:cNvPr>
            <p:cNvSpPr/>
            <p:nvPr/>
          </p:nvSpPr>
          <p:spPr>
            <a:xfrm>
              <a:off x="3476722" y="2440639"/>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6" name="Freeform 185">
              <a:extLst>
                <a:ext uri="{FF2B5EF4-FFF2-40B4-BE49-F238E27FC236}">
                  <a16:creationId xmlns:a16="http://schemas.microsoft.com/office/drawing/2014/main" id="{1A1D0A95-E20D-1AA6-BA28-6427E9E5CA68}"/>
                </a:ext>
              </a:extLst>
            </p:cNvPr>
            <p:cNvSpPr/>
            <p:nvPr/>
          </p:nvSpPr>
          <p:spPr>
            <a:xfrm>
              <a:off x="3538454" y="244063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2 h 74919"/>
                <a:gd name="connsiteX16" fmla="*/ 33113 w 48245"/>
                <a:gd name="connsiteY16" fmla="*/ 62072 h 74919"/>
                <a:gd name="connsiteX17" fmla="*/ 38158 w 48245"/>
                <a:gd name="connsiteY17" fmla="*/ 49913 h 74919"/>
                <a:gd name="connsiteX18" fmla="*/ 33113 w 48245"/>
                <a:gd name="connsiteY18" fmla="*/ 37756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8"/>
                    <a:pt x="15865" y="66552"/>
                    <a:pt x="19429" y="66552"/>
                  </a:cubicBezTo>
                  <a:cubicBezTo>
                    <a:pt x="25189" y="66552"/>
                    <a:pt x="29751" y="65058"/>
                    <a:pt x="33113" y="62072"/>
                  </a:cubicBezTo>
                  <a:cubicBezTo>
                    <a:pt x="36476" y="59086"/>
                    <a:pt x="38158" y="55032"/>
                    <a:pt x="38158" y="49913"/>
                  </a:cubicBezTo>
                  <a:cubicBezTo>
                    <a:pt x="38158" y="44794"/>
                    <a:pt x="36476" y="40741"/>
                    <a:pt x="33113" y="37756"/>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87" name="Freeform 186">
              <a:extLst>
                <a:ext uri="{FF2B5EF4-FFF2-40B4-BE49-F238E27FC236}">
                  <a16:creationId xmlns:a16="http://schemas.microsoft.com/office/drawing/2014/main" id="{568EE249-9810-7DAB-19A2-FE3D1A161599}"/>
                </a:ext>
              </a:extLst>
            </p:cNvPr>
            <p:cNvSpPr/>
            <p:nvPr/>
          </p:nvSpPr>
          <p:spPr>
            <a:xfrm>
              <a:off x="3372486"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8" name="Freeform 187">
              <a:extLst>
                <a:ext uri="{FF2B5EF4-FFF2-40B4-BE49-F238E27FC236}">
                  <a16:creationId xmlns:a16="http://schemas.microsoft.com/office/drawing/2014/main" id="{28142F3B-1A06-FC9A-C8BE-DD5FE4C2ADD8}"/>
                </a:ext>
              </a:extLst>
            </p:cNvPr>
            <p:cNvSpPr/>
            <p:nvPr/>
          </p:nvSpPr>
          <p:spPr>
            <a:xfrm>
              <a:off x="3441760" y="2192227"/>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9" name="Freeform 188">
              <a:extLst>
                <a:ext uri="{FF2B5EF4-FFF2-40B4-BE49-F238E27FC236}">
                  <a16:creationId xmlns:a16="http://schemas.microsoft.com/office/drawing/2014/main" id="{25F4DAD9-AE07-23BD-8A35-09029874ADB0}"/>
                </a:ext>
              </a:extLst>
            </p:cNvPr>
            <p:cNvSpPr/>
            <p:nvPr/>
          </p:nvSpPr>
          <p:spPr>
            <a:xfrm>
              <a:off x="3470828" y="212991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1"/>
                  </a:cubicBezTo>
                  <a:cubicBezTo>
                    <a:pt x="31349"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10"/>
                    <a:pt x="18647" y="0"/>
                    <a:pt x="21576" y="0"/>
                  </a:cubicBezTo>
                  <a:cubicBezTo>
                    <a:pt x="29301" y="0"/>
                    <a:pt x="35462" y="1903"/>
                    <a:pt x="40057" y="5710"/>
                  </a:cubicBezTo>
                  <a:cubicBezTo>
                    <a:pt x="44652" y="9517"/>
                    <a:pt x="46949" y="14602"/>
                    <a:pt x="46949" y="20968"/>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190" name="Freeform 189">
              <a:extLst>
                <a:ext uri="{FF2B5EF4-FFF2-40B4-BE49-F238E27FC236}">
                  <a16:creationId xmlns:a16="http://schemas.microsoft.com/office/drawing/2014/main" id="{10FAB58F-D6A2-6B2D-CE8C-DA309441494A}"/>
                </a:ext>
              </a:extLst>
            </p:cNvPr>
            <p:cNvSpPr/>
            <p:nvPr/>
          </p:nvSpPr>
          <p:spPr>
            <a:xfrm>
              <a:off x="3535157"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1" name="Freeform 190">
              <a:extLst>
                <a:ext uri="{FF2B5EF4-FFF2-40B4-BE49-F238E27FC236}">
                  <a16:creationId xmlns:a16="http://schemas.microsoft.com/office/drawing/2014/main" id="{CEB0060D-5D85-68F7-73B3-29E6D7CC5F3B}"/>
                </a:ext>
              </a:extLst>
            </p:cNvPr>
            <p:cNvSpPr/>
            <p:nvPr/>
          </p:nvSpPr>
          <p:spPr>
            <a:xfrm>
              <a:off x="3374634" y="1820508"/>
              <a:ext cx="51542" cy="76247"/>
            </a:xfrm>
            <a:custGeom>
              <a:avLst/>
              <a:gdLst>
                <a:gd name="connsiteX0" fmla="*/ 25772 w 51542"/>
                <a:gd name="connsiteY0" fmla="*/ 7876 h 76247"/>
                <a:gd name="connsiteX1" fmla="*/ 14034 w 51542"/>
                <a:gd name="connsiteY1" fmla="*/ 15456 h 76247"/>
                <a:gd name="connsiteX2" fmla="*/ 10138 w 51542"/>
                <a:gd name="connsiteY2" fmla="*/ 38149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9 h 76247"/>
                <a:gd name="connsiteX7" fmla="*/ 37508 w 51542"/>
                <a:gd name="connsiteY7" fmla="*/ 15456 h 76247"/>
                <a:gd name="connsiteX8" fmla="*/ 25772 w 51542"/>
                <a:gd name="connsiteY8" fmla="*/ 7876 h 76247"/>
                <a:gd name="connsiteX9" fmla="*/ 25772 w 51542"/>
                <a:gd name="connsiteY9" fmla="*/ 0 h 76247"/>
                <a:gd name="connsiteX10" fmla="*/ 44901 w 51542"/>
                <a:gd name="connsiteY10" fmla="*/ 9796 h 76247"/>
                <a:gd name="connsiteX11" fmla="*/ 51543 w 51542"/>
                <a:gd name="connsiteY11" fmla="*/ 38149 h 76247"/>
                <a:gd name="connsiteX12" fmla="*/ 44901 w 51542"/>
                <a:gd name="connsiteY12" fmla="*/ 66502 h 76247"/>
                <a:gd name="connsiteX13" fmla="*/ 25772 w 51542"/>
                <a:gd name="connsiteY13" fmla="*/ 76248 h 76247"/>
                <a:gd name="connsiteX14" fmla="*/ 6592 w 51542"/>
                <a:gd name="connsiteY14" fmla="*/ 66502 h 76247"/>
                <a:gd name="connsiteX15" fmla="*/ 0 w 51542"/>
                <a:gd name="connsiteY15" fmla="*/ 38149 h 76247"/>
                <a:gd name="connsiteX16" fmla="*/ 6592 w 51542"/>
                <a:gd name="connsiteY16" fmla="*/ 9796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6"/>
                  </a:moveTo>
                  <a:cubicBezTo>
                    <a:pt x="20578" y="7876"/>
                    <a:pt x="16664" y="10403"/>
                    <a:pt x="14034" y="15456"/>
                  </a:cubicBezTo>
                  <a:cubicBezTo>
                    <a:pt x="11437" y="20477"/>
                    <a:pt x="10138" y="28041"/>
                    <a:pt x="10138" y="38149"/>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2"/>
                  </a:cubicBezTo>
                  <a:cubicBezTo>
                    <a:pt x="40505" y="72999"/>
                    <a:pt x="34129" y="76248"/>
                    <a:pt x="25772" y="76248"/>
                  </a:cubicBezTo>
                  <a:cubicBezTo>
                    <a:pt x="17414" y="76248"/>
                    <a:pt x="11021" y="72999"/>
                    <a:pt x="6592" y="66502"/>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2" name="Freeform 191">
              <a:extLst>
                <a:ext uri="{FF2B5EF4-FFF2-40B4-BE49-F238E27FC236}">
                  <a16:creationId xmlns:a16="http://schemas.microsoft.com/office/drawing/2014/main" id="{A0D92A80-DAE8-FC44-70DB-6E80A8C798AB}"/>
                </a:ext>
              </a:extLst>
            </p:cNvPr>
            <p:cNvSpPr/>
            <p:nvPr/>
          </p:nvSpPr>
          <p:spPr>
            <a:xfrm>
              <a:off x="3443908" y="1882825"/>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93" name="Freeform 192">
              <a:extLst>
                <a:ext uri="{FF2B5EF4-FFF2-40B4-BE49-F238E27FC236}">
                  <a16:creationId xmlns:a16="http://schemas.microsoft.com/office/drawing/2014/main" id="{3FA60BC1-447D-0327-CA03-C6170A459632}"/>
                </a:ext>
              </a:extLst>
            </p:cNvPr>
            <p:cNvSpPr/>
            <p:nvPr/>
          </p:nvSpPr>
          <p:spPr>
            <a:xfrm>
              <a:off x="3472975" y="1820508"/>
              <a:ext cx="47348" cy="74820"/>
            </a:xfrm>
            <a:custGeom>
              <a:avLst/>
              <a:gdLst>
                <a:gd name="connsiteX0" fmla="*/ 12137 w 47348"/>
                <a:gd name="connsiteY0" fmla="*/ 66452 h 74820"/>
                <a:gd name="connsiteX1" fmla="*/ 47348 w 47348"/>
                <a:gd name="connsiteY1" fmla="*/ 66452 h 74820"/>
                <a:gd name="connsiteX2" fmla="*/ 47348 w 47348"/>
                <a:gd name="connsiteY2" fmla="*/ 74820 h 74820"/>
                <a:gd name="connsiteX3" fmla="*/ 0 w 47348"/>
                <a:gd name="connsiteY3" fmla="*/ 74820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0"/>
                  </a:lnTo>
                  <a:lnTo>
                    <a:pt x="0" y="74820"/>
                  </a:lnTo>
                  <a:lnTo>
                    <a:pt x="0" y="66452"/>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1"/>
                    <a:pt x="20261" y="58281"/>
                    <a:pt x="12137" y="66452"/>
                  </a:cubicBezTo>
                  <a:close/>
                </a:path>
              </a:pathLst>
            </a:custGeom>
            <a:solidFill>
              <a:srgbClr val="000000"/>
            </a:solidFill>
            <a:ln w="1230" cap="flat">
              <a:noFill/>
              <a:prstDash val="solid"/>
              <a:miter/>
            </a:ln>
          </p:spPr>
          <p:txBody>
            <a:bodyPr rtlCol="0" anchor="ctr"/>
            <a:lstStyle/>
            <a:p>
              <a:endParaRPr lang="de-DE"/>
            </a:p>
          </p:txBody>
        </p:sp>
        <p:sp>
          <p:nvSpPr>
            <p:cNvPr id="194" name="Freeform 193">
              <a:extLst>
                <a:ext uri="{FF2B5EF4-FFF2-40B4-BE49-F238E27FC236}">
                  <a16:creationId xmlns:a16="http://schemas.microsoft.com/office/drawing/2014/main" id="{C636E910-D90E-8EE2-44E6-BFEE7F6A5309}"/>
                </a:ext>
              </a:extLst>
            </p:cNvPr>
            <p:cNvSpPr/>
            <p:nvPr/>
          </p:nvSpPr>
          <p:spPr>
            <a:xfrm>
              <a:off x="3538454" y="1821837"/>
              <a:ext cx="48245" cy="74918"/>
            </a:xfrm>
            <a:custGeom>
              <a:avLst/>
              <a:gdLst>
                <a:gd name="connsiteX0" fmla="*/ 3146 w 48245"/>
                <a:gd name="connsiteY0" fmla="*/ 0 h 74918"/>
                <a:gd name="connsiteX1" fmla="*/ 42752 w 48245"/>
                <a:gd name="connsiteY1" fmla="*/ 0 h 74918"/>
                <a:gd name="connsiteX2" fmla="*/ 42752 w 48245"/>
                <a:gd name="connsiteY2" fmla="*/ 8368 h 74918"/>
                <a:gd name="connsiteX3" fmla="*/ 12386 w 48245"/>
                <a:gd name="connsiteY3" fmla="*/ 8368 h 74918"/>
                <a:gd name="connsiteX4" fmla="*/ 12386 w 48245"/>
                <a:gd name="connsiteY4" fmla="*/ 26384 h 74918"/>
                <a:gd name="connsiteX5" fmla="*/ 16781 w 48245"/>
                <a:gd name="connsiteY5" fmla="*/ 25301 h 74918"/>
                <a:gd name="connsiteX6" fmla="*/ 21177 w 48245"/>
                <a:gd name="connsiteY6" fmla="*/ 24907 h 74918"/>
                <a:gd name="connsiteX7" fmla="*/ 40954 w 48245"/>
                <a:gd name="connsiteY7" fmla="*/ 31651 h 74918"/>
                <a:gd name="connsiteX8" fmla="*/ 48246 w 48245"/>
                <a:gd name="connsiteY8" fmla="*/ 49913 h 74918"/>
                <a:gd name="connsiteX9" fmla="*/ 40755 w 48245"/>
                <a:gd name="connsiteY9" fmla="*/ 68372 h 74918"/>
                <a:gd name="connsiteX10" fmla="*/ 19628 w 48245"/>
                <a:gd name="connsiteY10" fmla="*/ 74919 h 74918"/>
                <a:gd name="connsiteX11" fmla="*/ 10039 w 48245"/>
                <a:gd name="connsiteY11" fmla="*/ 74131 h 74918"/>
                <a:gd name="connsiteX12" fmla="*/ 0 w 48245"/>
                <a:gd name="connsiteY12" fmla="*/ 71769 h 74918"/>
                <a:gd name="connsiteX13" fmla="*/ 0 w 48245"/>
                <a:gd name="connsiteY13" fmla="*/ 61776 h 74918"/>
                <a:gd name="connsiteX14" fmla="*/ 9289 w 48245"/>
                <a:gd name="connsiteY14" fmla="*/ 65370 h 74918"/>
                <a:gd name="connsiteX15" fmla="*/ 19429 w 48245"/>
                <a:gd name="connsiteY15" fmla="*/ 66551 h 74918"/>
                <a:gd name="connsiteX16" fmla="*/ 33113 w 48245"/>
                <a:gd name="connsiteY16" fmla="*/ 62071 h 74918"/>
                <a:gd name="connsiteX17" fmla="*/ 38158 w 48245"/>
                <a:gd name="connsiteY17" fmla="*/ 49913 h 74918"/>
                <a:gd name="connsiteX18" fmla="*/ 33113 w 48245"/>
                <a:gd name="connsiteY18" fmla="*/ 37755 h 74918"/>
                <a:gd name="connsiteX19" fmla="*/ 19429 w 48245"/>
                <a:gd name="connsiteY19" fmla="*/ 33276 h 74918"/>
                <a:gd name="connsiteX20" fmla="*/ 11337 w 48245"/>
                <a:gd name="connsiteY20" fmla="*/ 34161 h 74918"/>
                <a:gd name="connsiteX21" fmla="*/ 3146 w 48245"/>
                <a:gd name="connsiteY21" fmla="*/ 36918 h 74918"/>
                <a:gd name="connsiteX22" fmla="*/ 3146 w 48245"/>
                <a:gd name="connsiteY22" fmla="*/ 0 h 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8">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5"/>
                    <a:pt x="40755" y="68372"/>
                  </a:cubicBezTo>
                  <a:cubicBezTo>
                    <a:pt x="35760" y="72737"/>
                    <a:pt x="28719" y="74919"/>
                    <a:pt x="19628" y="74919"/>
                  </a:cubicBezTo>
                  <a:cubicBezTo>
                    <a:pt x="16498" y="74919"/>
                    <a:pt x="13302" y="74656"/>
                    <a:pt x="10039" y="74131"/>
                  </a:cubicBezTo>
                  <a:cubicBezTo>
                    <a:pt x="6809" y="73606"/>
                    <a:pt x="3463" y="72819"/>
                    <a:pt x="0" y="71769"/>
                  </a:cubicBezTo>
                  <a:lnTo>
                    <a:pt x="0" y="61776"/>
                  </a:lnTo>
                  <a:cubicBezTo>
                    <a:pt x="2997" y="63384"/>
                    <a:pt x="6093" y="64582"/>
                    <a:pt x="9289" y="65370"/>
                  </a:cubicBezTo>
                  <a:cubicBezTo>
                    <a:pt x="12486" y="66157"/>
                    <a:pt x="15865" y="66551"/>
                    <a:pt x="19429" y="66551"/>
                  </a:cubicBezTo>
                  <a:cubicBezTo>
                    <a:pt x="25189" y="66551"/>
                    <a:pt x="29751" y="65058"/>
                    <a:pt x="33113" y="62071"/>
                  </a:cubicBezTo>
                  <a:cubicBezTo>
                    <a:pt x="36476" y="59085"/>
                    <a:pt x="38158" y="55032"/>
                    <a:pt x="38158" y="49913"/>
                  </a:cubicBezTo>
                  <a:cubicBezTo>
                    <a:pt x="38158" y="44794"/>
                    <a:pt x="36476" y="40741"/>
                    <a:pt x="33113" y="37755"/>
                  </a:cubicBezTo>
                  <a:cubicBezTo>
                    <a:pt x="29751" y="34769"/>
                    <a:pt x="25189" y="33276"/>
                    <a:pt x="19429" y="33276"/>
                  </a:cubicBezTo>
                  <a:cubicBezTo>
                    <a:pt x="16731" y="33276"/>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95" name="Freeform 194">
              <a:extLst>
                <a:ext uri="{FF2B5EF4-FFF2-40B4-BE49-F238E27FC236}">
                  <a16:creationId xmlns:a16="http://schemas.microsoft.com/office/drawing/2014/main" id="{4A90D612-D75E-00CB-58C1-A26BF7B8B9F2}"/>
                </a:ext>
              </a:extLst>
            </p:cNvPr>
            <p:cNvSpPr/>
            <p:nvPr/>
          </p:nvSpPr>
          <p:spPr>
            <a:xfrm>
              <a:off x="3253991"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196" name="Freeform 195">
              <a:extLst>
                <a:ext uri="{FF2B5EF4-FFF2-40B4-BE49-F238E27FC236}">
                  <a16:creationId xmlns:a16="http://schemas.microsoft.com/office/drawing/2014/main" id="{0054F69F-5644-5715-F681-052A2BEE8E74}"/>
                </a:ext>
              </a:extLst>
            </p:cNvPr>
            <p:cNvSpPr/>
            <p:nvPr/>
          </p:nvSpPr>
          <p:spPr>
            <a:xfrm>
              <a:off x="3217547"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197" name="Freeform 196">
              <a:extLst>
                <a:ext uri="{FF2B5EF4-FFF2-40B4-BE49-F238E27FC236}">
                  <a16:creationId xmlns:a16="http://schemas.microsoft.com/office/drawing/2014/main" id="{F06AA6C5-1278-1724-96B7-B1413693774C}"/>
                </a:ext>
              </a:extLst>
            </p:cNvPr>
            <p:cNvSpPr/>
            <p:nvPr/>
          </p:nvSpPr>
          <p:spPr>
            <a:xfrm>
              <a:off x="3224189"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198" name="Freeform 197">
              <a:extLst>
                <a:ext uri="{FF2B5EF4-FFF2-40B4-BE49-F238E27FC236}">
                  <a16:creationId xmlns:a16="http://schemas.microsoft.com/office/drawing/2014/main" id="{5BF344EE-F635-A06D-2D98-44FB05E7B5C6}"/>
                </a:ext>
              </a:extLst>
            </p:cNvPr>
            <p:cNvSpPr/>
            <p:nvPr/>
          </p:nvSpPr>
          <p:spPr>
            <a:xfrm>
              <a:off x="3217547"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221" name="Freeform 220">
              <a:extLst>
                <a:ext uri="{FF2B5EF4-FFF2-40B4-BE49-F238E27FC236}">
                  <a16:creationId xmlns:a16="http://schemas.microsoft.com/office/drawing/2014/main" id="{88E4612C-DDDE-90AF-C04F-769CAF176C98}"/>
                </a:ext>
              </a:extLst>
            </p:cNvPr>
            <p:cNvSpPr/>
            <p:nvPr/>
          </p:nvSpPr>
          <p:spPr>
            <a:xfrm>
              <a:off x="3846304"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2" name="Freeform 221">
              <a:extLst>
                <a:ext uri="{FF2B5EF4-FFF2-40B4-BE49-F238E27FC236}">
                  <a16:creationId xmlns:a16="http://schemas.microsoft.com/office/drawing/2014/main" id="{E4FBD678-1C2D-CBC0-A99B-628C9DC9637D}"/>
                </a:ext>
              </a:extLst>
            </p:cNvPr>
            <p:cNvSpPr/>
            <p:nvPr/>
          </p:nvSpPr>
          <p:spPr>
            <a:xfrm>
              <a:off x="4050235"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3" name="Freeform 222">
              <a:extLst>
                <a:ext uri="{FF2B5EF4-FFF2-40B4-BE49-F238E27FC236}">
                  <a16:creationId xmlns:a16="http://schemas.microsoft.com/office/drawing/2014/main" id="{7CB4D964-419A-356F-9660-9445883F7CAF}"/>
                </a:ext>
              </a:extLst>
            </p:cNvPr>
            <p:cNvSpPr/>
            <p:nvPr/>
          </p:nvSpPr>
          <p:spPr>
            <a:xfrm>
              <a:off x="4254166"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4" name="Freeform 223">
              <a:extLst>
                <a:ext uri="{FF2B5EF4-FFF2-40B4-BE49-F238E27FC236}">
                  <a16:creationId xmlns:a16="http://schemas.microsoft.com/office/drawing/2014/main" id="{365DB42C-F81D-2447-3EB3-9B8E69711826}"/>
                </a:ext>
              </a:extLst>
            </p:cNvPr>
            <p:cNvSpPr/>
            <p:nvPr/>
          </p:nvSpPr>
          <p:spPr>
            <a:xfrm>
              <a:off x="4458094"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5" name="Freeform 224">
              <a:extLst>
                <a:ext uri="{FF2B5EF4-FFF2-40B4-BE49-F238E27FC236}">
                  <a16:creationId xmlns:a16="http://schemas.microsoft.com/office/drawing/2014/main" id="{B0F67E5A-8512-0088-C6A3-3C4E649D5135}"/>
                </a:ext>
              </a:extLst>
            </p:cNvPr>
            <p:cNvSpPr/>
            <p:nvPr/>
          </p:nvSpPr>
          <p:spPr>
            <a:xfrm>
              <a:off x="4662034"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6" name="Freeform 225">
              <a:extLst>
                <a:ext uri="{FF2B5EF4-FFF2-40B4-BE49-F238E27FC236}">
                  <a16:creationId xmlns:a16="http://schemas.microsoft.com/office/drawing/2014/main" id="{A3C8EEF1-21DC-F90B-B380-CB4D11DA231E}"/>
                </a:ext>
              </a:extLst>
            </p:cNvPr>
            <p:cNvSpPr/>
            <p:nvPr/>
          </p:nvSpPr>
          <p:spPr>
            <a:xfrm>
              <a:off x="4865960"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7" name="Freeform 226">
              <a:extLst>
                <a:ext uri="{FF2B5EF4-FFF2-40B4-BE49-F238E27FC236}">
                  <a16:creationId xmlns:a16="http://schemas.microsoft.com/office/drawing/2014/main" id="{63E44C61-58A9-ADD2-450F-B1758063DFC4}"/>
                </a:ext>
              </a:extLst>
            </p:cNvPr>
            <p:cNvSpPr/>
            <p:nvPr/>
          </p:nvSpPr>
          <p:spPr>
            <a:xfrm>
              <a:off x="5069887"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8" name="Freeform 227">
              <a:extLst>
                <a:ext uri="{FF2B5EF4-FFF2-40B4-BE49-F238E27FC236}">
                  <a16:creationId xmlns:a16="http://schemas.microsoft.com/office/drawing/2014/main" id="{0A8B00AF-30C8-99FE-155A-9BBFBDF01FA8}"/>
                </a:ext>
              </a:extLst>
            </p:cNvPr>
            <p:cNvSpPr/>
            <p:nvPr/>
          </p:nvSpPr>
          <p:spPr>
            <a:xfrm>
              <a:off x="5273826"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9" name="Freeform 228">
              <a:extLst>
                <a:ext uri="{FF2B5EF4-FFF2-40B4-BE49-F238E27FC236}">
                  <a16:creationId xmlns:a16="http://schemas.microsoft.com/office/drawing/2014/main" id="{B129263C-FD45-9116-E6FD-8FE23D4E1640}"/>
                </a:ext>
              </a:extLst>
            </p:cNvPr>
            <p:cNvSpPr/>
            <p:nvPr/>
          </p:nvSpPr>
          <p:spPr>
            <a:xfrm>
              <a:off x="5477753"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0" name="Freeform 229">
              <a:extLst>
                <a:ext uri="{FF2B5EF4-FFF2-40B4-BE49-F238E27FC236}">
                  <a16:creationId xmlns:a16="http://schemas.microsoft.com/office/drawing/2014/main" id="{5CAEC366-4F53-9BE1-B0DB-0B1727F59716}"/>
                </a:ext>
              </a:extLst>
            </p:cNvPr>
            <p:cNvSpPr/>
            <p:nvPr/>
          </p:nvSpPr>
          <p:spPr>
            <a:xfrm>
              <a:off x="5681680"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1" name="Freeform 230">
              <a:extLst>
                <a:ext uri="{FF2B5EF4-FFF2-40B4-BE49-F238E27FC236}">
                  <a16:creationId xmlns:a16="http://schemas.microsoft.com/office/drawing/2014/main" id="{9396BB80-2A44-8EE5-1942-C8B61D22355F}"/>
                </a:ext>
              </a:extLst>
            </p:cNvPr>
            <p:cNvSpPr/>
            <p:nvPr/>
          </p:nvSpPr>
          <p:spPr>
            <a:xfrm>
              <a:off x="5885619"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15" name="Group 114">
            <a:extLst>
              <a:ext uri="{FF2B5EF4-FFF2-40B4-BE49-F238E27FC236}">
                <a16:creationId xmlns:a16="http://schemas.microsoft.com/office/drawing/2014/main" id="{522B8378-459E-6916-2289-1D96BC302ACD}"/>
              </a:ext>
            </a:extLst>
          </p:cNvPr>
          <p:cNvGrpSpPr/>
          <p:nvPr/>
        </p:nvGrpSpPr>
        <p:grpSpPr>
          <a:xfrm>
            <a:off x="332499" y="1779662"/>
            <a:ext cx="2959034" cy="1944216"/>
            <a:chOff x="332499" y="1779662"/>
            <a:chExt cx="2959034" cy="1944216"/>
          </a:xfrm>
        </p:grpSpPr>
        <p:sp>
          <p:nvSpPr>
            <p:cNvPr id="11" name="Freeform 10">
              <a:extLst>
                <a:ext uri="{FF2B5EF4-FFF2-40B4-BE49-F238E27FC236}">
                  <a16:creationId xmlns:a16="http://schemas.microsoft.com/office/drawing/2014/main" id="{F3F7513D-3EDA-FF3D-F5CB-68F32BAA808A}"/>
                </a:ext>
              </a:extLst>
            </p:cNvPr>
            <p:cNvSpPr/>
            <p:nvPr/>
          </p:nvSpPr>
          <p:spPr>
            <a:xfrm>
              <a:off x="332499"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 name="Freeform 11">
              <a:extLst>
                <a:ext uri="{FF2B5EF4-FFF2-40B4-BE49-F238E27FC236}">
                  <a16:creationId xmlns:a16="http://schemas.microsoft.com/office/drawing/2014/main" id="{E72716A5-0647-D101-E573-5E13E8585D18}"/>
                </a:ext>
              </a:extLst>
            </p:cNvPr>
            <p:cNvSpPr/>
            <p:nvPr/>
          </p:nvSpPr>
          <p:spPr>
            <a:xfrm>
              <a:off x="758603"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 name="Freeform 12">
              <a:extLst>
                <a:ext uri="{FF2B5EF4-FFF2-40B4-BE49-F238E27FC236}">
                  <a16:creationId xmlns:a16="http://schemas.microsoft.com/office/drawing/2014/main" id="{B1C186FA-924B-9B1D-0C26-52969C44F7C1}"/>
                </a:ext>
              </a:extLst>
            </p:cNvPr>
            <p:cNvSpPr/>
            <p:nvPr/>
          </p:nvSpPr>
          <p:spPr>
            <a:xfrm>
              <a:off x="97628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C77E205-7853-342C-C003-B458E7AFCD9E}"/>
                </a:ext>
              </a:extLst>
            </p:cNvPr>
            <p:cNvSpPr/>
            <p:nvPr/>
          </p:nvSpPr>
          <p:spPr>
            <a:xfrm>
              <a:off x="148611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A395417-EBC2-BD28-FE9D-D45CA1CA8F50}"/>
                </a:ext>
              </a:extLst>
            </p:cNvPr>
            <p:cNvSpPr/>
            <p:nvPr/>
          </p:nvSpPr>
          <p:spPr>
            <a:xfrm>
              <a:off x="1995944"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CFB01A7F-1FE8-6C0B-A020-BC9A7FDDBB99}"/>
                </a:ext>
              </a:extLst>
            </p:cNvPr>
            <p:cNvSpPr/>
            <p:nvPr/>
          </p:nvSpPr>
          <p:spPr>
            <a:xfrm>
              <a:off x="250577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28C83151-998C-2F66-E8A3-8D89C0B9BB34}"/>
                </a:ext>
              </a:extLst>
            </p:cNvPr>
            <p:cNvSpPr/>
            <p:nvPr/>
          </p:nvSpPr>
          <p:spPr>
            <a:xfrm>
              <a:off x="3015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9D02DF44-AFDD-9B91-EA78-2BE7BE408CF7}"/>
                </a:ext>
              </a:extLst>
            </p:cNvPr>
            <p:cNvSpPr/>
            <p:nvPr/>
          </p:nvSpPr>
          <p:spPr>
            <a:xfrm>
              <a:off x="758603"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4545F3B-5A51-1BDC-6DC7-E0BF27DE883A}"/>
                </a:ext>
              </a:extLst>
            </p:cNvPr>
            <p:cNvSpPr/>
            <p:nvPr/>
          </p:nvSpPr>
          <p:spPr>
            <a:xfrm>
              <a:off x="97628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B939DFDF-291D-2C0E-08D0-38852597096D}"/>
                </a:ext>
              </a:extLst>
            </p:cNvPr>
            <p:cNvSpPr/>
            <p:nvPr/>
          </p:nvSpPr>
          <p:spPr>
            <a:xfrm>
              <a:off x="148611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81BC7D14-B6D6-3825-D424-F29F747D4907}"/>
                </a:ext>
              </a:extLst>
            </p:cNvPr>
            <p:cNvSpPr/>
            <p:nvPr/>
          </p:nvSpPr>
          <p:spPr>
            <a:xfrm>
              <a:off x="1995944"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52D34502-B001-4A8D-F3DB-CB3B7DE3B211}"/>
                </a:ext>
              </a:extLst>
            </p:cNvPr>
            <p:cNvSpPr/>
            <p:nvPr/>
          </p:nvSpPr>
          <p:spPr>
            <a:xfrm>
              <a:off x="250577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48B629CF-C334-9A29-902A-61BA4765E7FC}"/>
                </a:ext>
              </a:extLst>
            </p:cNvPr>
            <p:cNvSpPr/>
            <p:nvPr/>
          </p:nvSpPr>
          <p:spPr>
            <a:xfrm>
              <a:off x="301560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0CAA1104-D54B-8CF5-EBFD-B4C304E422CF}"/>
                </a:ext>
              </a:extLst>
            </p:cNvPr>
            <p:cNvSpPr/>
            <p:nvPr/>
          </p:nvSpPr>
          <p:spPr>
            <a:xfrm>
              <a:off x="901720"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DFAB7554-E57B-0672-70DF-E70760AB8C17}"/>
                </a:ext>
              </a:extLst>
            </p:cNvPr>
            <p:cNvSpPr/>
            <p:nvPr/>
          </p:nvSpPr>
          <p:spPr>
            <a:xfrm>
              <a:off x="97099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9E964E88-7967-A998-FBFA-F7565836439C}"/>
                </a:ext>
              </a:extLst>
            </p:cNvPr>
            <p:cNvSpPr/>
            <p:nvPr/>
          </p:nvSpPr>
          <p:spPr>
            <a:xfrm>
              <a:off x="999312"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F3FF08-C6C4-5A93-62F2-6BE7D9040D4C}"/>
                </a:ext>
              </a:extLst>
            </p:cNvPr>
            <p:cNvSpPr/>
            <p:nvPr/>
          </p:nvSpPr>
          <p:spPr>
            <a:xfrm>
              <a:off x="1412997"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279E719D-7DFA-0028-5012-A31B8397BB56}"/>
                </a:ext>
              </a:extLst>
            </p:cNvPr>
            <p:cNvSpPr/>
            <p:nvPr/>
          </p:nvSpPr>
          <p:spPr>
            <a:xfrm>
              <a:off x="1481521"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6F53A662-F4CA-FC18-D385-D52FE3B951A4}"/>
                </a:ext>
              </a:extLst>
            </p:cNvPr>
            <p:cNvSpPr/>
            <p:nvPr/>
          </p:nvSpPr>
          <p:spPr>
            <a:xfrm>
              <a:off x="1510988"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E0028192-F31C-71E8-A626-6F2DD8E9715B}"/>
                </a:ext>
              </a:extLst>
            </p:cNvPr>
            <p:cNvSpPr/>
            <p:nvPr/>
          </p:nvSpPr>
          <p:spPr>
            <a:xfrm>
              <a:off x="1921956"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D50D5073-BA2E-8A0C-96CB-704E87C282F1}"/>
                </a:ext>
              </a:extLst>
            </p:cNvPr>
            <p:cNvSpPr/>
            <p:nvPr/>
          </p:nvSpPr>
          <p:spPr>
            <a:xfrm>
              <a:off x="1990075"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0B07F2CF-4A83-84A6-74CB-F991449ABD14}"/>
                </a:ext>
              </a:extLst>
            </p:cNvPr>
            <p:cNvSpPr/>
            <p:nvPr/>
          </p:nvSpPr>
          <p:spPr>
            <a:xfrm>
              <a:off x="2018396"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499E0A5C-F2DF-990C-EF8F-C4A12C9532BE}"/>
                </a:ext>
              </a:extLst>
            </p:cNvPr>
            <p:cNvSpPr/>
            <p:nvPr/>
          </p:nvSpPr>
          <p:spPr>
            <a:xfrm>
              <a:off x="2433104"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2DD2DCAE-EF57-93A9-9D65-BE032C5975FF}"/>
                </a:ext>
              </a:extLst>
            </p:cNvPr>
            <p:cNvSpPr/>
            <p:nvPr/>
          </p:nvSpPr>
          <p:spPr>
            <a:xfrm>
              <a:off x="2500731"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F3B46F8B-392E-7F14-AE83-02630FE54341}"/>
                </a:ext>
              </a:extLst>
            </p:cNvPr>
            <p:cNvSpPr/>
            <p:nvPr/>
          </p:nvSpPr>
          <p:spPr>
            <a:xfrm>
              <a:off x="253019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1D618C38-5931-F220-B32E-9937FEFB0A3D}"/>
                </a:ext>
              </a:extLst>
            </p:cNvPr>
            <p:cNvSpPr/>
            <p:nvPr/>
          </p:nvSpPr>
          <p:spPr>
            <a:xfrm>
              <a:off x="2910742"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C6F92A1B-9A9D-F029-BBE5-CF46DEA83DAF}"/>
                </a:ext>
              </a:extLst>
            </p:cNvPr>
            <p:cNvSpPr/>
            <p:nvPr/>
          </p:nvSpPr>
          <p:spPr>
            <a:xfrm>
              <a:off x="297132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4585FEA5-BF95-90E1-7E11-DA5AF1C10F6B}"/>
                </a:ext>
              </a:extLst>
            </p:cNvPr>
            <p:cNvSpPr/>
            <p:nvPr/>
          </p:nvSpPr>
          <p:spPr>
            <a:xfrm>
              <a:off x="3040594"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9" name="Freeform 38">
              <a:extLst>
                <a:ext uri="{FF2B5EF4-FFF2-40B4-BE49-F238E27FC236}">
                  <a16:creationId xmlns:a16="http://schemas.microsoft.com/office/drawing/2014/main" id="{25C984DE-89D0-008E-2332-F51D6934C452}"/>
                </a:ext>
              </a:extLst>
            </p:cNvPr>
            <p:cNvSpPr/>
            <p:nvPr/>
          </p:nvSpPr>
          <p:spPr>
            <a:xfrm>
              <a:off x="3068914"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40" name="Freeform 39">
              <a:extLst>
                <a:ext uri="{FF2B5EF4-FFF2-40B4-BE49-F238E27FC236}">
                  <a16:creationId xmlns:a16="http://schemas.microsoft.com/office/drawing/2014/main" id="{D2A4FABE-F1D9-8A24-D798-FB1139694AD1}"/>
                </a:ext>
              </a:extLst>
            </p:cNvPr>
            <p:cNvSpPr/>
            <p:nvPr/>
          </p:nvSpPr>
          <p:spPr>
            <a:xfrm>
              <a:off x="1965429"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41" name="Freeform 40">
              <a:extLst>
                <a:ext uri="{FF2B5EF4-FFF2-40B4-BE49-F238E27FC236}">
                  <a16:creationId xmlns:a16="http://schemas.microsoft.com/office/drawing/2014/main" id="{03B093EB-7752-5E08-5D66-3AB03D84215B}"/>
                </a:ext>
              </a:extLst>
            </p:cNvPr>
            <p:cNvSpPr/>
            <p:nvPr/>
          </p:nvSpPr>
          <p:spPr>
            <a:xfrm>
              <a:off x="758603"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B7C4C54C-CE77-9C7C-3CD0-DA56667A16FE}"/>
                </a:ext>
              </a:extLst>
            </p:cNvPr>
            <p:cNvSpPr/>
            <p:nvPr/>
          </p:nvSpPr>
          <p:spPr>
            <a:xfrm>
              <a:off x="758603" y="3102021"/>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9B54196B-C979-1546-6769-8865E6E2BF45}"/>
                </a:ext>
              </a:extLst>
            </p:cNvPr>
            <p:cNvSpPr/>
            <p:nvPr/>
          </p:nvSpPr>
          <p:spPr>
            <a:xfrm>
              <a:off x="758603" y="27984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E4ABF3B1-1111-B666-B16B-CDF40C92DE5F}"/>
                </a:ext>
              </a:extLst>
            </p:cNvPr>
            <p:cNvSpPr/>
            <p:nvPr/>
          </p:nvSpPr>
          <p:spPr>
            <a:xfrm>
              <a:off x="758603" y="24948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51BC4A39-15C7-AA50-B014-0005DA3410AE}"/>
                </a:ext>
              </a:extLst>
            </p:cNvPr>
            <p:cNvSpPr/>
            <p:nvPr/>
          </p:nvSpPr>
          <p:spPr>
            <a:xfrm>
              <a:off x="758603" y="219131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53515BA3-BDC6-4A38-0BC6-07B3745A76B1}"/>
                </a:ext>
              </a:extLst>
            </p:cNvPr>
            <p:cNvSpPr/>
            <p:nvPr/>
          </p:nvSpPr>
          <p:spPr>
            <a:xfrm>
              <a:off x="758603" y="1887749"/>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5CF637B5-64B9-9015-2E4F-A25EFEE3C7D6}"/>
                </a:ext>
              </a:extLst>
            </p:cNvPr>
            <p:cNvSpPr/>
            <p:nvPr/>
          </p:nvSpPr>
          <p:spPr>
            <a:xfrm>
              <a:off x="758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868CEBD2-0182-39BF-514A-76A40C65B45E}"/>
                </a:ext>
              </a:extLst>
            </p:cNvPr>
            <p:cNvSpPr/>
            <p:nvPr/>
          </p:nvSpPr>
          <p:spPr>
            <a:xfrm>
              <a:off x="758603"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F4C294ED-68EE-A38C-AE5D-5C76D0E6D0A7}"/>
                </a:ext>
              </a:extLst>
            </p:cNvPr>
            <p:cNvSpPr/>
            <p:nvPr/>
          </p:nvSpPr>
          <p:spPr>
            <a:xfrm>
              <a:off x="758603" y="3102021"/>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0" name="Freeform 49">
              <a:extLst>
                <a:ext uri="{FF2B5EF4-FFF2-40B4-BE49-F238E27FC236}">
                  <a16:creationId xmlns:a16="http://schemas.microsoft.com/office/drawing/2014/main" id="{74E000BE-EA38-FB2B-D971-CCC33E2454F8}"/>
                </a:ext>
              </a:extLst>
            </p:cNvPr>
            <p:cNvSpPr/>
            <p:nvPr/>
          </p:nvSpPr>
          <p:spPr>
            <a:xfrm>
              <a:off x="758603" y="27984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1" name="Freeform 50">
              <a:extLst>
                <a:ext uri="{FF2B5EF4-FFF2-40B4-BE49-F238E27FC236}">
                  <a16:creationId xmlns:a16="http://schemas.microsoft.com/office/drawing/2014/main" id="{2F5EFE46-137A-C03E-F53B-5E4BF74744CF}"/>
                </a:ext>
              </a:extLst>
            </p:cNvPr>
            <p:cNvSpPr/>
            <p:nvPr/>
          </p:nvSpPr>
          <p:spPr>
            <a:xfrm>
              <a:off x="758603" y="24948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2" name="Freeform 51">
              <a:extLst>
                <a:ext uri="{FF2B5EF4-FFF2-40B4-BE49-F238E27FC236}">
                  <a16:creationId xmlns:a16="http://schemas.microsoft.com/office/drawing/2014/main" id="{DA4FABBC-C697-91A0-316C-9FB762F9EF10}"/>
                </a:ext>
              </a:extLst>
            </p:cNvPr>
            <p:cNvSpPr/>
            <p:nvPr/>
          </p:nvSpPr>
          <p:spPr>
            <a:xfrm>
              <a:off x="758603" y="219131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3" name="Freeform 52">
              <a:extLst>
                <a:ext uri="{FF2B5EF4-FFF2-40B4-BE49-F238E27FC236}">
                  <a16:creationId xmlns:a16="http://schemas.microsoft.com/office/drawing/2014/main" id="{2FF69EE1-6119-5ECF-C851-1721B7C12B42}"/>
                </a:ext>
              </a:extLst>
            </p:cNvPr>
            <p:cNvSpPr/>
            <p:nvPr/>
          </p:nvSpPr>
          <p:spPr>
            <a:xfrm>
              <a:off x="758603" y="1887749"/>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4" name="Freeform 53">
              <a:extLst>
                <a:ext uri="{FF2B5EF4-FFF2-40B4-BE49-F238E27FC236}">
                  <a16:creationId xmlns:a16="http://schemas.microsoft.com/office/drawing/2014/main" id="{F7CFA439-4385-DAD5-BD99-5D959A02A936}"/>
                </a:ext>
              </a:extLst>
            </p:cNvPr>
            <p:cNvSpPr/>
            <p:nvPr/>
          </p:nvSpPr>
          <p:spPr>
            <a:xfrm>
              <a:off x="500004"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9F71F54-D305-D38A-0F69-CB1AA3720DB9}"/>
                </a:ext>
              </a:extLst>
            </p:cNvPr>
            <p:cNvSpPr/>
            <p:nvPr/>
          </p:nvSpPr>
          <p:spPr>
            <a:xfrm>
              <a:off x="569278"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E4A026B7-7410-EEDF-6A49-94F821EAC8E8}"/>
                </a:ext>
              </a:extLst>
            </p:cNvPr>
            <p:cNvSpPr/>
            <p:nvPr/>
          </p:nvSpPr>
          <p:spPr>
            <a:xfrm>
              <a:off x="597597"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9E9D4A0-3E05-A0FD-8ADE-1BFA61E88AF6}"/>
                </a:ext>
              </a:extLst>
            </p:cNvPr>
            <p:cNvSpPr/>
            <p:nvPr/>
          </p:nvSpPr>
          <p:spPr>
            <a:xfrm>
              <a:off x="662675"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02E937F-52F1-CA61-7AE7-4DBA4F0A2555}"/>
                </a:ext>
              </a:extLst>
            </p:cNvPr>
            <p:cNvSpPr/>
            <p:nvPr/>
          </p:nvSpPr>
          <p:spPr>
            <a:xfrm>
              <a:off x="502152" y="3063951"/>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64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492 h 76249"/>
                <a:gd name="connsiteX13" fmla="*/ 25772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1"/>
                    <a:pt x="31000" y="7874"/>
                    <a:pt x="25772" y="7874"/>
                  </a:cubicBezTo>
                  <a:moveTo>
                    <a:pt x="25772" y="0"/>
                  </a:moveTo>
                  <a:cubicBezTo>
                    <a:pt x="34129" y="0"/>
                    <a:pt x="40505" y="3269"/>
                    <a:pt x="44901" y="9794"/>
                  </a:cubicBezTo>
                  <a:cubicBezTo>
                    <a:pt x="49328" y="16295"/>
                    <a:pt x="51543" y="25736"/>
                    <a:pt x="51543" y="38143"/>
                  </a:cubicBezTo>
                  <a:cubicBezTo>
                    <a:pt x="51543" y="50513"/>
                    <a:pt x="49328" y="59967"/>
                    <a:pt x="44901" y="66492"/>
                  </a:cubicBezTo>
                  <a:cubicBezTo>
                    <a:pt x="40505" y="72993"/>
                    <a:pt x="34129" y="76250"/>
                    <a:pt x="25772"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B56FD113-9211-BD50-AEDC-E0C9BBE2240D}"/>
                </a:ext>
              </a:extLst>
            </p:cNvPr>
            <p:cNvSpPr/>
            <p:nvPr/>
          </p:nvSpPr>
          <p:spPr>
            <a:xfrm>
              <a:off x="571426" y="3126263"/>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C7EC6F6E-7DAA-5B33-9320-E4CC203EBFFF}"/>
                </a:ext>
              </a:extLst>
            </p:cNvPr>
            <p:cNvSpPr/>
            <p:nvPr/>
          </p:nvSpPr>
          <p:spPr>
            <a:xfrm>
              <a:off x="599745" y="3063951"/>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64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492 h 76249"/>
                <a:gd name="connsiteX13" fmla="*/ 25771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50"/>
                    <a:pt x="25771"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228C5995-F15F-2C2F-645F-5D279371B5BF}"/>
                </a:ext>
              </a:extLst>
            </p:cNvPr>
            <p:cNvSpPr/>
            <p:nvPr/>
          </p:nvSpPr>
          <p:spPr>
            <a:xfrm>
              <a:off x="665972" y="3065275"/>
              <a:ext cx="48245" cy="74925"/>
            </a:xfrm>
            <a:custGeom>
              <a:avLst/>
              <a:gdLst>
                <a:gd name="connsiteX0" fmla="*/ 3146 w 48245"/>
                <a:gd name="connsiteY0" fmla="*/ 0 h 74925"/>
                <a:gd name="connsiteX1" fmla="*/ 42752 w 48245"/>
                <a:gd name="connsiteY1" fmla="*/ 0 h 74925"/>
                <a:gd name="connsiteX2" fmla="*/ 42752 w 48245"/>
                <a:gd name="connsiteY2" fmla="*/ 8372 h 74925"/>
                <a:gd name="connsiteX3" fmla="*/ 12386 w 48245"/>
                <a:gd name="connsiteY3" fmla="*/ 8372 h 74925"/>
                <a:gd name="connsiteX4" fmla="*/ 12386 w 48245"/>
                <a:gd name="connsiteY4" fmla="*/ 26381 h 74925"/>
                <a:gd name="connsiteX5" fmla="*/ 16781 w 48245"/>
                <a:gd name="connsiteY5" fmla="*/ 25299 h 74925"/>
                <a:gd name="connsiteX6" fmla="*/ 21177 w 48245"/>
                <a:gd name="connsiteY6" fmla="*/ 24910 h 74925"/>
                <a:gd name="connsiteX7" fmla="*/ 40954 w 48245"/>
                <a:gd name="connsiteY7" fmla="*/ 31654 h 74925"/>
                <a:gd name="connsiteX8" fmla="*/ 48246 w 48245"/>
                <a:gd name="connsiteY8" fmla="*/ 49918 h 74925"/>
                <a:gd name="connsiteX9" fmla="*/ 40755 w 48245"/>
                <a:gd name="connsiteY9" fmla="*/ 68376 h 74925"/>
                <a:gd name="connsiteX10" fmla="*/ 19628 w 48245"/>
                <a:gd name="connsiteY10" fmla="*/ 74925 h 74925"/>
                <a:gd name="connsiteX11" fmla="*/ 10039 w 48245"/>
                <a:gd name="connsiteY11" fmla="*/ 74135 h 74925"/>
                <a:gd name="connsiteX12" fmla="*/ 0 w 48245"/>
                <a:gd name="connsiteY12" fmla="*/ 71766 h 74925"/>
                <a:gd name="connsiteX13" fmla="*/ 0 w 48245"/>
                <a:gd name="connsiteY13" fmla="*/ 61777 h 74925"/>
                <a:gd name="connsiteX14" fmla="*/ 9289 w 48245"/>
                <a:gd name="connsiteY14" fmla="*/ 65374 h 74925"/>
                <a:gd name="connsiteX15" fmla="*/ 19429 w 48245"/>
                <a:gd name="connsiteY15" fmla="*/ 66553 h 74925"/>
                <a:gd name="connsiteX16" fmla="*/ 33113 w 48245"/>
                <a:gd name="connsiteY16" fmla="*/ 62069 h 74925"/>
                <a:gd name="connsiteX17" fmla="*/ 38158 w 48245"/>
                <a:gd name="connsiteY17" fmla="*/ 49918 h 74925"/>
                <a:gd name="connsiteX18" fmla="*/ 33113 w 48245"/>
                <a:gd name="connsiteY18" fmla="*/ 37754 h 74925"/>
                <a:gd name="connsiteX19" fmla="*/ 19429 w 48245"/>
                <a:gd name="connsiteY19" fmla="*/ 33270 h 74925"/>
                <a:gd name="connsiteX20" fmla="*/ 11337 w 48245"/>
                <a:gd name="connsiteY20" fmla="*/ 34157 h 74925"/>
                <a:gd name="connsiteX21" fmla="*/ 3146 w 48245"/>
                <a:gd name="connsiteY21" fmla="*/ 36916 h 74925"/>
                <a:gd name="connsiteX22" fmla="*/ 3146 w 48245"/>
                <a:gd name="connsiteY22" fmla="*/ 0 h 7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25">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25"/>
                    <a:pt x="19628" y="74925"/>
                  </a:cubicBezTo>
                  <a:cubicBezTo>
                    <a:pt x="16498" y="74925"/>
                    <a:pt x="13302" y="74658"/>
                    <a:pt x="10039" y="74135"/>
                  </a:cubicBezTo>
                  <a:cubicBezTo>
                    <a:pt x="6809" y="73613"/>
                    <a:pt x="3463" y="72823"/>
                    <a:pt x="0" y="71766"/>
                  </a:cubicBezTo>
                  <a:lnTo>
                    <a:pt x="0" y="61777"/>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DC759499-B34E-77E4-37F6-F70A327E7F28}"/>
                </a:ext>
              </a:extLst>
            </p:cNvPr>
            <p:cNvSpPr/>
            <p:nvPr/>
          </p:nvSpPr>
          <p:spPr>
            <a:xfrm>
              <a:off x="500004"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8A7A345-8A56-F3F0-1946-E534FE915875}"/>
                </a:ext>
              </a:extLst>
            </p:cNvPr>
            <p:cNvSpPr/>
            <p:nvPr/>
          </p:nvSpPr>
          <p:spPr>
            <a:xfrm>
              <a:off x="569278" y="28226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4" name="Freeform 63">
              <a:extLst>
                <a:ext uri="{FF2B5EF4-FFF2-40B4-BE49-F238E27FC236}">
                  <a16:creationId xmlns:a16="http://schemas.microsoft.com/office/drawing/2014/main" id="{DBE98E7C-C373-76B0-389D-C6774939A2C4}"/>
                </a:ext>
              </a:extLst>
            </p:cNvPr>
            <p:cNvSpPr/>
            <p:nvPr/>
          </p:nvSpPr>
          <p:spPr>
            <a:xfrm>
              <a:off x="602092" y="2761707"/>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0C0BDA66-7C91-CF61-B5ED-9AD753394B85}"/>
                </a:ext>
              </a:extLst>
            </p:cNvPr>
            <p:cNvSpPr/>
            <p:nvPr/>
          </p:nvSpPr>
          <p:spPr>
            <a:xfrm>
              <a:off x="662675"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6" name="Freeform 65">
              <a:extLst>
                <a:ext uri="{FF2B5EF4-FFF2-40B4-BE49-F238E27FC236}">
                  <a16:creationId xmlns:a16="http://schemas.microsoft.com/office/drawing/2014/main" id="{4E006E58-C9A1-429A-BAEE-6A71841C46FA}"/>
                </a:ext>
              </a:extLst>
            </p:cNvPr>
            <p:cNvSpPr/>
            <p:nvPr/>
          </p:nvSpPr>
          <p:spPr>
            <a:xfrm>
              <a:off x="502152" y="2456810"/>
              <a:ext cx="51542" cy="76248"/>
            </a:xfrm>
            <a:custGeom>
              <a:avLst/>
              <a:gdLst>
                <a:gd name="connsiteX0" fmla="*/ 25772 w 51542"/>
                <a:gd name="connsiteY0" fmla="*/ 7877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6"/>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6"/>
                  </a:cubicBezTo>
                  <a:cubicBezTo>
                    <a:pt x="34912" y="10403"/>
                    <a:pt x="31000" y="7877"/>
                    <a:pt x="25772" y="7877"/>
                  </a:cubicBezTo>
                  <a:moveTo>
                    <a:pt x="25772" y="0"/>
                  </a:moveTo>
                  <a:cubicBezTo>
                    <a:pt x="34129" y="0"/>
                    <a:pt x="40505" y="3265"/>
                    <a:pt x="44901" y="9795"/>
                  </a:cubicBezTo>
                  <a:cubicBezTo>
                    <a:pt x="49328" y="16292"/>
                    <a:pt x="51543" y="25744"/>
                    <a:pt x="51543" y="38149"/>
                  </a:cubicBezTo>
                  <a:cubicBezTo>
                    <a:pt x="51543" y="50520"/>
                    <a:pt x="49328" y="59972"/>
                    <a:pt x="44901" y="66502"/>
                  </a:cubicBezTo>
                  <a:cubicBezTo>
                    <a:pt x="40505" y="72999"/>
                    <a:pt x="34129" y="76249"/>
                    <a:pt x="25772" y="76249"/>
                  </a:cubicBezTo>
                  <a:cubicBezTo>
                    <a:pt x="17414" y="76249"/>
                    <a:pt x="11021" y="72999"/>
                    <a:pt x="6592" y="66502"/>
                  </a:cubicBezTo>
                  <a:cubicBezTo>
                    <a:pt x="2197" y="59972"/>
                    <a:pt x="0" y="50520"/>
                    <a:pt x="0" y="38149"/>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5C2DDFE3-D8EC-8AB6-27EA-CC16E2D38A4D}"/>
                </a:ext>
              </a:extLst>
            </p:cNvPr>
            <p:cNvSpPr/>
            <p:nvPr/>
          </p:nvSpPr>
          <p:spPr>
            <a:xfrm>
              <a:off x="571426" y="2519129"/>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8" name="Freeform 67">
              <a:extLst>
                <a:ext uri="{FF2B5EF4-FFF2-40B4-BE49-F238E27FC236}">
                  <a16:creationId xmlns:a16="http://schemas.microsoft.com/office/drawing/2014/main" id="{292094A4-DCC4-E6CE-D4E2-0DFFF7BFBB59}"/>
                </a:ext>
              </a:extLst>
            </p:cNvPr>
            <p:cNvSpPr/>
            <p:nvPr/>
          </p:nvSpPr>
          <p:spPr>
            <a:xfrm>
              <a:off x="604240" y="2458140"/>
              <a:ext cx="44400" cy="73491"/>
            </a:xfrm>
            <a:custGeom>
              <a:avLst/>
              <a:gdLst>
                <a:gd name="connsiteX0" fmla="*/ 1447 w 44400"/>
                <a:gd name="connsiteY0" fmla="*/ 65123 h 73491"/>
                <a:gd name="connsiteX1" fmla="*/ 17929 w 44400"/>
                <a:gd name="connsiteY1" fmla="*/ 65123 h 73491"/>
                <a:gd name="connsiteX2" fmla="*/ 17929 w 44400"/>
                <a:gd name="connsiteY2" fmla="*/ 9058 h 73491"/>
                <a:gd name="connsiteX3" fmla="*/ 0 w 44400"/>
                <a:gd name="connsiteY3" fmla="*/ 12601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8"/>
                  </a:lnTo>
                  <a:lnTo>
                    <a:pt x="0" y="12601"/>
                  </a:lnTo>
                  <a:lnTo>
                    <a:pt x="0" y="3545"/>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FE66E4E1-915F-94B2-6050-5CF142F4380F}"/>
                </a:ext>
              </a:extLst>
            </p:cNvPr>
            <p:cNvSpPr/>
            <p:nvPr/>
          </p:nvSpPr>
          <p:spPr>
            <a:xfrm>
              <a:off x="665972" y="2458140"/>
              <a:ext cx="48245" cy="74919"/>
            </a:xfrm>
            <a:custGeom>
              <a:avLst/>
              <a:gdLst>
                <a:gd name="connsiteX0" fmla="*/ 3146 w 48245"/>
                <a:gd name="connsiteY0" fmla="*/ 0 h 74919"/>
                <a:gd name="connsiteX1" fmla="*/ 42752 w 48245"/>
                <a:gd name="connsiteY1" fmla="*/ 0 h 74919"/>
                <a:gd name="connsiteX2" fmla="*/ 42752 w 48245"/>
                <a:gd name="connsiteY2" fmla="*/ 8367 h 74919"/>
                <a:gd name="connsiteX3" fmla="*/ 12386 w 48245"/>
                <a:gd name="connsiteY3" fmla="*/ 8367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4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7"/>
                  </a:lnTo>
                  <a:lnTo>
                    <a:pt x="12386" y="8367"/>
                  </a:lnTo>
                  <a:lnTo>
                    <a:pt x="12386" y="26384"/>
                  </a:lnTo>
                  <a:cubicBezTo>
                    <a:pt x="13851" y="25892"/>
                    <a:pt x="15316" y="25531"/>
                    <a:pt x="16781" y="25302"/>
                  </a:cubicBezTo>
                  <a:cubicBezTo>
                    <a:pt x="18246" y="25039"/>
                    <a:pt x="19711" y="24908"/>
                    <a:pt x="21177" y="24908"/>
                  </a:cubicBezTo>
                  <a:cubicBezTo>
                    <a:pt x="29500" y="24908"/>
                    <a:pt x="36093" y="27156"/>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6"/>
                    <a:pt x="3463" y="72818"/>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4"/>
                  </a:cubicBezTo>
                  <a:cubicBezTo>
                    <a:pt x="29751" y="34769"/>
                    <a:pt x="25189" y="33275"/>
                    <a:pt x="19429" y="33275"/>
                  </a:cubicBezTo>
                  <a:cubicBezTo>
                    <a:pt x="16731" y="33275"/>
                    <a:pt x="14033" y="33570"/>
                    <a:pt x="11337" y="34161"/>
                  </a:cubicBezTo>
                  <a:cubicBezTo>
                    <a:pt x="8674" y="34752"/>
                    <a:pt x="5944" y="35670"/>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0" name="Freeform 69">
              <a:extLst>
                <a:ext uri="{FF2B5EF4-FFF2-40B4-BE49-F238E27FC236}">
                  <a16:creationId xmlns:a16="http://schemas.microsoft.com/office/drawing/2014/main" id="{68647F58-7CC7-39EA-FE4E-7038FC56CDA7}"/>
                </a:ext>
              </a:extLst>
            </p:cNvPr>
            <p:cNvSpPr/>
            <p:nvPr/>
          </p:nvSpPr>
          <p:spPr>
            <a:xfrm>
              <a:off x="500004"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125F93CE-242C-94DE-1E49-611D9BB1DF8F}"/>
                </a:ext>
              </a:extLst>
            </p:cNvPr>
            <p:cNvSpPr/>
            <p:nvPr/>
          </p:nvSpPr>
          <p:spPr>
            <a:xfrm>
              <a:off x="569278" y="2215560"/>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72" name="Freeform 71">
              <a:extLst>
                <a:ext uri="{FF2B5EF4-FFF2-40B4-BE49-F238E27FC236}">
                  <a16:creationId xmlns:a16="http://schemas.microsoft.com/office/drawing/2014/main" id="{5E5CE733-0BCF-0A4A-6878-8047A4E4B834}"/>
                </a:ext>
              </a:extLst>
            </p:cNvPr>
            <p:cNvSpPr/>
            <p:nvPr/>
          </p:nvSpPr>
          <p:spPr>
            <a:xfrm>
              <a:off x="598346" y="2153243"/>
              <a:ext cx="47348" cy="74820"/>
            </a:xfrm>
            <a:custGeom>
              <a:avLst/>
              <a:gdLst>
                <a:gd name="connsiteX0" fmla="*/ 12137 w 47348"/>
                <a:gd name="connsiteY0" fmla="*/ 66452 h 74820"/>
                <a:gd name="connsiteX1" fmla="*/ 47348 w 47348"/>
                <a:gd name="connsiteY1" fmla="*/ 66452 h 74820"/>
                <a:gd name="connsiteX2" fmla="*/ 47348 w 47348"/>
                <a:gd name="connsiteY2" fmla="*/ 74821 h 74820"/>
                <a:gd name="connsiteX3" fmla="*/ 0 w 47348"/>
                <a:gd name="connsiteY3" fmla="*/ 74821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3 h 74820"/>
                <a:gd name="connsiteX8" fmla="*/ 36810 w 47348"/>
                <a:gd name="connsiteY8" fmla="*/ 21609 h 74820"/>
                <a:gd name="connsiteX9" fmla="*/ 32615 w 47348"/>
                <a:gd name="connsiteY9" fmla="*/ 12060 h 74820"/>
                <a:gd name="connsiteX10" fmla="*/ 21776 w 47348"/>
                <a:gd name="connsiteY10" fmla="*/ 8367 h 74820"/>
                <a:gd name="connsiteX11" fmla="*/ 11738 w 47348"/>
                <a:gd name="connsiteY11" fmla="*/ 9992 h 74820"/>
                <a:gd name="connsiteX12" fmla="*/ 501 w 47348"/>
                <a:gd name="connsiteY12" fmla="*/ 14915 h 74820"/>
                <a:gd name="connsiteX13" fmla="*/ 501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70 h 74820"/>
                <a:gd name="connsiteX18" fmla="*/ 45200 w 47348"/>
                <a:gd name="connsiteY18" fmla="*/ 29584 h 74820"/>
                <a:gd name="connsiteX19" fmla="*/ 38958 w 47348"/>
                <a:gd name="connsiteY19" fmla="*/ 39132 h 74820"/>
                <a:gd name="connsiteX20" fmla="*/ 31017 w 47348"/>
                <a:gd name="connsiteY20" fmla="*/ 47402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1"/>
                  </a:lnTo>
                  <a:lnTo>
                    <a:pt x="0" y="74821"/>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5"/>
                    <a:pt x="35412" y="14521"/>
                    <a:pt x="32615" y="12060"/>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1"/>
                    <a:pt x="11888" y="1231"/>
                  </a:cubicBezTo>
                  <a:cubicBezTo>
                    <a:pt x="15418" y="411"/>
                    <a:pt x="18647" y="0"/>
                    <a:pt x="21576" y="0"/>
                  </a:cubicBezTo>
                  <a:cubicBezTo>
                    <a:pt x="29301" y="0"/>
                    <a:pt x="35462" y="1903"/>
                    <a:pt x="40057" y="5710"/>
                  </a:cubicBezTo>
                  <a:cubicBezTo>
                    <a:pt x="44652" y="9517"/>
                    <a:pt x="46949" y="14604"/>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92AF0011-44DC-B305-8DF3-6E8E772A0252}"/>
                </a:ext>
              </a:extLst>
            </p:cNvPr>
            <p:cNvSpPr/>
            <p:nvPr/>
          </p:nvSpPr>
          <p:spPr>
            <a:xfrm>
              <a:off x="662675"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4" name="Freeform 73">
              <a:extLst>
                <a:ext uri="{FF2B5EF4-FFF2-40B4-BE49-F238E27FC236}">
                  <a16:creationId xmlns:a16="http://schemas.microsoft.com/office/drawing/2014/main" id="{DE79EA2A-71D9-80DF-903C-3A915BB83DA7}"/>
                </a:ext>
              </a:extLst>
            </p:cNvPr>
            <p:cNvSpPr/>
            <p:nvPr/>
          </p:nvSpPr>
          <p:spPr>
            <a:xfrm>
              <a:off x="502152" y="1849674"/>
              <a:ext cx="51542" cy="76248"/>
            </a:xfrm>
            <a:custGeom>
              <a:avLst/>
              <a:gdLst>
                <a:gd name="connsiteX0" fmla="*/ 25772 w 51542"/>
                <a:gd name="connsiteY0" fmla="*/ 7876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6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1 h 76248"/>
                <a:gd name="connsiteX13" fmla="*/ 25772 w 51542"/>
                <a:gd name="connsiteY13" fmla="*/ 76248 h 76248"/>
                <a:gd name="connsiteX14" fmla="*/ 6592 w 51542"/>
                <a:gd name="connsiteY14" fmla="*/ 66501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6"/>
                  </a:moveTo>
                  <a:cubicBezTo>
                    <a:pt x="20578" y="7876"/>
                    <a:pt x="16664" y="10403"/>
                    <a:pt x="14034" y="15456"/>
                  </a:cubicBezTo>
                  <a:cubicBezTo>
                    <a:pt x="11437" y="20477"/>
                    <a:pt x="10138" y="28041"/>
                    <a:pt x="10138" y="38149"/>
                  </a:cubicBezTo>
                  <a:cubicBezTo>
                    <a:pt x="10138" y="48223"/>
                    <a:pt x="11437" y="55788"/>
                    <a:pt x="14034" y="60841"/>
                  </a:cubicBezTo>
                  <a:cubicBezTo>
                    <a:pt x="16664" y="65861"/>
                    <a:pt x="20578" y="68372"/>
                    <a:pt x="25772" y="68372"/>
                  </a:cubicBezTo>
                  <a:cubicBezTo>
                    <a:pt x="31000" y="68372"/>
                    <a:pt x="34912" y="65861"/>
                    <a:pt x="37508" y="60841"/>
                  </a:cubicBezTo>
                  <a:cubicBezTo>
                    <a:pt x="40139" y="55788"/>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1"/>
                  </a:cubicBezTo>
                  <a:cubicBezTo>
                    <a:pt x="40505" y="72999"/>
                    <a:pt x="34129" y="76248"/>
                    <a:pt x="25772" y="76248"/>
                  </a:cubicBezTo>
                  <a:cubicBezTo>
                    <a:pt x="17414" y="76248"/>
                    <a:pt x="11021" y="72999"/>
                    <a:pt x="6592" y="66501"/>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547444B6-FA10-952A-F424-018F732B95B5}"/>
                </a:ext>
              </a:extLst>
            </p:cNvPr>
            <p:cNvSpPr/>
            <p:nvPr/>
          </p:nvSpPr>
          <p:spPr>
            <a:xfrm>
              <a:off x="571426" y="1911992"/>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0641FD8-92BA-C701-EF43-3E4392202D54}"/>
                </a:ext>
              </a:extLst>
            </p:cNvPr>
            <p:cNvSpPr/>
            <p:nvPr/>
          </p:nvSpPr>
          <p:spPr>
            <a:xfrm>
              <a:off x="600493" y="1849674"/>
              <a:ext cx="47348" cy="74820"/>
            </a:xfrm>
            <a:custGeom>
              <a:avLst/>
              <a:gdLst>
                <a:gd name="connsiteX0" fmla="*/ 12137 w 47348"/>
                <a:gd name="connsiteY0" fmla="*/ 66453 h 74820"/>
                <a:gd name="connsiteX1" fmla="*/ 47348 w 47348"/>
                <a:gd name="connsiteY1" fmla="*/ 66453 h 74820"/>
                <a:gd name="connsiteX2" fmla="*/ 47348 w 47348"/>
                <a:gd name="connsiteY2" fmla="*/ 74820 h 74820"/>
                <a:gd name="connsiteX3" fmla="*/ 0 w 47348"/>
                <a:gd name="connsiteY3" fmla="*/ 74820 h 74820"/>
                <a:gd name="connsiteX4" fmla="*/ 0 w 47348"/>
                <a:gd name="connsiteY4" fmla="*/ 66453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3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3"/>
                  </a:moveTo>
                  <a:lnTo>
                    <a:pt x="47348" y="66453"/>
                  </a:lnTo>
                  <a:lnTo>
                    <a:pt x="47348" y="74820"/>
                  </a:lnTo>
                  <a:lnTo>
                    <a:pt x="0" y="74820"/>
                  </a:lnTo>
                  <a:lnTo>
                    <a:pt x="0" y="66453"/>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2"/>
                    <a:pt x="20261" y="58281"/>
                    <a:pt x="12137" y="66453"/>
                  </a:cubicBezTo>
                  <a:close/>
                </a:path>
              </a:pathLst>
            </a:custGeom>
            <a:solidFill>
              <a:srgbClr val="000000"/>
            </a:solidFill>
            <a:ln w="1230"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86154FD8-8330-9B81-53D8-CE5D00E9490B}"/>
                </a:ext>
              </a:extLst>
            </p:cNvPr>
            <p:cNvSpPr/>
            <p:nvPr/>
          </p:nvSpPr>
          <p:spPr>
            <a:xfrm>
              <a:off x="665972" y="1851003"/>
              <a:ext cx="48245" cy="74919"/>
            </a:xfrm>
            <a:custGeom>
              <a:avLst/>
              <a:gdLst>
                <a:gd name="connsiteX0" fmla="*/ 3146 w 48245"/>
                <a:gd name="connsiteY0" fmla="*/ 0 h 74919"/>
                <a:gd name="connsiteX1" fmla="*/ 42752 w 48245"/>
                <a:gd name="connsiteY1" fmla="*/ 0 h 74919"/>
                <a:gd name="connsiteX2" fmla="*/ 42752 w 48245"/>
                <a:gd name="connsiteY2" fmla="*/ 8368 h 74919"/>
                <a:gd name="connsiteX3" fmla="*/ 12386 w 48245"/>
                <a:gd name="connsiteY3" fmla="*/ 8368 h 74919"/>
                <a:gd name="connsiteX4" fmla="*/ 12386 w 48245"/>
                <a:gd name="connsiteY4" fmla="*/ 26384 h 74919"/>
                <a:gd name="connsiteX5" fmla="*/ 16781 w 48245"/>
                <a:gd name="connsiteY5" fmla="*/ 25301 h 74919"/>
                <a:gd name="connsiteX6" fmla="*/ 21177 w 48245"/>
                <a:gd name="connsiteY6" fmla="*/ 24907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0 h 74919"/>
                <a:gd name="connsiteX16" fmla="*/ 33113 w 48245"/>
                <a:gd name="connsiteY16" fmla="*/ 62071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0"/>
                    <a:pt x="19429" y="66550"/>
                  </a:cubicBezTo>
                  <a:cubicBezTo>
                    <a:pt x="25189" y="66550"/>
                    <a:pt x="29751" y="65057"/>
                    <a:pt x="33113" y="62071"/>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26CD8F91-6185-875C-7533-3AAFE9115305}"/>
                </a:ext>
              </a:extLst>
            </p:cNvPr>
            <p:cNvSpPr/>
            <p:nvPr/>
          </p:nvSpPr>
          <p:spPr>
            <a:xfrm>
              <a:off x="381509"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EE3FBDFB-81D8-BBE7-6AB5-198D6A9459E1}"/>
                </a:ext>
              </a:extLst>
            </p:cNvPr>
            <p:cNvSpPr/>
            <p:nvPr/>
          </p:nvSpPr>
          <p:spPr>
            <a:xfrm>
              <a:off x="345065"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6424F64E-B8A9-787B-FBAE-3524549353DA}"/>
                </a:ext>
              </a:extLst>
            </p:cNvPr>
            <p:cNvSpPr/>
            <p:nvPr/>
          </p:nvSpPr>
          <p:spPr>
            <a:xfrm>
              <a:off x="351707"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66A9EF4E-737C-4EA6-B13E-484F6F14B09E}"/>
                </a:ext>
              </a:extLst>
            </p:cNvPr>
            <p:cNvSpPr/>
            <p:nvPr/>
          </p:nvSpPr>
          <p:spPr>
            <a:xfrm>
              <a:off x="345065"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104" name="Freeform 103">
              <a:extLst>
                <a:ext uri="{FF2B5EF4-FFF2-40B4-BE49-F238E27FC236}">
                  <a16:creationId xmlns:a16="http://schemas.microsoft.com/office/drawing/2014/main" id="{B42EBE24-6AC5-5450-7F86-893BE069E16A}"/>
                </a:ext>
              </a:extLst>
            </p:cNvPr>
            <p:cNvSpPr/>
            <p:nvPr/>
          </p:nvSpPr>
          <p:spPr>
            <a:xfrm>
              <a:off x="973822" y="34025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5" name="Freeform 104">
              <a:extLst>
                <a:ext uri="{FF2B5EF4-FFF2-40B4-BE49-F238E27FC236}">
                  <a16:creationId xmlns:a16="http://schemas.microsoft.com/office/drawing/2014/main" id="{4ACD63D0-EF2A-88FB-5295-DB8A86E8D755}"/>
                </a:ext>
              </a:extLst>
            </p:cNvPr>
            <p:cNvSpPr/>
            <p:nvPr/>
          </p:nvSpPr>
          <p:spPr>
            <a:xfrm>
              <a:off x="1177753" y="3393605"/>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6" name="Freeform 105">
              <a:extLst>
                <a:ext uri="{FF2B5EF4-FFF2-40B4-BE49-F238E27FC236}">
                  <a16:creationId xmlns:a16="http://schemas.microsoft.com/office/drawing/2014/main" id="{869FDEA1-3990-1470-0834-63F0954B2509}"/>
                </a:ext>
              </a:extLst>
            </p:cNvPr>
            <p:cNvSpPr/>
            <p:nvPr/>
          </p:nvSpPr>
          <p:spPr>
            <a:xfrm>
              <a:off x="1381684" y="33387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7" name="Freeform 106">
              <a:extLst>
                <a:ext uri="{FF2B5EF4-FFF2-40B4-BE49-F238E27FC236}">
                  <a16:creationId xmlns:a16="http://schemas.microsoft.com/office/drawing/2014/main" id="{F760109A-D64B-796A-4B0E-B632686BDE03}"/>
                </a:ext>
              </a:extLst>
            </p:cNvPr>
            <p:cNvSpPr/>
            <p:nvPr/>
          </p:nvSpPr>
          <p:spPr>
            <a:xfrm>
              <a:off x="1585612" y="314532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8" name="Freeform 107">
              <a:extLst>
                <a:ext uri="{FF2B5EF4-FFF2-40B4-BE49-F238E27FC236}">
                  <a16:creationId xmlns:a16="http://schemas.microsoft.com/office/drawing/2014/main" id="{37243C17-E956-7556-FC81-101A87216FE7}"/>
                </a:ext>
              </a:extLst>
            </p:cNvPr>
            <p:cNvSpPr/>
            <p:nvPr/>
          </p:nvSpPr>
          <p:spPr>
            <a:xfrm>
              <a:off x="1789552" y="272634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9" name="Freeform 108">
              <a:extLst>
                <a:ext uri="{FF2B5EF4-FFF2-40B4-BE49-F238E27FC236}">
                  <a16:creationId xmlns:a16="http://schemas.microsoft.com/office/drawing/2014/main" id="{9462875B-624C-C21A-E697-099C543EF345}"/>
                </a:ext>
              </a:extLst>
            </p:cNvPr>
            <p:cNvSpPr/>
            <p:nvPr/>
          </p:nvSpPr>
          <p:spPr>
            <a:xfrm>
              <a:off x="1993478" y="218489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0" name="Freeform 109">
              <a:extLst>
                <a:ext uri="{FF2B5EF4-FFF2-40B4-BE49-F238E27FC236}">
                  <a16:creationId xmlns:a16="http://schemas.microsoft.com/office/drawing/2014/main" id="{8DA54E3B-2D18-B9FF-56C9-661CE857052A}"/>
                </a:ext>
              </a:extLst>
            </p:cNvPr>
            <p:cNvSpPr/>
            <p:nvPr/>
          </p:nvSpPr>
          <p:spPr>
            <a:xfrm>
              <a:off x="219740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1" name="Freeform 110">
              <a:extLst>
                <a:ext uri="{FF2B5EF4-FFF2-40B4-BE49-F238E27FC236}">
                  <a16:creationId xmlns:a16="http://schemas.microsoft.com/office/drawing/2014/main" id="{7610DC71-AA29-1AC9-0FFA-3A2265F53837}"/>
                </a:ext>
              </a:extLst>
            </p:cNvPr>
            <p:cNvSpPr/>
            <p:nvPr/>
          </p:nvSpPr>
          <p:spPr>
            <a:xfrm>
              <a:off x="2401344" y="209787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2" name="Freeform 111">
              <a:extLst>
                <a:ext uri="{FF2B5EF4-FFF2-40B4-BE49-F238E27FC236}">
                  <a16:creationId xmlns:a16="http://schemas.microsoft.com/office/drawing/2014/main" id="{BEF46830-A343-90B8-E18B-0FB0A1C8FA1F}"/>
                </a:ext>
              </a:extLst>
            </p:cNvPr>
            <p:cNvSpPr/>
            <p:nvPr/>
          </p:nvSpPr>
          <p:spPr>
            <a:xfrm>
              <a:off x="2605271" y="266893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3" name="Freeform 112">
              <a:extLst>
                <a:ext uri="{FF2B5EF4-FFF2-40B4-BE49-F238E27FC236}">
                  <a16:creationId xmlns:a16="http://schemas.microsoft.com/office/drawing/2014/main" id="{3FDB85D7-B687-A04D-BE46-A3219D15E40D}"/>
                </a:ext>
              </a:extLst>
            </p:cNvPr>
            <p:cNvSpPr/>
            <p:nvPr/>
          </p:nvSpPr>
          <p:spPr>
            <a:xfrm>
              <a:off x="2809198" y="315841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4" name="Freeform 113">
              <a:extLst>
                <a:ext uri="{FF2B5EF4-FFF2-40B4-BE49-F238E27FC236}">
                  <a16:creationId xmlns:a16="http://schemas.microsoft.com/office/drawing/2014/main" id="{FFE71CA1-0760-3227-F09C-FDB17B4C8CCB}"/>
                </a:ext>
              </a:extLst>
            </p:cNvPr>
            <p:cNvSpPr/>
            <p:nvPr/>
          </p:nvSpPr>
          <p:spPr>
            <a:xfrm>
              <a:off x="3013137" y="336644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26" name="Group 125">
            <a:extLst>
              <a:ext uri="{FF2B5EF4-FFF2-40B4-BE49-F238E27FC236}">
                <a16:creationId xmlns:a16="http://schemas.microsoft.com/office/drawing/2014/main" id="{86691EFE-6AA0-5953-B5ED-356B069A397C}"/>
              </a:ext>
            </a:extLst>
          </p:cNvPr>
          <p:cNvGrpSpPr/>
          <p:nvPr/>
        </p:nvGrpSpPr>
        <p:grpSpPr>
          <a:xfrm>
            <a:off x="894715" y="3404954"/>
            <a:ext cx="163145" cy="631"/>
            <a:chOff x="894715" y="3404954"/>
            <a:chExt cx="163145" cy="631"/>
          </a:xfrm>
        </p:grpSpPr>
        <p:sp>
          <p:nvSpPr>
            <p:cNvPr id="82" name="Freeform 81">
              <a:extLst>
                <a:ext uri="{FF2B5EF4-FFF2-40B4-BE49-F238E27FC236}">
                  <a16:creationId xmlns:a16="http://schemas.microsoft.com/office/drawing/2014/main" id="{3803DFCF-46B5-3756-A9F7-4F75C59112CC}"/>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 name="connsiteX5" fmla="*/ 0 w 163145"/>
                <a:gd name="connsiteY5" fmla="*/ 0 h 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31">
                  <a:moveTo>
                    <a:pt x="0" y="0"/>
                  </a:moveTo>
                  <a:lnTo>
                    <a:pt x="0" y="632"/>
                  </a:lnTo>
                  <a:lnTo>
                    <a:pt x="163145" y="63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3" name="Freeform 82">
              <a:extLst>
                <a:ext uri="{FF2B5EF4-FFF2-40B4-BE49-F238E27FC236}">
                  <a16:creationId xmlns:a16="http://schemas.microsoft.com/office/drawing/2014/main" id="{A0F43302-78C7-B1D2-432D-B510A51680CF}"/>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31">
                  <a:moveTo>
                    <a:pt x="0" y="0"/>
                  </a:moveTo>
                  <a:lnTo>
                    <a:pt x="0" y="632"/>
                  </a:lnTo>
                  <a:lnTo>
                    <a:pt x="163145" y="63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5" name="Group 124">
            <a:extLst>
              <a:ext uri="{FF2B5EF4-FFF2-40B4-BE49-F238E27FC236}">
                <a16:creationId xmlns:a16="http://schemas.microsoft.com/office/drawing/2014/main" id="{66FD65CA-1C67-F1CF-2B28-559BA45D592C}"/>
              </a:ext>
            </a:extLst>
          </p:cNvPr>
          <p:cNvGrpSpPr/>
          <p:nvPr/>
        </p:nvGrpSpPr>
        <p:grpSpPr>
          <a:xfrm>
            <a:off x="1098647" y="3396035"/>
            <a:ext cx="163145" cy="9551"/>
            <a:chOff x="1098647" y="3396035"/>
            <a:chExt cx="163145" cy="9551"/>
          </a:xfrm>
        </p:grpSpPr>
        <p:sp>
          <p:nvSpPr>
            <p:cNvPr id="84" name="Freeform 83">
              <a:extLst>
                <a:ext uri="{FF2B5EF4-FFF2-40B4-BE49-F238E27FC236}">
                  <a16:creationId xmlns:a16="http://schemas.microsoft.com/office/drawing/2014/main" id="{09D8F4E1-75C5-9BBE-232C-79884B8071D2}"/>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 name="connsiteX5" fmla="*/ 0 w 163145"/>
                <a:gd name="connsiteY5" fmla="*/ 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9551">
                  <a:moveTo>
                    <a:pt x="0" y="0"/>
                  </a:moveTo>
                  <a:lnTo>
                    <a:pt x="0" y="9551"/>
                  </a:lnTo>
                  <a:lnTo>
                    <a:pt x="163145" y="9551"/>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5" name="Freeform 84">
              <a:extLst>
                <a:ext uri="{FF2B5EF4-FFF2-40B4-BE49-F238E27FC236}">
                  <a16:creationId xmlns:a16="http://schemas.microsoft.com/office/drawing/2014/main" id="{A62220CB-D842-C7B9-C977-69DECE346C14}"/>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9551">
                  <a:moveTo>
                    <a:pt x="0" y="0"/>
                  </a:moveTo>
                  <a:lnTo>
                    <a:pt x="0" y="9551"/>
                  </a:lnTo>
                  <a:lnTo>
                    <a:pt x="163145" y="9551"/>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4" name="Group 123">
            <a:extLst>
              <a:ext uri="{FF2B5EF4-FFF2-40B4-BE49-F238E27FC236}">
                <a16:creationId xmlns:a16="http://schemas.microsoft.com/office/drawing/2014/main" id="{3A7D5BB6-0EC0-5D30-35DB-645C5A2DF258}"/>
              </a:ext>
            </a:extLst>
          </p:cNvPr>
          <p:cNvGrpSpPr/>
          <p:nvPr/>
        </p:nvGrpSpPr>
        <p:grpSpPr>
          <a:xfrm>
            <a:off x="1302578" y="3341135"/>
            <a:ext cx="163143" cy="64450"/>
            <a:chOff x="1302578" y="3341135"/>
            <a:chExt cx="163143" cy="64450"/>
          </a:xfrm>
        </p:grpSpPr>
        <p:sp>
          <p:nvSpPr>
            <p:cNvPr id="86" name="Freeform 85">
              <a:extLst>
                <a:ext uri="{FF2B5EF4-FFF2-40B4-BE49-F238E27FC236}">
                  <a16:creationId xmlns:a16="http://schemas.microsoft.com/office/drawing/2014/main" id="{F4BE3A13-FF4A-B1B9-A6D0-D90D66BDB61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 name="connsiteX5" fmla="*/ 0 w 163143"/>
                <a:gd name="connsiteY5" fmla="*/ 0 h 6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64450">
                  <a:moveTo>
                    <a:pt x="0" y="0"/>
                  </a:moveTo>
                  <a:lnTo>
                    <a:pt x="0" y="64451"/>
                  </a:lnTo>
                  <a:lnTo>
                    <a:pt x="163144" y="64451"/>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7" name="Freeform 86">
              <a:extLst>
                <a:ext uri="{FF2B5EF4-FFF2-40B4-BE49-F238E27FC236}">
                  <a16:creationId xmlns:a16="http://schemas.microsoft.com/office/drawing/2014/main" id="{FD153F79-55DA-AA22-E00C-E0298EE1A4D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64450">
                  <a:moveTo>
                    <a:pt x="0" y="0"/>
                  </a:moveTo>
                  <a:lnTo>
                    <a:pt x="0" y="64451"/>
                  </a:lnTo>
                  <a:lnTo>
                    <a:pt x="163144" y="64451"/>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123" name="Group 122">
            <a:extLst>
              <a:ext uri="{FF2B5EF4-FFF2-40B4-BE49-F238E27FC236}">
                <a16:creationId xmlns:a16="http://schemas.microsoft.com/office/drawing/2014/main" id="{838AE31F-7705-BE0D-B386-48F6B604BFF8}"/>
              </a:ext>
            </a:extLst>
          </p:cNvPr>
          <p:cNvGrpSpPr/>
          <p:nvPr/>
        </p:nvGrpSpPr>
        <p:grpSpPr>
          <a:xfrm>
            <a:off x="1506509" y="3147758"/>
            <a:ext cx="163140" cy="257827"/>
            <a:chOff x="1506509" y="3147758"/>
            <a:chExt cx="163140" cy="257827"/>
          </a:xfrm>
        </p:grpSpPr>
        <p:sp>
          <p:nvSpPr>
            <p:cNvPr id="88" name="Freeform 87">
              <a:extLst>
                <a:ext uri="{FF2B5EF4-FFF2-40B4-BE49-F238E27FC236}">
                  <a16:creationId xmlns:a16="http://schemas.microsoft.com/office/drawing/2014/main" id="{5275C352-29D0-C5A8-4D7D-FB3315E7BE9E}"/>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 name="connsiteX5" fmla="*/ 0 w 163140"/>
                <a:gd name="connsiteY5" fmla="*/ 0 h 25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257827">
                  <a:moveTo>
                    <a:pt x="0" y="0"/>
                  </a:moveTo>
                  <a:lnTo>
                    <a:pt x="0" y="257828"/>
                  </a:lnTo>
                  <a:lnTo>
                    <a:pt x="163140" y="257828"/>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9" name="Freeform 88">
              <a:extLst>
                <a:ext uri="{FF2B5EF4-FFF2-40B4-BE49-F238E27FC236}">
                  <a16:creationId xmlns:a16="http://schemas.microsoft.com/office/drawing/2014/main" id="{4C4E5060-89B4-097A-6D0D-DB92AD77E411}"/>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257827">
                  <a:moveTo>
                    <a:pt x="0" y="0"/>
                  </a:moveTo>
                  <a:lnTo>
                    <a:pt x="0" y="257828"/>
                  </a:lnTo>
                  <a:lnTo>
                    <a:pt x="163140" y="257828"/>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122" name="Group 121">
            <a:extLst>
              <a:ext uri="{FF2B5EF4-FFF2-40B4-BE49-F238E27FC236}">
                <a16:creationId xmlns:a16="http://schemas.microsoft.com/office/drawing/2014/main" id="{2A4DBF9F-0241-6A6E-E73E-33FCD1A65A84}"/>
              </a:ext>
            </a:extLst>
          </p:cNvPr>
          <p:cNvGrpSpPr/>
          <p:nvPr/>
        </p:nvGrpSpPr>
        <p:grpSpPr>
          <a:xfrm>
            <a:off x="1710434" y="2728774"/>
            <a:ext cx="163153" cy="676812"/>
            <a:chOff x="1710434" y="2728774"/>
            <a:chExt cx="163153" cy="676812"/>
          </a:xfrm>
        </p:grpSpPr>
        <p:sp>
          <p:nvSpPr>
            <p:cNvPr id="90" name="Freeform 89">
              <a:extLst>
                <a:ext uri="{FF2B5EF4-FFF2-40B4-BE49-F238E27FC236}">
                  <a16:creationId xmlns:a16="http://schemas.microsoft.com/office/drawing/2014/main" id="{F7AF8565-2D3A-45A4-9FCC-3E7A755EEA55}"/>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 name="connsiteX5" fmla="*/ 0 w 163153"/>
                <a:gd name="connsiteY5" fmla="*/ 0 h 67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76812">
                  <a:moveTo>
                    <a:pt x="0" y="0"/>
                  </a:moveTo>
                  <a:lnTo>
                    <a:pt x="0" y="676812"/>
                  </a:lnTo>
                  <a:lnTo>
                    <a:pt x="163154" y="676812"/>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1" name="Freeform 90">
              <a:extLst>
                <a:ext uri="{FF2B5EF4-FFF2-40B4-BE49-F238E27FC236}">
                  <a16:creationId xmlns:a16="http://schemas.microsoft.com/office/drawing/2014/main" id="{FF483A61-815C-015E-F511-B8FC65AEFDEF}"/>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76812">
                  <a:moveTo>
                    <a:pt x="0" y="0"/>
                  </a:moveTo>
                  <a:lnTo>
                    <a:pt x="0" y="676812"/>
                  </a:lnTo>
                  <a:lnTo>
                    <a:pt x="163154" y="676812"/>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21" name="Group 120">
            <a:extLst>
              <a:ext uri="{FF2B5EF4-FFF2-40B4-BE49-F238E27FC236}">
                <a16:creationId xmlns:a16="http://schemas.microsoft.com/office/drawing/2014/main" id="{500FF871-F405-326A-23EA-0D17C4D397AD}"/>
              </a:ext>
            </a:extLst>
          </p:cNvPr>
          <p:cNvGrpSpPr/>
          <p:nvPr/>
        </p:nvGrpSpPr>
        <p:grpSpPr>
          <a:xfrm>
            <a:off x="1914373" y="2187321"/>
            <a:ext cx="163141" cy="1218264"/>
            <a:chOff x="1914373" y="2187321"/>
            <a:chExt cx="163141" cy="1218264"/>
          </a:xfrm>
        </p:grpSpPr>
        <p:sp>
          <p:nvSpPr>
            <p:cNvPr id="92" name="Freeform 91">
              <a:extLst>
                <a:ext uri="{FF2B5EF4-FFF2-40B4-BE49-F238E27FC236}">
                  <a16:creationId xmlns:a16="http://schemas.microsoft.com/office/drawing/2014/main" id="{7F0F1B38-01DC-58CB-A3B2-9CB3103BA2E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 name="connsiteX5" fmla="*/ 0 w 163141"/>
                <a:gd name="connsiteY5" fmla="*/ 0 h 121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18264">
                  <a:moveTo>
                    <a:pt x="0" y="0"/>
                  </a:moveTo>
                  <a:lnTo>
                    <a:pt x="0" y="1218265"/>
                  </a:lnTo>
                  <a:lnTo>
                    <a:pt x="163141" y="121826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3" name="Freeform 92">
              <a:extLst>
                <a:ext uri="{FF2B5EF4-FFF2-40B4-BE49-F238E27FC236}">
                  <a16:creationId xmlns:a16="http://schemas.microsoft.com/office/drawing/2014/main" id="{086A12CC-453C-99B4-04DD-D6889D23EE7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18264">
                  <a:moveTo>
                    <a:pt x="0" y="0"/>
                  </a:moveTo>
                  <a:lnTo>
                    <a:pt x="0" y="1218265"/>
                  </a:lnTo>
                  <a:lnTo>
                    <a:pt x="163141" y="121826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20" name="Group 119">
            <a:extLst>
              <a:ext uri="{FF2B5EF4-FFF2-40B4-BE49-F238E27FC236}">
                <a16:creationId xmlns:a16="http://schemas.microsoft.com/office/drawing/2014/main" id="{FCDE1548-785F-B355-11AE-0397FAC0821B}"/>
              </a:ext>
            </a:extLst>
          </p:cNvPr>
          <p:cNvGrpSpPr/>
          <p:nvPr/>
        </p:nvGrpSpPr>
        <p:grpSpPr>
          <a:xfrm>
            <a:off x="2118300" y="1882755"/>
            <a:ext cx="163141" cy="1522831"/>
            <a:chOff x="2118300" y="1882755"/>
            <a:chExt cx="163141" cy="1522831"/>
          </a:xfrm>
        </p:grpSpPr>
        <p:sp>
          <p:nvSpPr>
            <p:cNvPr id="94" name="Freeform 93">
              <a:extLst>
                <a:ext uri="{FF2B5EF4-FFF2-40B4-BE49-F238E27FC236}">
                  <a16:creationId xmlns:a16="http://schemas.microsoft.com/office/drawing/2014/main" id="{02835E10-072E-6DE2-9C32-1F8360C21B6D}"/>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5" name="Freeform 94">
              <a:extLst>
                <a:ext uri="{FF2B5EF4-FFF2-40B4-BE49-F238E27FC236}">
                  <a16:creationId xmlns:a16="http://schemas.microsoft.com/office/drawing/2014/main" id="{C234A6A9-3317-2B55-963D-7842E6A01E62}"/>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9" name="Group 118">
            <a:extLst>
              <a:ext uri="{FF2B5EF4-FFF2-40B4-BE49-F238E27FC236}">
                <a16:creationId xmlns:a16="http://schemas.microsoft.com/office/drawing/2014/main" id="{C6CF3E51-7CF3-CE0B-D031-E03137621BB7}"/>
              </a:ext>
            </a:extLst>
          </p:cNvPr>
          <p:cNvGrpSpPr/>
          <p:nvPr/>
        </p:nvGrpSpPr>
        <p:grpSpPr>
          <a:xfrm>
            <a:off x="2322239" y="2100303"/>
            <a:ext cx="163141" cy="1305282"/>
            <a:chOff x="2322239" y="2100303"/>
            <a:chExt cx="163141" cy="1305282"/>
          </a:xfrm>
        </p:grpSpPr>
        <p:sp>
          <p:nvSpPr>
            <p:cNvPr id="96" name="Freeform 95">
              <a:extLst>
                <a:ext uri="{FF2B5EF4-FFF2-40B4-BE49-F238E27FC236}">
                  <a16:creationId xmlns:a16="http://schemas.microsoft.com/office/drawing/2014/main" id="{E08748B1-CA9B-5D14-4130-F87D25F72027}"/>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 name="connsiteX5" fmla="*/ 0 w 163141"/>
                <a:gd name="connsiteY5" fmla="*/ 0 h 130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305282">
                  <a:moveTo>
                    <a:pt x="0" y="0"/>
                  </a:moveTo>
                  <a:lnTo>
                    <a:pt x="0" y="1305283"/>
                  </a:lnTo>
                  <a:lnTo>
                    <a:pt x="163141" y="1305283"/>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7" name="Freeform 96">
              <a:extLst>
                <a:ext uri="{FF2B5EF4-FFF2-40B4-BE49-F238E27FC236}">
                  <a16:creationId xmlns:a16="http://schemas.microsoft.com/office/drawing/2014/main" id="{94D9EB50-14D6-0C56-9C46-9A387FB9AA92}"/>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305282">
                  <a:moveTo>
                    <a:pt x="0" y="0"/>
                  </a:moveTo>
                  <a:lnTo>
                    <a:pt x="0" y="1305283"/>
                  </a:lnTo>
                  <a:lnTo>
                    <a:pt x="163141" y="1305283"/>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8" name="Group 117">
            <a:extLst>
              <a:ext uri="{FF2B5EF4-FFF2-40B4-BE49-F238E27FC236}">
                <a16:creationId xmlns:a16="http://schemas.microsoft.com/office/drawing/2014/main" id="{E8F31A7B-42D0-CDF3-43E7-0181FFF64C97}"/>
              </a:ext>
            </a:extLst>
          </p:cNvPr>
          <p:cNvGrpSpPr/>
          <p:nvPr/>
        </p:nvGrpSpPr>
        <p:grpSpPr>
          <a:xfrm>
            <a:off x="2526166" y="2671366"/>
            <a:ext cx="163141" cy="734220"/>
            <a:chOff x="2526166" y="2671366"/>
            <a:chExt cx="163141" cy="734220"/>
          </a:xfrm>
        </p:grpSpPr>
        <p:sp>
          <p:nvSpPr>
            <p:cNvPr id="98" name="Freeform 97">
              <a:extLst>
                <a:ext uri="{FF2B5EF4-FFF2-40B4-BE49-F238E27FC236}">
                  <a16:creationId xmlns:a16="http://schemas.microsoft.com/office/drawing/2014/main" id="{54C071A9-D0C0-4C33-BAF7-0D8991A70EBA}"/>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 name="connsiteX5" fmla="*/ 0 w 163141"/>
                <a:gd name="connsiteY5" fmla="*/ 0 h 73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34220">
                  <a:moveTo>
                    <a:pt x="0" y="0"/>
                  </a:moveTo>
                  <a:lnTo>
                    <a:pt x="0" y="734220"/>
                  </a:lnTo>
                  <a:lnTo>
                    <a:pt x="163141" y="734220"/>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9" name="Freeform 98">
              <a:extLst>
                <a:ext uri="{FF2B5EF4-FFF2-40B4-BE49-F238E27FC236}">
                  <a16:creationId xmlns:a16="http://schemas.microsoft.com/office/drawing/2014/main" id="{730979B5-D569-7C8C-0435-080192E47658}"/>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34220">
                  <a:moveTo>
                    <a:pt x="0" y="0"/>
                  </a:moveTo>
                  <a:lnTo>
                    <a:pt x="0" y="734220"/>
                  </a:lnTo>
                  <a:lnTo>
                    <a:pt x="163141" y="734220"/>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7" name="Group 116">
            <a:extLst>
              <a:ext uri="{FF2B5EF4-FFF2-40B4-BE49-F238E27FC236}">
                <a16:creationId xmlns:a16="http://schemas.microsoft.com/office/drawing/2014/main" id="{42602612-7AA2-43F0-828F-7E8B4AA0E0AA}"/>
              </a:ext>
            </a:extLst>
          </p:cNvPr>
          <p:cNvGrpSpPr/>
          <p:nvPr/>
        </p:nvGrpSpPr>
        <p:grpSpPr>
          <a:xfrm>
            <a:off x="2730093" y="3160845"/>
            <a:ext cx="163153" cy="244740"/>
            <a:chOff x="2730093" y="3160845"/>
            <a:chExt cx="163153" cy="244740"/>
          </a:xfrm>
        </p:grpSpPr>
        <p:sp>
          <p:nvSpPr>
            <p:cNvPr id="100" name="Freeform 99">
              <a:extLst>
                <a:ext uri="{FF2B5EF4-FFF2-40B4-BE49-F238E27FC236}">
                  <a16:creationId xmlns:a16="http://schemas.microsoft.com/office/drawing/2014/main" id="{8D17AB83-1E9F-E309-7E0A-3F49E716373E}"/>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 name="connsiteX5" fmla="*/ 0 w 163153"/>
                <a:gd name="connsiteY5" fmla="*/ 0 h 24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244740">
                  <a:moveTo>
                    <a:pt x="0" y="0"/>
                  </a:moveTo>
                  <a:lnTo>
                    <a:pt x="0" y="244741"/>
                  </a:lnTo>
                  <a:lnTo>
                    <a:pt x="163154" y="244741"/>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1" name="Freeform 100">
              <a:extLst>
                <a:ext uri="{FF2B5EF4-FFF2-40B4-BE49-F238E27FC236}">
                  <a16:creationId xmlns:a16="http://schemas.microsoft.com/office/drawing/2014/main" id="{ADF359E3-476B-671A-DD0B-53BE1E307027}"/>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244740">
                  <a:moveTo>
                    <a:pt x="0" y="0"/>
                  </a:moveTo>
                  <a:lnTo>
                    <a:pt x="0" y="244741"/>
                  </a:lnTo>
                  <a:lnTo>
                    <a:pt x="163154" y="244741"/>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16" name="Group 115">
            <a:extLst>
              <a:ext uri="{FF2B5EF4-FFF2-40B4-BE49-F238E27FC236}">
                <a16:creationId xmlns:a16="http://schemas.microsoft.com/office/drawing/2014/main" id="{867619C9-D512-FD10-F7E7-8070028DD657}"/>
              </a:ext>
            </a:extLst>
          </p:cNvPr>
          <p:cNvGrpSpPr/>
          <p:nvPr/>
        </p:nvGrpSpPr>
        <p:grpSpPr>
          <a:xfrm>
            <a:off x="2934032" y="3368877"/>
            <a:ext cx="163141" cy="36709"/>
            <a:chOff x="2934032" y="3368877"/>
            <a:chExt cx="163141" cy="36709"/>
          </a:xfrm>
        </p:grpSpPr>
        <p:sp>
          <p:nvSpPr>
            <p:cNvPr id="102" name="Freeform 101">
              <a:extLst>
                <a:ext uri="{FF2B5EF4-FFF2-40B4-BE49-F238E27FC236}">
                  <a16:creationId xmlns:a16="http://schemas.microsoft.com/office/drawing/2014/main" id="{6C8A65CF-6CEF-E79A-6843-2FCB5E0E9EB4}"/>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 name="connsiteX5" fmla="*/ 0 w 163141"/>
                <a:gd name="connsiteY5" fmla="*/ 0 h 3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36709">
                  <a:moveTo>
                    <a:pt x="0" y="0"/>
                  </a:moveTo>
                  <a:lnTo>
                    <a:pt x="0" y="36709"/>
                  </a:lnTo>
                  <a:lnTo>
                    <a:pt x="163141" y="3670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3" name="Freeform 102">
              <a:extLst>
                <a:ext uri="{FF2B5EF4-FFF2-40B4-BE49-F238E27FC236}">
                  <a16:creationId xmlns:a16="http://schemas.microsoft.com/office/drawing/2014/main" id="{A1A9FC32-21B8-DF55-4364-05B6922D7FE3}"/>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36709">
                  <a:moveTo>
                    <a:pt x="0" y="0"/>
                  </a:moveTo>
                  <a:lnTo>
                    <a:pt x="0" y="36709"/>
                  </a:lnTo>
                  <a:lnTo>
                    <a:pt x="163141" y="3670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43" name="Group 242">
            <a:extLst>
              <a:ext uri="{FF2B5EF4-FFF2-40B4-BE49-F238E27FC236}">
                <a16:creationId xmlns:a16="http://schemas.microsoft.com/office/drawing/2014/main" id="{E7A5947C-0DD4-2AAE-5824-6CEBFDB57A2D}"/>
              </a:ext>
            </a:extLst>
          </p:cNvPr>
          <p:cNvGrpSpPr/>
          <p:nvPr/>
        </p:nvGrpSpPr>
        <p:grpSpPr>
          <a:xfrm>
            <a:off x="3767197" y="3399547"/>
            <a:ext cx="163145" cy="6039"/>
            <a:chOff x="3767197" y="3399547"/>
            <a:chExt cx="163145" cy="6039"/>
          </a:xfrm>
        </p:grpSpPr>
        <p:sp>
          <p:nvSpPr>
            <p:cNvPr id="199" name="Freeform 198">
              <a:extLst>
                <a:ext uri="{FF2B5EF4-FFF2-40B4-BE49-F238E27FC236}">
                  <a16:creationId xmlns:a16="http://schemas.microsoft.com/office/drawing/2014/main" id="{85FE7B7A-B689-E63D-D956-668CFBD42353}"/>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 name="connsiteX5" fmla="*/ 0 w 163145"/>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39">
                  <a:moveTo>
                    <a:pt x="0" y="0"/>
                  </a:moveTo>
                  <a:lnTo>
                    <a:pt x="0" y="6039"/>
                  </a:lnTo>
                  <a:lnTo>
                    <a:pt x="163145" y="603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0" name="Freeform 199">
              <a:extLst>
                <a:ext uri="{FF2B5EF4-FFF2-40B4-BE49-F238E27FC236}">
                  <a16:creationId xmlns:a16="http://schemas.microsoft.com/office/drawing/2014/main" id="{3B52BA09-289F-C0FF-DA99-0C0E2D4A2B45}"/>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39">
                  <a:moveTo>
                    <a:pt x="0" y="0"/>
                  </a:moveTo>
                  <a:lnTo>
                    <a:pt x="0" y="6039"/>
                  </a:lnTo>
                  <a:lnTo>
                    <a:pt x="163145" y="603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2" name="Group 241">
            <a:extLst>
              <a:ext uri="{FF2B5EF4-FFF2-40B4-BE49-F238E27FC236}">
                <a16:creationId xmlns:a16="http://schemas.microsoft.com/office/drawing/2014/main" id="{C47D861E-0A87-505F-41F1-A0E412465B45}"/>
              </a:ext>
            </a:extLst>
          </p:cNvPr>
          <p:cNvGrpSpPr/>
          <p:nvPr/>
        </p:nvGrpSpPr>
        <p:grpSpPr>
          <a:xfrm>
            <a:off x="3971129" y="3345157"/>
            <a:ext cx="163145" cy="60428"/>
            <a:chOff x="3971129" y="3345157"/>
            <a:chExt cx="163145" cy="60428"/>
          </a:xfrm>
        </p:grpSpPr>
        <p:sp>
          <p:nvSpPr>
            <p:cNvPr id="201" name="Freeform 200">
              <a:extLst>
                <a:ext uri="{FF2B5EF4-FFF2-40B4-BE49-F238E27FC236}">
                  <a16:creationId xmlns:a16="http://schemas.microsoft.com/office/drawing/2014/main" id="{226A8882-0143-40AA-4C05-CF06AD487C15}"/>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 name="connsiteX5" fmla="*/ 0 w 163145"/>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428">
                  <a:moveTo>
                    <a:pt x="0" y="0"/>
                  </a:moveTo>
                  <a:lnTo>
                    <a:pt x="0" y="60429"/>
                  </a:lnTo>
                  <a:lnTo>
                    <a:pt x="163145" y="6042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2" name="Freeform 201">
              <a:extLst>
                <a:ext uri="{FF2B5EF4-FFF2-40B4-BE49-F238E27FC236}">
                  <a16:creationId xmlns:a16="http://schemas.microsoft.com/office/drawing/2014/main" id="{396E07F1-E50E-D56E-83EB-3F76CD5302E3}"/>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428">
                  <a:moveTo>
                    <a:pt x="0" y="0"/>
                  </a:moveTo>
                  <a:lnTo>
                    <a:pt x="0" y="60429"/>
                  </a:lnTo>
                  <a:lnTo>
                    <a:pt x="163145" y="6042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1" name="Group 240">
            <a:extLst>
              <a:ext uri="{FF2B5EF4-FFF2-40B4-BE49-F238E27FC236}">
                <a16:creationId xmlns:a16="http://schemas.microsoft.com/office/drawing/2014/main" id="{A0676D19-CF96-7C6F-919F-AA8417EA9A0B}"/>
              </a:ext>
            </a:extLst>
          </p:cNvPr>
          <p:cNvGrpSpPr/>
          <p:nvPr/>
        </p:nvGrpSpPr>
        <p:grpSpPr>
          <a:xfrm>
            <a:off x="4175060" y="3133651"/>
            <a:ext cx="163143" cy="271935"/>
            <a:chOff x="4175060" y="3133651"/>
            <a:chExt cx="163143" cy="271935"/>
          </a:xfrm>
        </p:grpSpPr>
        <p:sp>
          <p:nvSpPr>
            <p:cNvPr id="203" name="Freeform 202">
              <a:extLst>
                <a:ext uri="{FF2B5EF4-FFF2-40B4-BE49-F238E27FC236}">
                  <a16:creationId xmlns:a16="http://schemas.microsoft.com/office/drawing/2014/main" id="{CA416E10-A806-D74A-E7A0-DF3F637FD4D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 name="connsiteX5" fmla="*/ 0 w 163143"/>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271935">
                  <a:moveTo>
                    <a:pt x="0" y="0"/>
                  </a:moveTo>
                  <a:lnTo>
                    <a:pt x="0" y="271935"/>
                  </a:lnTo>
                  <a:lnTo>
                    <a:pt x="163144" y="271935"/>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4" name="Freeform 203">
              <a:extLst>
                <a:ext uri="{FF2B5EF4-FFF2-40B4-BE49-F238E27FC236}">
                  <a16:creationId xmlns:a16="http://schemas.microsoft.com/office/drawing/2014/main" id="{1E8D0650-1250-8EE8-E836-2EC5F489337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271935">
                  <a:moveTo>
                    <a:pt x="0" y="0"/>
                  </a:moveTo>
                  <a:lnTo>
                    <a:pt x="0" y="271935"/>
                  </a:lnTo>
                  <a:lnTo>
                    <a:pt x="163144" y="271935"/>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240" name="Group 239">
            <a:extLst>
              <a:ext uri="{FF2B5EF4-FFF2-40B4-BE49-F238E27FC236}">
                <a16:creationId xmlns:a16="http://schemas.microsoft.com/office/drawing/2014/main" id="{3D68A2EB-1E02-9F08-0936-1596F262FFF9}"/>
              </a:ext>
            </a:extLst>
          </p:cNvPr>
          <p:cNvGrpSpPr/>
          <p:nvPr/>
        </p:nvGrpSpPr>
        <p:grpSpPr>
          <a:xfrm>
            <a:off x="4378991" y="2680431"/>
            <a:ext cx="163140" cy="725155"/>
            <a:chOff x="4378991" y="2680431"/>
            <a:chExt cx="163140" cy="725155"/>
          </a:xfrm>
        </p:grpSpPr>
        <p:sp>
          <p:nvSpPr>
            <p:cNvPr id="205" name="Freeform 204">
              <a:extLst>
                <a:ext uri="{FF2B5EF4-FFF2-40B4-BE49-F238E27FC236}">
                  <a16:creationId xmlns:a16="http://schemas.microsoft.com/office/drawing/2014/main" id="{0D86588B-CA5D-8291-A1F6-3FFC053A8558}"/>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 name="connsiteX5" fmla="*/ 0 w 163140"/>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725155">
                  <a:moveTo>
                    <a:pt x="0" y="0"/>
                  </a:moveTo>
                  <a:lnTo>
                    <a:pt x="0" y="725155"/>
                  </a:lnTo>
                  <a:lnTo>
                    <a:pt x="163140" y="725155"/>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6" name="Freeform 205">
              <a:extLst>
                <a:ext uri="{FF2B5EF4-FFF2-40B4-BE49-F238E27FC236}">
                  <a16:creationId xmlns:a16="http://schemas.microsoft.com/office/drawing/2014/main" id="{847159B5-19E6-1D33-FD05-990C5772AB92}"/>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725155">
                  <a:moveTo>
                    <a:pt x="0" y="0"/>
                  </a:moveTo>
                  <a:lnTo>
                    <a:pt x="0" y="725155"/>
                  </a:lnTo>
                  <a:lnTo>
                    <a:pt x="163140" y="725155"/>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239" name="Group 238">
            <a:extLst>
              <a:ext uri="{FF2B5EF4-FFF2-40B4-BE49-F238E27FC236}">
                <a16:creationId xmlns:a16="http://schemas.microsoft.com/office/drawing/2014/main" id="{46DE5E0F-DE42-5E1B-0ABD-D38AD6CFA25A}"/>
              </a:ext>
            </a:extLst>
          </p:cNvPr>
          <p:cNvGrpSpPr/>
          <p:nvPr/>
        </p:nvGrpSpPr>
        <p:grpSpPr>
          <a:xfrm>
            <a:off x="4582916" y="2136560"/>
            <a:ext cx="163153" cy="1269025"/>
            <a:chOff x="4582916" y="2136560"/>
            <a:chExt cx="163153" cy="1269025"/>
          </a:xfrm>
        </p:grpSpPr>
        <p:sp>
          <p:nvSpPr>
            <p:cNvPr id="207" name="Freeform 206">
              <a:extLst>
                <a:ext uri="{FF2B5EF4-FFF2-40B4-BE49-F238E27FC236}">
                  <a16:creationId xmlns:a16="http://schemas.microsoft.com/office/drawing/2014/main" id="{C4191919-DBF2-66E5-C453-F3FE72751190}"/>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 name="connsiteX5" fmla="*/ 0 w 163153"/>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269025">
                  <a:moveTo>
                    <a:pt x="0" y="0"/>
                  </a:moveTo>
                  <a:lnTo>
                    <a:pt x="0" y="1269026"/>
                  </a:lnTo>
                  <a:lnTo>
                    <a:pt x="163154" y="1269026"/>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8" name="Freeform 207">
              <a:extLst>
                <a:ext uri="{FF2B5EF4-FFF2-40B4-BE49-F238E27FC236}">
                  <a16:creationId xmlns:a16="http://schemas.microsoft.com/office/drawing/2014/main" id="{4AC538C6-82FE-E96D-CC95-84CE2F9A0429}"/>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269025">
                  <a:moveTo>
                    <a:pt x="0" y="0"/>
                  </a:moveTo>
                  <a:lnTo>
                    <a:pt x="0" y="1269026"/>
                  </a:lnTo>
                  <a:lnTo>
                    <a:pt x="163154" y="1269026"/>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8" name="Group 237">
            <a:extLst>
              <a:ext uri="{FF2B5EF4-FFF2-40B4-BE49-F238E27FC236}">
                <a16:creationId xmlns:a16="http://schemas.microsoft.com/office/drawing/2014/main" id="{F9BFA5B7-BF6E-1056-C839-76D7CA5974B4}"/>
              </a:ext>
            </a:extLst>
          </p:cNvPr>
          <p:cNvGrpSpPr/>
          <p:nvPr/>
        </p:nvGrpSpPr>
        <p:grpSpPr>
          <a:xfrm>
            <a:off x="4786855" y="1882755"/>
            <a:ext cx="163141" cy="1522831"/>
            <a:chOff x="4786855" y="1882755"/>
            <a:chExt cx="163141" cy="1522831"/>
          </a:xfrm>
        </p:grpSpPr>
        <p:sp>
          <p:nvSpPr>
            <p:cNvPr id="209" name="Freeform 208">
              <a:extLst>
                <a:ext uri="{FF2B5EF4-FFF2-40B4-BE49-F238E27FC236}">
                  <a16:creationId xmlns:a16="http://schemas.microsoft.com/office/drawing/2014/main" id="{0874B11D-9100-747E-8187-178710BE0A6A}"/>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0" name="Freeform 209">
              <a:extLst>
                <a:ext uri="{FF2B5EF4-FFF2-40B4-BE49-F238E27FC236}">
                  <a16:creationId xmlns:a16="http://schemas.microsoft.com/office/drawing/2014/main" id="{F29FDE83-DCBD-CA1F-DD8F-18883901D934}"/>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7" name="Group 236">
            <a:extLst>
              <a:ext uri="{FF2B5EF4-FFF2-40B4-BE49-F238E27FC236}">
                <a16:creationId xmlns:a16="http://schemas.microsoft.com/office/drawing/2014/main" id="{9E064FB0-7194-C4AE-C20A-DCEB7EE9F322}"/>
              </a:ext>
            </a:extLst>
          </p:cNvPr>
          <p:cNvGrpSpPr/>
          <p:nvPr/>
        </p:nvGrpSpPr>
        <p:grpSpPr>
          <a:xfrm>
            <a:off x="4990782" y="2136560"/>
            <a:ext cx="163141" cy="1269025"/>
            <a:chOff x="4990782" y="2136560"/>
            <a:chExt cx="163141" cy="1269025"/>
          </a:xfrm>
        </p:grpSpPr>
        <p:sp>
          <p:nvSpPr>
            <p:cNvPr id="211" name="Freeform 210">
              <a:extLst>
                <a:ext uri="{FF2B5EF4-FFF2-40B4-BE49-F238E27FC236}">
                  <a16:creationId xmlns:a16="http://schemas.microsoft.com/office/drawing/2014/main" id="{CD8603A2-8DB6-4AD4-503C-DA542BAB7416}"/>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 name="connsiteX5" fmla="*/ 0 w 163141"/>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69025">
                  <a:moveTo>
                    <a:pt x="0" y="0"/>
                  </a:moveTo>
                  <a:lnTo>
                    <a:pt x="0" y="1269026"/>
                  </a:lnTo>
                  <a:lnTo>
                    <a:pt x="163141" y="126902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2" name="Freeform 211">
              <a:extLst>
                <a:ext uri="{FF2B5EF4-FFF2-40B4-BE49-F238E27FC236}">
                  <a16:creationId xmlns:a16="http://schemas.microsoft.com/office/drawing/2014/main" id="{A88934C6-948E-3C74-7346-0609ABF67B73}"/>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69025">
                  <a:moveTo>
                    <a:pt x="0" y="0"/>
                  </a:moveTo>
                  <a:lnTo>
                    <a:pt x="0" y="1269026"/>
                  </a:lnTo>
                  <a:lnTo>
                    <a:pt x="163141" y="126902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6" name="Group 235">
            <a:extLst>
              <a:ext uri="{FF2B5EF4-FFF2-40B4-BE49-F238E27FC236}">
                <a16:creationId xmlns:a16="http://schemas.microsoft.com/office/drawing/2014/main" id="{A8E7B523-A8AB-70B9-DF3A-E2718F08EF66}"/>
              </a:ext>
            </a:extLst>
          </p:cNvPr>
          <p:cNvGrpSpPr/>
          <p:nvPr/>
        </p:nvGrpSpPr>
        <p:grpSpPr>
          <a:xfrm>
            <a:off x="5194721" y="2680431"/>
            <a:ext cx="163141" cy="725155"/>
            <a:chOff x="5194721" y="2680431"/>
            <a:chExt cx="163141" cy="725155"/>
          </a:xfrm>
        </p:grpSpPr>
        <p:sp>
          <p:nvSpPr>
            <p:cNvPr id="213" name="Freeform 212">
              <a:extLst>
                <a:ext uri="{FF2B5EF4-FFF2-40B4-BE49-F238E27FC236}">
                  <a16:creationId xmlns:a16="http://schemas.microsoft.com/office/drawing/2014/main" id="{5A552BB5-12F9-3E54-5D29-AE381BBF0624}"/>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 name="connsiteX5" fmla="*/ 0 w 163141"/>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25155">
                  <a:moveTo>
                    <a:pt x="0" y="0"/>
                  </a:moveTo>
                  <a:lnTo>
                    <a:pt x="0" y="725155"/>
                  </a:lnTo>
                  <a:lnTo>
                    <a:pt x="163141" y="72515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4" name="Freeform 213">
              <a:extLst>
                <a:ext uri="{FF2B5EF4-FFF2-40B4-BE49-F238E27FC236}">
                  <a16:creationId xmlns:a16="http://schemas.microsoft.com/office/drawing/2014/main" id="{203BC673-FD67-AE54-4DBB-EC7E7EC1A3EA}"/>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25155">
                  <a:moveTo>
                    <a:pt x="0" y="0"/>
                  </a:moveTo>
                  <a:lnTo>
                    <a:pt x="0" y="725155"/>
                  </a:lnTo>
                  <a:lnTo>
                    <a:pt x="163141" y="72515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5" name="Group 234">
            <a:extLst>
              <a:ext uri="{FF2B5EF4-FFF2-40B4-BE49-F238E27FC236}">
                <a16:creationId xmlns:a16="http://schemas.microsoft.com/office/drawing/2014/main" id="{63EEA17D-BEA4-6770-DC57-15B885BA68EF}"/>
              </a:ext>
            </a:extLst>
          </p:cNvPr>
          <p:cNvGrpSpPr/>
          <p:nvPr/>
        </p:nvGrpSpPr>
        <p:grpSpPr>
          <a:xfrm>
            <a:off x="5398648" y="3133651"/>
            <a:ext cx="163141" cy="271935"/>
            <a:chOff x="5398648" y="3133651"/>
            <a:chExt cx="163141" cy="271935"/>
          </a:xfrm>
        </p:grpSpPr>
        <p:sp>
          <p:nvSpPr>
            <p:cNvPr id="215" name="Freeform 214">
              <a:extLst>
                <a:ext uri="{FF2B5EF4-FFF2-40B4-BE49-F238E27FC236}">
                  <a16:creationId xmlns:a16="http://schemas.microsoft.com/office/drawing/2014/main" id="{F248620D-20A9-79D5-C436-CC706169F293}"/>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 name="connsiteX5" fmla="*/ 0 w 163141"/>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71935">
                  <a:moveTo>
                    <a:pt x="0" y="0"/>
                  </a:moveTo>
                  <a:lnTo>
                    <a:pt x="0" y="271935"/>
                  </a:lnTo>
                  <a:lnTo>
                    <a:pt x="163141" y="27193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6" name="Freeform 215">
              <a:extLst>
                <a:ext uri="{FF2B5EF4-FFF2-40B4-BE49-F238E27FC236}">
                  <a16:creationId xmlns:a16="http://schemas.microsoft.com/office/drawing/2014/main" id="{4C42C5A6-4AEE-E703-9AB2-EBE5B1CE91CB}"/>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71935">
                  <a:moveTo>
                    <a:pt x="0" y="0"/>
                  </a:moveTo>
                  <a:lnTo>
                    <a:pt x="0" y="271935"/>
                  </a:lnTo>
                  <a:lnTo>
                    <a:pt x="163141" y="27193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4" name="Group 233">
            <a:extLst>
              <a:ext uri="{FF2B5EF4-FFF2-40B4-BE49-F238E27FC236}">
                <a16:creationId xmlns:a16="http://schemas.microsoft.com/office/drawing/2014/main" id="{89576529-6067-7793-35D0-7CC37FB5C179}"/>
              </a:ext>
            </a:extLst>
          </p:cNvPr>
          <p:cNvGrpSpPr/>
          <p:nvPr/>
        </p:nvGrpSpPr>
        <p:grpSpPr>
          <a:xfrm>
            <a:off x="5602575" y="3345157"/>
            <a:ext cx="163153" cy="60428"/>
            <a:chOff x="5602575" y="3345157"/>
            <a:chExt cx="163153" cy="60428"/>
          </a:xfrm>
        </p:grpSpPr>
        <p:sp>
          <p:nvSpPr>
            <p:cNvPr id="217" name="Freeform 216">
              <a:extLst>
                <a:ext uri="{FF2B5EF4-FFF2-40B4-BE49-F238E27FC236}">
                  <a16:creationId xmlns:a16="http://schemas.microsoft.com/office/drawing/2014/main" id="{453BEB93-450A-A8FC-CF6A-AA164AF4B531}"/>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 name="connsiteX5" fmla="*/ 0 w 163153"/>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0428">
                  <a:moveTo>
                    <a:pt x="0" y="0"/>
                  </a:moveTo>
                  <a:lnTo>
                    <a:pt x="0" y="60429"/>
                  </a:lnTo>
                  <a:lnTo>
                    <a:pt x="163154" y="60429"/>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8" name="Freeform 217">
              <a:extLst>
                <a:ext uri="{FF2B5EF4-FFF2-40B4-BE49-F238E27FC236}">
                  <a16:creationId xmlns:a16="http://schemas.microsoft.com/office/drawing/2014/main" id="{8788B471-A002-9E6C-AA1E-F82046E28A07}"/>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0428">
                  <a:moveTo>
                    <a:pt x="0" y="0"/>
                  </a:moveTo>
                  <a:lnTo>
                    <a:pt x="0" y="60429"/>
                  </a:lnTo>
                  <a:lnTo>
                    <a:pt x="163154" y="60429"/>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3" name="Group 232">
            <a:extLst>
              <a:ext uri="{FF2B5EF4-FFF2-40B4-BE49-F238E27FC236}">
                <a16:creationId xmlns:a16="http://schemas.microsoft.com/office/drawing/2014/main" id="{52A81D79-91F4-509A-36F5-CA5ACC1C9B1E}"/>
              </a:ext>
            </a:extLst>
          </p:cNvPr>
          <p:cNvGrpSpPr/>
          <p:nvPr/>
        </p:nvGrpSpPr>
        <p:grpSpPr>
          <a:xfrm>
            <a:off x="5806514" y="3399547"/>
            <a:ext cx="163141" cy="6039"/>
            <a:chOff x="5806514" y="3399547"/>
            <a:chExt cx="163141" cy="6039"/>
          </a:xfrm>
        </p:grpSpPr>
        <p:sp>
          <p:nvSpPr>
            <p:cNvPr id="219" name="Freeform 218">
              <a:extLst>
                <a:ext uri="{FF2B5EF4-FFF2-40B4-BE49-F238E27FC236}">
                  <a16:creationId xmlns:a16="http://schemas.microsoft.com/office/drawing/2014/main" id="{221BD7DC-5E26-CA90-C700-0B9D0F51F3ED}"/>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 name="connsiteX5" fmla="*/ 0 w 163141"/>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6039">
                  <a:moveTo>
                    <a:pt x="0" y="0"/>
                  </a:moveTo>
                  <a:lnTo>
                    <a:pt x="0" y="6039"/>
                  </a:lnTo>
                  <a:lnTo>
                    <a:pt x="163141" y="603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20" name="Freeform 219">
              <a:extLst>
                <a:ext uri="{FF2B5EF4-FFF2-40B4-BE49-F238E27FC236}">
                  <a16:creationId xmlns:a16="http://schemas.microsoft.com/office/drawing/2014/main" id="{98E965A2-B9DD-1EAB-A1AD-A8D2EB6255F8}"/>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6039">
                  <a:moveTo>
                    <a:pt x="0" y="0"/>
                  </a:moveTo>
                  <a:lnTo>
                    <a:pt x="0" y="6039"/>
                  </a:lnTo>
                  <a:lnTo>
                    <a:pt x="163141" y="603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60" name="Group 359">
            <a:extLst>
              <a:ext uri="{FF2B5EF4-FFF2-40B4-BE49-F238E27FC236}">
                <a16:creationId xmlns:a16="http://schemas.microsoft.com/office/drawing/2014/main" id="{CCE5C7B7-FAD7-7245-E671-30E1F74AC204}"/>
              </a:ext>
            </a:extLst>
          </p:cNvPr>
          <p:cNvGrpSpPr/>
          <p:nvPr/>
        </p:nvGrpSpPr>
        <p:grpSpPr>
          <a:xfrm>
            <a:off x="6639678" y="3244374"/>
            <a:ext cx="163145" cy="161212"/>
            <a:chOff x="6639678" y="3244374"/>
            <a:chExt cx="163145" cy="161212"/>
          </a:xfrm>
        </p:grpSpPr>
        <p:sp>
          <p:nvSpPr>
            <p:cNvPr id="316" name="Freeform 315">
              <a:extLst>
                <a:ext uri="{FF2B5EF4-FFF2-40B4-BE49-F238E27FC236}">
                  <a16:creationId xmlns:a16="http://schemas.microsoft.com/office/drawing/2014/main" id="{2E3127E0-7F4B-74A1-281B-3B72FC597F2F}"/>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 name="connsiteX5" fmla="*/ 0 w 163145"/>
                <a:gd name="connsiteY5" fmla="*/ 0 h 16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161212">
                  <a:moveTo>
                    <a:pt x="0" y="0"/>
                  </a:moveTo>
                  <a:lnTo>
                    <a:pt x="0" y="161212"/>
                  </a:lnTo>
                  <a:lnTo>
                    <a:pt x="163145" y="1612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7" name="Freeform 316">
              <a:extLst>
                <a:ext uri="{FF2B5EF4-FFF2-40B4-BE49-F238E27FC236}">
                  <a16:creationId xmlns:a16="http://schemas.microsoft.com/office/drawing/2014/main" id="{14072299-6071-59AF-F347-E80496FF201E}"/>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161212">
                  <a:moveTo>
                    <a:pt x="0" y="0"/>
                  </a:moveTo>
                  <a:lnTo>
                    <a:pt x="0" y="161212"/>
                  </a:lnTo>
                  <a:lnTo>
                    <a:pt x="163145" y="1612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9" name="Group 358">
            <a:extLst>
              <a:ext uri="{FF2B5EF4-FFF2-40B4-BE49-F238E27FC236}">
                <a16:creationId xmlns:a16="http://schemas.microsoft.com/office/drawing/2014/main" id="{8C16D59F-E6A0-BFF7-D0C4-BDB87D8F893B}"/>
              </a:ext>
            </a:extLst>
          </p:cNvPr>
          <p:cNvGrpSpPr/>
          <p:nvPr/>
        </p:nvGrpSpPr>
        <p:grpSpPr>
          <a:xfrm>
            <a:off x="6843610" y="2714674"/>
            <a:ext cx="163145" cy="690911"/>
            <a:chOff x="6843610" y="2714674"/>
            <a:chExt cx="163145" cy="690911"/>
          </a:xfrm>
        </p:grpSpPr>
        <p:sp>
          <p:nvSpPr>
            <p:cNvPr id="318" name="Freeform 317">
              <a:extLst>
                <a:ext uri="{FF2B5EF4-FFF2-40B4-BE49-F238E27FC236}">
                  <a16:creationId xmlns:a16="http://schemas.microsoft.com/office/drawing/2014/main" id="{28992A89-9BCA-E786-D53C-C428A7674F1D}"/>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 name="connsiteX5" fmla="*/ 0 w 163145"/>
                <a:gd name="connsiteY5" fmla="*/ 0 h 6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90911">
                  <a:moveTo>
                    <a:pt x="0" y="0"/>
                  </a:moveTo>
                  <a:lnTo>
                    <a:pt x="0" y="690912"/>
                  </a:lnTo>
                  <a:lnTo>
                    <a:pt x="163145" y="6909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9" name="Freeform 318">
              <a:extLst>
                <a:ext uri="{FF2B5EF4-FFF2-40B4-BE49-F238E27FC236}">
                  <a16:creationId xmlns:a16="http://schemas.microsoft.com/office/drawing/2014/main" id="{B6AA3778-16F2-053C-2E37-C4871BAE31D6}"/>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90911">
                  <a:moveTo>
                    <a:pt x="0" y="0"/>
                  </a:moveTo>
                  <a:lnTo>
                    <a:pt x="0" y="690912"/>
                  </a:lnTo>
                  <a:lnTo>
                    <a:pt x="163145" y="6909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8" name="Group 357">
            <a:extLst>
              <a:ext uri="{FF2B5EF4-FFF2-40B4-BE49-F238E27FC236}">
                <a16:creationId xmlns:a16="http://schemas.microsoft.com/office/drawing/2014/main" id="{2440FDBC-9743-3BF0-C462-E2B4033A819B}"/>
              </a:ext>
            </a:extLst>
          </p:cNvPr>
          <p:cNvGrpSpPr/>
          <p:nvPr/>
        </p:nvGrpSpPr>
        <p:grpSpPr>
          <a:xfrm>
            <a:off x="7047541" y="2073109"/>
            <a:ext cx="163143" cy="1332476"/>
            <a:chOff x="7047541" y="2073109"/>
            <a:chExt cx="163143" cy="1332476"/>
          </a:xfrm>
        </p:grpSpPr>
        <p:sp>
          <p:nvSpPr>
            <p:cNvPr id="320" name="Freeform 319">
              <a:extLst>
                <a:ext uri="{FF2B5EF4-FFF2-40B4-BE49-F238E27FC236}">
                  <a16:creationId xmlns:a16="http://schemas.microsoft.com/office/drawing/2014/main" id="{0DE83934-4810-3427-DA3A-F6E8E18FBC07}"/>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 name="connsiteX5" fmla="*/ 0 w 163143"/>
                <a:gd name="connsiteY5" fmla="*/ 0 h 133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1332476">
                  <a:moveTo>
                    <a:pt x="0" y="0"/>
                  </a:moveTo>
                  <a:lnTo>
                    <a:pt x="0" y="1332477"/>
                  </a:lnTo>
                  <a:lnTo>
                    <a:pt x="163144" y="1332477"/>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12EB510E-6291-3514-8A96-8C65EDA9EB09}"/>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1332476">
                  <a:moveTo>
                    <a:pt x="0" y="0"/>
                  </a:moveTo>
                  <a:lnTo>
                    <a:pt x="0" y="1332477"/>
                  </a:lnTo>
                  <a:lnTo>
                    <a:pt x="163144" y="1332477"/>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357" name="Group 356">
            <a:extLst>
              <a:ext uri="{FF2B5EF4-FFF2-40B4-BE49-F238E27FC236}">
                <a16:creationId xmlns:a16="http://schemas.microsoft.com/office/drawing/2014/main" id="{AC677680-70FD-ADB9-B50C-D115AFF76782}"/>
              </a:ext>
            </a:extLst>
          </p:cNvPr>
          <p:cNvGrpSpPr/>
          <p:nvPr/>
        </p:nvGrpSpPr>
        <p:grpSpPr>
          <a:xfrm>
            <a:off x="7251472" y="1882755"/>
            <a:ext cx="163140" cy="1522831"/>
            <a:chOff x="7251472" y="1882755"/>
            <a:chExt cx="163140" cy="1522831"/>
          </a:xfrm>
        </p:grpSpPr>
        <p:sp>
          <p:nvSpPr>
            <p:cNvPr id="322" name="Freeform 321">
              <a:extLst>
                <a:ext uri="{FF2B5EF4-FFF2-40B4-BE49-F238E27FC236}">
                  <a16:creationId xmlns:a16="http://schemas.microsoft.com/office/drawing/2014/main" id="{921FC89F-AB63-1A20-4F51-F758A4608F0D}"/>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 name="connsiteX5" fmla="*/ 0 w 163140"/>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1522831">
                  <a:moveTo>
                    <a:pt x="0" y="0"/>
                  </a:moveTo>
                  <a:lnTo>
                    <a:pt x="0" y="1522831"/>
                  </a:lnTo>
                  <a:lnTo>
                    <a:pt x="163140" y="1522831"/>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035321C1-5781-F977-45E2-8934D9010E91}"/>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1522831">
                  <a:moveTo>
                    <a:pt x="0" y="0"/>
                  </a:moveTo>
                  <a:lnTo>
                    <a:pt x="0" y="1522831"/>
                  </a:lnTo>
                  <a:lnTo>
                    <a:pt x="163140" y="1522831"/>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356" name="Group 355">
            <a:extLst>
              <a:ext uri="{FF2B5EF4-FFF2-40B4-BE49-F238E27FC236}">
                <a16:creationId xmlns:a16="http://schemas.microsoft.com/office/drawing/2014/main" id="{AF6BAB82-861F-1AA3-431B-E42667C07876}"/>
              </a:ext>
            </a:extLst>
          </p:cNvPr>
          <p:cNvGrpSpPr/>
          <p:nvPr/>
        </p:nvGrpSpPr>
        <p:grpSpPr>
          <a:xfrm>
            <a:off x="7455397" y="2263463"/>
            <a:ext cx="163153" cy="1142123"/>
            <a:chOff x="7455397" y="2263463"/>
            <a:chExt cx="163153" cy="1142123"/>
          </a:xfrm>
        </p:grpSpPr>
        <p:sp>
          <p:nvSpPr>
            <p:cNvPr id="324" name="Freeform 323">
              <a:extLst>
                <a:ext uri="{FF2B5EF4-FFF2-40B4-BE49-F238E27FC236}">
                  <a16:creationId xmlns:a16="http://schemas.microsoft.com/office/drawing/2014/main" id="{71FFD799-6203-1695-458C-963C9692CF26}"/>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 name="connsiteX5" fmla="*/ 0 w 163153"/>
                <a:gd name="connsiteY5" fmla="*/ 0 h 11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142123">
                  <a:moveTo>
                    <a:pt x="0" y="0"/>
                  </a:moveTo>
                  <a:lnTo>
                    <a:pt x="0" y="1142123"/>
                  </a:lnTo>
                  <a:lnTo>
                    <a:pt x="163154" y="1142123"/>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B2454CC2-712A-FB0F-198C-68F2537508B4}"/>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142123">
                  <a:moveTo>
                    <a:pt x="0" y="0"/>
                  </a:moveTo>
                  <a:lnTo>
                    <a:pt x="0" y="1142123"/>
                  </a:lnTo>
                  <a:lnTo>
                    <a:pt x="163154" y="1142123"/>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5" name="Group 354">
            <a:extLst>
              <a:ext uri="{FF2B5EF4-FFF2-40B4-BE49-F238E27FC236}">
                <a16:creationId xmlns:a16="http://schemas.microsoft.com/office/drawing/2014/main" id="{0F4DB721-FD1E-929A-4895-7FAA017954D0}"/>
              </a:ext>
            </a:extLst>
          </p:cNvPr>
          <p:cNvGrpSpPr/>
          <p:nvPr/>
        </p:nvGrpSpPr>
        <p:grpSpPr>
          <a:xfrm>
            <a:off x="7659336" y="2818210"/>
            <a:ext cx="163141" cy="587375"/>
            <a:chOff x="7659336" y="2818210"/>
            <a:chExt cx="163141" cy="587375"/>
          </a:xfrm>
        </p:grpSpPr>
        <p:sp>
          <p:nvSpPr>
            <p:cNvPr id="326" name="Freeform 325">
              <a:extLst>
                <a:ext uri="{FF2B5EF4-FFF2-40B4-BE49-F238E27FC236}">
                  <a16:creationId xmlns:a16="http://schemas.microsoft.com/office/drawing/2014/main" id="{15D08983-4BA0-05B5-0583-ECB7D28809FD}"/>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 name="connsiteX5" fmla="*/ 0 w 163141"/>
                <a:gd name="connsiteY5" fmla="*/ 0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87375">
                  <a:moveTo>
                    <a:pt x="0" y="0"/>
                  </a:moveTo>
                  <a:lnTo>
                    <a:pt x="0" y="587376"/>
                  </a:lnTo>
                  <a:lnTo>
                    <a:pt x="163141" y="587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F3763F13-E828-CE1E-965B-2576EFE4C1AC}"/>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87375">
                  <a:moveTo>
                    <a:pt x="0" y="0"/>
                  </a:moveTo>
                  <a:lnTo>
                    <a:pt x="0" y="587376"/>
                  </a:lnTo>
                  <a:lnTo>
                    <a:pt x="163141" y="587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4" name="Group 353">
            <a:extLst>
              <a:ext uri="{FF2B5EF4-FFF2-40B4-BE49-F238E27FC236}">
                <a16:creationId xmlns:a16="http://schemas.microsoft.com/office/drawing/2014/main" id="{3ED65464-61E2-66AA-8C6D-F281D0B08E41}"/>
              </a:ext>
            </a:extLst>
          </p:cNvPr>
          <p:cNvGrpSpPr/>
          <p:nvPr/>
        </p:nvGrpSpPr>
        <p:grpSpPr>
          <a:xfrm>
            <a:off x="7863263" y="3195817"/>
            <a:ext cx="163141" cy="209768"/>
            <a:chOff x="7863263" y="3195817"/>
            <a:chExt cx="163141" cy="209768"/>
          </a:xfrm>
        </p:grpSpPr>
        <p:sp>
          <p:nvSpPr>
            <p:cNvPr id="328" name="Freeform 327">
              <a:extLst>
                <a:ext uri="{FF2B5EF4-FFF2-40B4-BE49-F238E27FC236}">
                  <a16:creationId xmlns:a16="http://schemas.microsoft.com/office/drawing/2014/main" id="{7DCBCF41-AE32-C309-0527-F1CC087EDA5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 name="connsiteX5" fmla="*/ 0 w 163141"/>
                <a:gd name="connsiteY5" fmla="*/ 0 h 2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09768">
                  <a:moveTo>
                    <a:pt x="0" y="0"/>
                  </a:moveTo>
                  <a:lnTo>
                    <a:pt x="0" y="209769"/>
                  </a:lnTo>
                  <a:lnTo>
                    <a:pt x="163141" y="20976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55B875DF-CADF-71B6-D1E3-C1018358D3C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09768">
                  <a:moveTo>
                    <a:pt x="0" y="0"/>
                  </a:moveTo>
                  <a:lnTo>
                    <a:pt x="0" y="209769"/>
                  </a:lnTo>
                  <a:lnTo>
                    <a:pt x="163141" y="20976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3" name="Group 352">
            <a:extLst>
              <a:ext uri="{FF2B5EF4-FFF2-40B4-BE49-F238E27FC236}">
                <a16:creationId xmlns:a16="http://schemas.microsoft.com/office/drawing/2014/main" id="{06243778-E33D-130C-E045-918EC89F3DA4}"/>
              </a:ext>
            </a:extLst>
          </p:cNvPr>
          <p:cNvGrpSpPr/>
          <p:nvPr/>
        </p:nvGrpSpPr>
        <p:grpSpPr>
          <a:xfrm>
            <a:off x="8067202" y="3354210"/>
            <a:ext cx="163141" cy="51375"/>
            <a:chOff x="8067202" y="3354210"/>
            <a:chExt cx="163141" cy="51375"/>
          </a:xfrm>
        </p:grpSpPr>
        <p:sp>
          <p:nvSpPr>
            <p:cNvPr id="330" name="Freeform 329">
              <a:extLst>
                <a:ext uri="{FF2B5EF4-FFF2-40B4-BE49-F238E27FC236}">
                  <a16:creationId xmlns:a16="http://schemas.microsoft.com/office/drawing/2014/main" id="{A971AD13-B58A-D829-B0AE-896C7C5F6344}"/>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 name="connsiteX5" fmla="*/ 0 w 163141"/>
                <a:gd name="connsiteY5" fmla="*/ 0 h 5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1375">
                  <a:moveTo>
                    <a:pt x="0" y="0"/>
                  </a:moveTo>
                  <a:lnTo>
                    <a:pt x="0" y="51376"/>
                  </a:lnTo>
                  <a:lnTo>
                    <a:pt x="163141" y="51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2A405BF2-D1A2-846C-DA39-473FE130F84A}"/>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1375">
                  <a:moveTo>
                    <a:pt x="0" y="0"/>
                  </a:moveTo>
                  <a:lnTo>
                    <a:pt x="0" y="51376"/>
                  </a:lnTo>
                  <a:lnTo>
                    <a:pt x="163141" y="51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2" name="Group 351">
            <a:extLst>
              <a:ext uri="{FF2B5EF4-FFF2-40B4-BE49-F238E27FC236}">
                <a16:creationId xmlns:a16="http://schemas.microsoft.com/office/drawing/2014/main" id="{AD473112-CD84-C628-17CA-58720EFA4E1A}"/>
              </a:ext>
            </a:extLst>
          </p:cNvPr>
          <p:cNvGrpSpPr/>
          <p:nvPr/>
        </p:nvGrpSpPr>
        <p:grpSpPr>
          <a:xfrm>
            <a:off x="8271129" y="3397335"/>
            <a:ext cx="163141" cy="8250"/>
            <a:chOff x="8271129" y="3397335"/>
            <a:chExt cx="163141" cy="8250"/>
          </a:xfrm>
        </p:grpSpPr>
        <p:sp>
          <p:nvSpPr>
            <p:cNvPr id="332" name="Freeform 331">
              <a:extLst>
                <a:ext uri="{FF2B5EF4-FFF2-40B4-BE49-F238E27FC236}">
                  <a16:creationId xmlns:a16="http://schemas.microsoft.com/office/drawing/2014/main" id="{7FD85977-AF0C-DCFC-16F4-0B9C34C1485E}"/>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 name="connsiteX5" fmla="*/ 0 w 163141"/>
                <a:gd name="connsiteY5" fmla="*/ 0 h 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8250">
                  <a:moveTo>
                    <a:pt x="0" y="0"/>
                  </a:moveTo>
                  <a:lnTo>
                    <a:pt x="0" y="8251"/>
                  </a:lnTo>
                  <a:lnTo>
                    <a:pt x="163141" y="825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3" name="Freeform 332">
              <a:extLst>
                <a:ext uri="{FF2B5EF4-FFF2-40B4-BE49-F238E27FC236}">
                  <a16:creationId xmlns:a16="http://schemas.microsoft.com/office/drawing/2014/main" id="{B5FB0E8B-81CA-AA0E-E04E-C3610217ECC8}"/>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8250">
                  <a:moveTo>
                    <a:pt x="0" y="0"/>
                  </a:moveTo>
                  <a:lnTo>
                    <a:pt x="0" y="8251"/>
                  </a:lnTo>
                  <a:lnTo>
                    <a:pt x="163141" y="825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1" name="Group 350">
            <a:extLst>
              <a:ext uri="{FF2B5EF4-FFF2-40B4-BE49-F238E27FC236}">
                <a16:creationId xmlns:a16="http://schemas.microsoft.com/office/drawing/2014/main" id="{724AAB5B-9005-4661-039C-434F75E18080}"/>
              </a:ext>
            </a:extLst>
          </p:cNvPr>
          <p:cNvGrpSpPr/>
          <p:nvPr/>
        </p:nvGrpSpPr>
        <p:grpSpPr>
          <a:xfrm>
            <a:off x="8475056" y="3404808"/>
            <a:ext cx="163153" cy="777"/>
            <a:chOff x="8475056" y="3404808"/>
            <a:chExt cx="163153" cy="777"/>
          </a:xfrm>
        </p:grpSpPr>
        <p:sp>
          <p:nvSpPr>
            <p:cNvPr id="334" name="Freeform 333">
              <a:extLst>
                <a:ext uri="{FF2B5EF4-FFF2-40B4-BE49-F238E27FC236}">
                  <a16:creationId xmlns:a16="http://schemas.microsoft.com/office/drawing/2014/main" id="{2108ACBF-D5A4-1E2C-2332-A7ADBA692891}"/>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 name="connsiteX5" fmla="*/ 0 w 163153"/>
                <a:gd name="connsiteY5" fmla="*/ 0 h 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777">
                  <a:moveTo>
                    <a:pt x="0" y="0"/>
                  </a:moveTo>
                  <a:lnTo>
                    <a:pt x="0" y="778"/>
                  </a:lnTo>
                  <a:lnTo>
                    <a:pt x="163154" y="778"/>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B5B1A382-BCF2-36E4-561A-1CBE765017DE}"/>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777">
                  <a:moveTo>
                    <a:pt x="0" y="0"/>
                  </a:moveTo>
                  <a:lnTo>
                    <a:pt x="0" y="778"/>
                  </a:lnTo>
                  <a:lnTo>
                    <a:pt x="163154" y="778"/>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0" name="Group 349">
            <a:extLst>
              <a:ext uri="{FF2B5EF4-FFF2-40B4-BE49-F238E27FC236}">
                <a16:creationId xmlns:a16="http://schemas.microsoft.com/office/drawing/2014/main" id="{A4954B5F-16FA-2DEC-F1D3-65353C72007B}"/>
              </a:ext>
            </a:extLst>
          </p:cNvPr>
          <p:cNvGrpSpPr/>
          <p:nvPr/>
        </p:nvGrpSpPr>
        <p:grpSpPr>
          <a:xfrm>
            <a:off x="8678995" y="3405562"/>
            <a:ext cx="163141" cy="24"/>
            <a:chOff x="8678995" y="3405562"/>
            <a:chExt cx="163141" cy="24"/>
          </a:xfrm>
        </p:grpSpPr>
        <p:sp>
          <p:nvSpPr>
            <p:cNvPr id="336" name="Freeform 335">
              <a:extLst>
                <a:ext uri="{FF2B5EF4-FFF2-40B4-BE49-F238E27FC236}">
                  <a16:creationId xmlns:a16="http://schemas.microsoft.com/office/drawing/2014/main" id="{E344FE3D-7DDA-B6DE-E1DC-AD1D33C59520}"/>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 name="connsiteX5" fmla="*/ 0 w 163141"/>
                <a:gd name="connsiteY5" fmla="*/ 0 h 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4">
                  <a:moveTo>
                    <a:pt x="0" y="0"/>
                  </a:moveTo>
                  <a:lnTo>
                    <a:pt x="0" y="24"/>
                  </a:lnTo>
                  <a:lnTo>
                    <a:pt x="163141" y="24"/>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CD945648-D56D-1F31-D67A-94FA627B3366}"/>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4">
                  <a:moveTo>
                    <a:pt x="0" y="0"/>
                  </a:moveTo>
                  <a:lnTo>
                    <a:pt x="0" y="24"/>
                  </a:lnTo>
                  <a:lnTo>
                    <a:pt x="163141" y="24"/>
                  </a:lnTo>
                  <a:lnTo>
                    <a:pt x="163141" y="0"/>
                  </a:lnTo>
                  <a:lnTo>
                    <a:pt x="0" y="0"/>
                  </a:lnTo>
                </a:path>
              </a:pathLst>
            </a:custGeom>
            <a:noFill/>
            <a:ln w="4921" cap="rnd">
              <a:solidFill>
                <a:srgbClr val="000000"/>
              </a:solidFill>
              <a:prstDash val="solid"/>
              <a:round/>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Binomialverteilung: Zähldichte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6742"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6742" y="1392554"/>
                <a:ext cx="1671630" cy="334270"/>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36159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10,0.6</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361590" y="1392554"/>
                <a:ext cx="1671630" cy="334270"/>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78273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10,0.3</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782735" y="1392554"/>
                <a:ext cx="1671630" cy="334270"/>
              </a:xfrm>
              <a:prstGeom prst="rect">
                <a:avLst/>
              </a:prstGeom>
              <a:blipFill>
                <a:blip r:embed="rId4"/>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6" name="TextBox 365">
            <a:extLst>
              <a:ext uri="{FF2B5EF4-FFF2-40B4-BE49-F238E27FC236}">
                <a16:creationId xmlns:a16="http://schemas.microsoft.com/office/drawing/2014/main" id="{4BB51299-27C5-552A-5180-8207BB5EC93B}"/>
              </a:ext>
            </a:extLst>
          </p:cNvPr>
          <p:cNvSpPr txBox="1"/>
          <p:nvPr/>
        </p:nvSpPr>
        <p:spPr bwMode="gray">
          <a:xfrm>
            <a:off x="432466" y="4473866"/>
            <a:ext cx="4643590"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plot</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 </a:t>
            </a: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(0,10,1),10,0.5)</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145983"/>
            <a:ext cx="3152106"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0" y="4006053"/>
                <a:ext cx="2680971" cy="307369"/>
              </a:xfrm>
              <a:prstGeom prst="rect">
                <a:avLst/>
              </a:prstGeom>
              <a:blipFill>
                <a:blip r:embed="rId5"/>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410534"/>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266516"/>
                <a:ext cx="2680971" cy="307369"/>
              </a:xfrm>
              <a:prstGeom prst="rect">
                <a:avLst/>
              </a:prstGeom>
              <a:blipFill>
                <a:blip r:embed="rId6"/>
                <a:stretch>
                  <a:fillRect b="-8333"/>
                </a:stretch>
              </a:blipFill>
            </p:spPr>
            <p:txBody>
              <a:bodyPr/>
              <a:lstStyle/>
              <a:p>
                <a:r>
                  <a:rPr lang="de-DE">
                    <a:noFill/>
                  </a:rPr>
                  <a:t> </a:t>
                </a:r>
              </a:p>
            </p:txBody>
          </p:sp>
        </mc:Fallback>
      </mc:AlternateContent>
      <p:cxnSp>
        <p:nvCxnSpPr>
          <p:cNvPr id="379" name="Straight Arrow Connector 378">
            <a:extLst>
              <a:ext uri="{FF2B5EF4-FFF2-40B4-BE49-F238E27FC236}">
                <a16:creationId xmlns:a16="http://schemas.microsoft.com/office/drawing/2014/main" id="{20376065-B051-93C9-BD8A-84B0607F9812}"/>
              </a:ext>
            </a:extLst>
          </p:cNvPr>
          <p:cNvCxnSpPr>
            <a:cxnSpLocks/>
            <a:stCxn id="380" idx="1"/>
            <a:endCxn id="366" idx="3"/>
          </p:cNvCxnSpPr>
          <p:nvPr/>
        </p:nvCxnSpPr>
        <p:spPr bwMode="gray">
          <a:xfrm flipH="1">
            <a:off x="5076056" y="4675830"/>
            <a:ext cx="117518" cy="55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CE618F8A-3BAC-18CE-C3F3-0BDCDDF87937}"/>
                  </a:ext>
                </a:extLst>
              </p:cNvPr>
              <p:cNvSpPr txBox="1"/>
              <p:nvPr/>
            </p:nvSpPr>
            <p:spPr bwMode="gray">
              <a:xfrm>
                <a:off x="5193574" y="4522145"/>
                <a:ext cx="262132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plottet die Zähldichte von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10,0.5</m:t>
                        </m:r>
                      </m:e>
                    </m:d>
                  </m:oMath>
                </a14:m>
                <a:endParaRPr lang="de-DE" sz="1050" dirty="0">
                  <a:solidFill>
                    <a:srgbClr val="C00000"/>
                  </a:solidFill>
                </a:endParaRPr>
              </a:p>
            </p:txBody>
          </p:sp>
        </mc:Choice>
        <mc:Fallback xmlns="">
          <p:sp>
            <p:nvSpPr>
              <p:cNvPr id="380" name="TextBox 379">
                <a:extLst>
                  <a:ext uri="{FF2B5EF4-FFF2-40B4-BE49-F238E27FC236}">
                    <a16:creationId xmlns:a16="http://schemas.microsoft.com/office/drawing/2014/main" id="{CE618F8A-3BAC-18CE-C3F3-0BDCDDF87937}"/>
                  </a:ext>
                </a:extLst>
              </p:cNvPr>
              <p:cNvSpPr txBox="1">
                <a:spLocks noRot="1" noChangeAspect="1" noMove="1" noResize="1" noEditPoints="1" noAdjustHandles="1" noChangeArrowheads="1" noChangeShapeType="1" noTextEdit="1"/>
              </p:cNvSpPr>
              <p:nvPr/>
            </p:nvSpPr>
            <p:spPr bwMode="gray">
              <a:xfrm>
                <a:off x="5193574" y="4522145"/>
                <a:ext cx="2621321" cy="307369"/>
              </a:xfrm>
              <a:prstGeom prst="rect">
                <a:avLst/>
              </a:prstGeom>
              <a:blipFill>
                <a:blip r:embed="rId7"/>
                <a:stretch>
                  <a:fillRect b="-4000"/>
                </a:stretch>
              </a:blipFill>
            </p:spPr>
            <p:txBody>
              <a:bodyPr/>
              <a:lstStyle/>
              <a:p>
                <a:r>
                  <a:rPr lang="de-DE">
                    <a:noFill/>
                  </a:rPr>
                  <a:t> </a:t>
                </a:r>
              </a:p>
            </p:txBody>
          </p:sp>
        </mc:Fallback>
      </mc:AlternateContent>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dissolve">
                                      <p:cBhvr>
                                        <p:cTn id="7" dur="500"/>
                                        <p:tgtEl>
                                          <p:spTgt spid="361"/>
                                        </p:tgtEl>
                                      </p:cBhvr>
                                    </p:animEffect>
                                  </p:childTnLst>
                                </p:cTn>
                              </p:par>
                              <p:par>
                                <p:cTn id="8" presetID="9"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dissolv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down)">
                                      <p:cBhvr>
                                        <p:cTn id="15" dur="100"/>
                                        <p:tgtEl>
                                          <p:spTgt spid="243"/>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down)">
                                      <p:cBhvr>
                                        <p:cTn id="19" dur="100"/>
                                        <p:tgtEl>
                                          <p:spTgt spid="242"/>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241"/>
                                        </p:tgtEl>
                                        <p:attrNameLst>
                                          <p:attrName>style.visibility</p:attrName>
                                        </p:attrNameLst>
                                      </p:cBhvr>
                                      <p:to>
                                        <p:strVal val="visible"/>
                                      </p:to>
                                    </p:set>
                                    <p:animEffect transition="in" filter="wipe(down)">
                                      <p:cBhvr>
                                        <p:cTn id="23" dur="100"/>
                                        <p:tgtEl>
                                          <p:spTgt spid="241"/>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wipe(down)">
                                      <p:cBhvr>
                                        <p:cTn id="27" dur="100"/>
                                        <p:tgtEl>
                                          <p:spTgt spid="240"/>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wipe(down)">
                                      <p:cBhvr>
                                        <p:cTn id="31" dur="100"/>
                                        <p:tgtEl>
                                          <p:spTgt spid="2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wipe(down)">
                                      <p:cBhvr>
                                        <p:cTn id="35" dur="100"/>
                                        <p:tgtEl>
                                          <p:spTgt spid="238"/>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237"/>
                                        </p:tgtEl>
                                        <p:attrNameLst>
                                          <p:attrName>style.visibility</p:attrName>
                                        </p:attrNameLst>
                                      </p:cBhvr>
                                      <p:to>
                                        <p:strVal val="visible"/>
                                      </p:to>
                                    </p:set>
                                    <p:animEffect transition="in" filter="wipe(down)">
                                      <p:cBhvr>
                                        <p:cTn id="39" dur="100"/>
                                        <p:tgtEl>
                                          <p:spTgt spid="237"/>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236"/>
                                        </p:tgtEl>
                                        <p:attrNameLst>
                                          <p:attrName>style.visibility</p:attrName>
                                        </p:attrNameLst>
                                      </p:cBhvr>
                                      <p:to>
                                        <p:strVal val="visible"/>
                                      </p:to>
                                    </p:set>
                                    <p:animEffect transition="in" filter="wipe(down)">
                                      <p:cBhvr>
                                        <p:cTn id="43" dur="100"/>
                                        <p:tgtEl>
                                          <p:spTgt spid="236"/>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wipe(down)">
                                      <p:cBhvr>
                                        <p:cTn id="47" dur="100"/>
                                        <p:tgtEl>
                                          <p:spTgt spid="235"/>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animEffect transition="in" filter="wipe(down)">
                                      <p:cBhvr>
                                        <p:cTn id="51" dur="100"/>
                                        <p:tgtEl>
                                          <p:spTgt spid="234"/>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233"/>
                                        </p:tgtEl>
                                        <p:attrNameLst>
                                          <p:attrName>style.visibility</p:attrName>
                                        </p:attrNameLst>
                                      </p:cBhvr>
                                      <p:to>
                                        <p:strVal val="visible"/>
                                      </p:to>
                                    </p:set>
                                    <p:animEffect transition="in" filter="wipe(down)">
                                      <p:cBhvr>
                                        <p:cTn id="55" dur="100"/>
                                        <p:tgtEl>
                                          <p:spTgt spid="23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63"/>
                                        </p:tgtEl>
                                        <p:attrNameLst>
                                          <p:attrName>style.visibility</p:attrName>
                                        </p:attrNameLst>
                                      </p:cBhvr>
                                      <p:to>
                                        <p:strVal val="visible"/>
                                      </p:to>
                                    </p:set>
                                    <p:animEffect transition="in" filter="dissolve">
                                      <p:cBhvr>
                                        <p:cTn id="60" dur="500"/>
                                        <p:tgtEl>
                                          <p:spTgt spid="363"/>
                                        </p:tgtEl>
                                      </p:cBhvr>
                                    </p:animEffect>
                                  </p:childTnLst>
                                </p:cTn>
                              </p:par>
                              <p:par>
                                <p:cTn id="61" presetID="9" presetClass="entr" presetSubtype="0" fill="hold" nodeType="with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dissolve">
                                      <p:cBhvr>
                                        <p:cTn id="63" dur="500"/>
                                        <p:tgtEl>
                                          <p:spTgt spid="3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60"/>
                                        </p:tgtEl>
                                        <p:attrNameLst>
                                          <p:attrName>style.visibility</p:attrName>
                                        </p:attrNameLst>
                                      </p:cBhvr>
                                      <p:to>
                                        <p:strVal val="visible"/>
                                      </p:to>
                                    </p:set>
                                    <p:animEffect transition="in" filter="wipe(down)">
                                      <p:cBhvr>
                                        <p:cTn id="68" dur="100"/>
                                        <p:tgtEl>
                                          <p:spTgt spid="36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359"/>
                                        </p:tgtEl>
                                        <p:attrNameLst>
                                          <p:attrName>style.visibility</p:attrName>
                                        </p:attrNameLst>
                                      </p:cBhvr>
                                      <p:to>
                                        <p:strVal val="visible"/>
                                      </p:to>
                                    </p:set>
                                    <p:animEffect transition="in" filter="wipe(down)">
                                      <p:cBhvr>
                                        <p:cTn id="72" dur="100"/>
                                        <p:tgtEl>
                                          <p:spTgt spid="35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358"/>
                                        </p:tgtEl>
                                        <p:attrNameLst>
                                          <p:attrName>style.visibility</p:attrName>
                                        </p:attrNameLst>
                                      </p:cBhvr>
                                      <p:to>
                                        <p:strVal val="visible"/>
                                      </p:to>
                                    </p:set>
                                    <p:animEffect transition="in" filter="wipe(down)">
                                      <p:cBhvr>
                                        <p:cTn id="76" dur="100"/>
                                        <p:tgtEl>
                                          <p:spTgt spid="35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357"/>
                                        </p:tgtEl>
                                        <p:attrNameLst>
                                          <p:attrName>style.visibility</p:attrName>
                                        </p:attrNameLst>
                                      </p:cBhvr>
                                      <p:to>
                                        <p:strVal val="visible"/>
                                      </p:to>
                                    </p:set>
                                    <p:animEffect transition="in" filter="wipe(down)">
                                      <p:cBhvr>
                                        <p:cTn id="80" dur="100"/>
                                        <p:tgtEl>
                                          <p:spTgt spid="35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356"/>
                                        </p:tgtEl>
                                        <p:attrNameLst>
                                          <p:attrName>style.visibility</p:attrName>
                                        </p:attrNameLst>
                                      </p:cBhvr>
                                      <p:to>
                                        <p:strVal val="visible"/>
                                      </p:to>
                                    </p:set>
                                    <p:animEffect transition="in" filter="wipe(down)">
                                      <p:cBhvr>
                                        <p:cTn id="84" dur="100"/>
                                        <p:tgtEl>
                                          <p:spTgt spid="35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355"/>
                                        </p:tgtEl>
                                        <p:attrNameLst>
                                          <p:attrName>style.visibility</p:attrName>
                                        </p:attrNameLst>
                                      </p:cBhvr>
                                      <p:to>
                                        <p:strVal val="visible"/>
                                      </p:to>
                                    </p:set>
                                    <p:animEffect transition="in" filter="wipe(down)">
                                      <p:cBhvr>
                                        <p:cTn id="88" dur="100"/>
                                        <p:tgtEl>
                                          <p:spTgt spid="35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354"/>
                                        </p:tgtEl>
                                        <p:attrNameLst>
                                          <p:attrName>style.visibility</p:attrName>
                                        </p:attrNameLst>
                                      </p:cBhvr>
                                      <p:to>
                                        <p:strVal val="visible"/>
                                      </p:to>
                                    </p:set>
                                    <p:animEffect transition="in" filter="wipe(down)">
                                      <p:cBhvr>
                                        <p:cTn id="92" dur="100"/>
                                        <p:tgtEl>
                                          <p:spTgt spid="35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wipe(down)">
                                      <p:cBhvr>
                                        <p:cTn id="96" dur="100"/>
                                        <p:tgtEl>
                                          <p:spTgt spid="35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352"/>
                                        </p:tgtEl>
                                        <p:attrNameLst>
                                          <p:attrName>style.visibility</p:attrName>
                                        </p:attrNameLst>
                                      </p:cBhvr>
                                      <p:to>
                                        <p:strVal val="visible"/>
                                      </p:to>
                                    </p:set>
                                    <p:animEffect transition="in" filter="wipe(down)">
                                      <p:cBhvr>
                                        <p:cTn id="100" dur="100"/>
                                        <p:tgtEl>
                                          <p:spTgt spid="35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351"/>
                                        </p:tgtEl>
                                        <p:attrNameLst>
                                          <p:attrName>style.visibility</p:attrName>
                                        </p:attrNameLst>
                                      </p:cBhvr>
                                      <p:to>
                                        <p:strVal val="visible"/>
                                      </p:to>
                                    </p:set>
                                    <p:animEffect transition="in" filter="wipe(down)">
                                      <p:cBhvr>
                                        <p:cTn id="104" dur="100"/>
                                        <p:tgtEl>
                                          <p:spTgt spid="35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350"/>
                                        </p:tgtEl>
                                        <p:attrNameLst>
                                          <p:attrName>style.visibility</p:attrName>
                                        </p:attrNameLst>
                                      </p:cBhvr>
                                      <p:to>
                                        <p:strVal val="visible"/>
                                      </p:to>
                                    </p:set>
                                    <p:animEffect transition="in" filter="wipe(down)">
                                      <p:cBhvr>
                                        <p:cTn id="108" dur="100"/>
                                        <p:tgtEl>
                                          <p:spTgt spid="35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dissolve">
                                      <p:cBhvr>
                                        <p:cTn id="116" dur="500"/>
                                        <p:tgtEl>
                                          <p:spTgt spid="11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wipe(down)">
                                      <p:cBhvr>
                                        <p:cTn id="121" dur="100"/>
                                        <p:tgtEl>
                                          <p:spTgt spid="126"/>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125"/>
                                        </p:tgtEl>
                                        <p:attrNameLst>
                                          <p:attrName>style.visibility</p:attrName>
                                        </p:attrNameLst>
                                      </p:cBhvr>
                                      <p:to>
                                        <p:strVal val="visible"/>
                                      </p:to>
                                    </p:set>
                                    <p:animEffect transition="in" filter="wipe(down)">
                                      <p:cBhvr>
                                        <p:cTn id="125" dur="100"/>
                                        <p:tgtEl>
                                          <p:spTgt spid="125"/>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124"/>
                                        </p:tgtEl>
                                        <p:attrNameLst>
                                          <p:attrName>style.visibility</p:attrName>
                                        </p:attrNameLst>
                                      </p:cBhvr>
                                      <p:to>
                                        <p:strVal val="visible"/>
                                      </p:to>
                                    </p:set>
                                    <p:animEffect transition="in" filter="wipe(down)">
                                      <p:cBhvr>
                                        <p:cTn id="129" dur="100"/>
                                        <p:tgtEl>
                                          <p:spTgt spid="124"/>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wipe(down)">
                                      <p:cBhvr>
                                        <p:cTn id="133" dur="100"/>
                                        <p:tgtEl>
                                          <p:spTgt spid="123"/>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122"/>
                                        </p:tgtEl>
                                        <p:attrNameLst>
                                          <p:attrName>style.visibility</p:attrName>
                                        </p:attrNameLst>
                                      </p:cBhvr>
                                      <p:to>
                                        <p:strVal val="visible"/>
                                      </p:to>
                                    </p:set>
                                    <p:animEffect transition="in" filter="wipe(down)">
                                      <p:cBhvr>
                                        <p:cTn id="137" dur="100"/>
                                        <p:tgtEl>
                                          <p:spTgt spid="122"/>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121"/>
                                        </p:tgtEl>
                                        <p:attrNameLst>
                                          <p:attrName>style.visibility</p:attrName>
                                        </p:attrNameLst>
                                      </p:cBhvr>
                                      <p:to>
                                        <p:strVal val="visible"/>
                                      </p:to>
                                    </p:set>
                                    <p:animEffect transition="in" filter="wipe(down)">
                                      <p:cBhvr>
                                        <p:cTn id="141" dur="100"/>
                                        <p:tgtEl>
                                          <p:spTgt spid="121"/>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120"/>
                                        </p:tgtEl>
                                        <p:attrNameLst>
                                          <p:attrName>style.visibility</p:attrName>
                                        </p:attrNameLst>
                                      </p:cBhvr>
                                      <p:to>
                                        <p:strVal val="visible"/>
                                      </p:to>
                                    </p:set>
                                    <p:animEffect transition="in" filter="wipe(down)">
                                      <p:cBhvr>
                                        <p:cTn id="145" dur="100"/>
                                        <p:tgtEl>
                                          <p:spTgt spid="120"/>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wipe(down)">
                                      <p:cBhvr>
                                        <p:cTn id="149" dur="100"/>
                                        <p:tgtEl>
                                          <p:spTgt spid="119"/>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wipe(down)">
                                      <p:cBhvr>
                                        <p:cTn id="153" dur="100"/>
                                        <p:tgtEl>
                                          <p:spTgt spid="118"/>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100"/>
                                        <p:tgtEl>
                                          <p:spTgt spid="117"/>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116"/>
                                        </p:tgtEl>
                                        <p:attrNameLst>
                                          <p:attrName>style.visibility</p:attrName>
                                        </p:attrNameLst>
                                      </p:cBhvr>
                                      <p:to>
                                        <p:strVal val="visible"/>
                                      </p:to>
                                    </p:set>
                                    <p:animEffect transition="in" filter="wipe(down)">
                                      <p:cBhvr>
                                        <p:cTn id="161" dur="100"/>
                                        <p:tgtEl>
                                          <p:spTgt spid="116"/>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366"/>
                                        </p:tgtEl>
                                        <p:attrNameLst>
                                          <p:attrName>style.visibility</p:attrName>
                                        </p:attrNameLst>
                                      </p:cBhvr>
                                      <p:to>
                                        <p:strVal val="visible"/>
                                      </p:to>
                                    </p:set>
                                    <p:animEffect transition="in" filter="dissolve">
                                      <p:cBhvr>
                                        <p:cTn id="192" dur="500"/>
                                        <p:tgtEl>
                                          <p:spTgt spid="366"/>
                                        </p:tgtEl>
                                      </p:cBhvr>
                                    </p:animEffect>
                                  </p:childTnLst>
                                </p:cTn>
                              </p:par>
                            </p:childTnLst>
                          </p:cTn>
                        </p:par>
                      </p:childTnLst>
                    </p:cTn>
                  </p:par>
                  <p:par>
                    <p:cTn id="193" fill="hold">
                      <p:stCondLst>
                        <p:cond delay="indefinite"/>
                      </p:stCondLst>
                      <p:childTnLst>
                        <p:par>
                          <p:cTn id="194" fill="hold">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380"/>
                                        </p:tgtEl>
                                        <p:attrNameLst>
                                          <p:attrName>style.visibility</p:attrName>
                                        </p:attrNameLst>
                                      </p:cBhvr>
                                      <p:to>
                                        <p:strVal val="visible"/>
                                      </p:to>
                                    </p:set>
                                    <p:animEffect transition="in" filter="dissolve">
                                      <p:cBhvr>
                                        <p:cTn id="197" dur="500"/>
                                        <p:tgtEl>
                                          <p:spTgt spid="380"/>
                                        </p:tgtEl>
                                      </p:cBhvr>
                                    </p:animEffect>
                                  </p:childTnLst>
                                </p:cTn>
                              </p:par>
                              <p:par>
                                <p:cTn id="198" presetID="22" presetClass="entr" presetSubtype="2" fill="hold" nodeType="withEffect">
                                  <p:stCondLst>
                                    <p:cond delay="0"/>
                                  </p:stCondLst>
                                  <p:childTnLst>
                                    <p:set>
                                      <p:cBhvr>
                                        <p:cTn id="199" dur="1" fill="hold">
                                          <p:stCondLst>
                                            <p:cond delay="0"/>
                                          </p:stCondLst>
                                        </p:cTn>
                                        <p:tgtEl>
                                          <p:spTgt spid="379"/>
                                        </p:tgtEl>
                                        <p:attrNameLst>
                                          <p:attrName>style.visibility</p:attrName>
                                        </p:attrNameLst>
                                      </p:cBhvr>
                                      <p:to>
                                        <p:strVal val="visible"/>
                                      </p:to>
                                    </p:set>
                                    <p:animEffect transition="in" filter="wipe(right)">
                                      <p:cBhvr>
                                        <p:cTn id="20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1"/>
      <p:bldP spid="362" grpId="0"/>
      <p:bldP spid="363" grpId="0"/>
      <p:bldP spid="364" grpId="0"/>
      <p:bldP spid="365" grpId="0"/>
      <p:bldP spid="366" grpId="0"/>
      <p:bldP spid="369" grpId="0"/>
      <p:bldP spid="371" grpId="0"/>
      <p:bldP spid="3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19358</TotalTime>
  <Words>2501</Words>
  <Application>Microsoft Macintosh PowerPoint</Application>
  <PresentationFormat>On-screen Show (16:9)</PresentationFormat>
  <Paragraphs>260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Open Sans</vt:lpstr>
      <vt:lpstr>Verdana</vt:lpstr>
      <vt:lpstr>TEMPLATE DEF Faculty v2022</vt:lpstr>
      <vt:lpstr>Mathe III</vt:lpstr>
      <vt:lpstr>Überblick</vt:lpstr>
      <vt:lpstr>Überblick</vt:lpstr>
      <vt:lpstr>Bernoulliverteilung</vt:lpstr>
      <vt:lpstr>Bernoulli-Verteilung</vt:lpstr>
      <vt:lpstr>Überblick</vt:lpstr>
      <vt:lpstr>Binomialverteilung</vt:lpstr>
      <vt:lpstr>Binomialverteilung: Galton-Brett</vt:lpstr>
      <vt:lpstr>Binomialverteilung: Zähldichte und Implementierung in R</vt:lpstr>
      <vt:lpstr>Beispiele Binomialverteilung</vt:lpstr>
      <vt:lpstr>Momente der Binomialverteilung</vt:lpstr>
      <vt:lpstr>Summe von Binomialverteilungen</vt:lpstr>
      <vt:lpstr>Beispiel: Momente der Binomialverteilung</vt:lpstr>
      <vt:lpstr>Beispiel: Lostopf</vt:lpstr>
      <vt:lpstr>Überblick</vt:lpstr>
      <vt:lpstr>Hypergeometrische Verteilung</vt:lpstr>
      <vt:lpstr>Hypergeometrische Verteilung: Zähldichte und R</vt:lpstr>
      <vt:lpstr>Erwartungswert der Hypergeometrischen Verteilung</vt:lpstr>
      <vt:lpstr>Varianz der Hypergeometrischen Verteilung</vt:lpstr>
      <vt:lpstr>Beispiel: Hypergeometrische Verteilung</vt:lpstr>
      <vt:lpstr>Hypergeometrische und Binomial-Verteilung</vt:lpstr>
      <vt:lpstr>Überblick</vt:lpstr>
      <vt:lpstr>Binomialverteilung im Limit</vt:lpstr>
      <vt:lpstr>Poissonverteilung: Binomialverteilung im Limit</vt:lpstr>
      <vt:lpstr>Poissonverteilung: Zähldichte und R</vt:lpstr>
      <vt:lpstr>Momente der Poissonverteilung</vt:lpstr>
      <vt:lpstr>Beispiel Poissonverteilung</vt:lpstr>
      <vt:lpstr>Summe von poissonverteilten Zufallsvariablen</vt:lpstr>
      <vt:lpstr>Beispiel: Summe zweier poissonverteilter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231</cp:revision>
  <cp:lastPrinted>2014-05-07T12:19:03Z</cp:lastPrinted>
  <dcterms:created xsi:type="dcterms:W3CDTF">2022-08-10T08:10:37Z</dcterms:created>
  <dcterms:modified xsi:type="dcterms:W3CDTF">2023-11-19T11:03:51Z</dcterms:modified>
</cp:coreProperties>
</file>